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7"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25F16"/>
    <a:srgbClr val="FC790C"/>
    <a:srgbClr val="F7B011"/>
    <a:srgbClr val="4C4A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2/27/2019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mas-aktivios.cz/sclld-dotace-pro-vas/irop/"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mseu.mssf.cz/"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mas-aktivios.cz/" TargetMode="External"/><Relationship Id="rId2" Type="http://schemas.openxmlformats.org/officeDocument/2006/relationships/hyperlink" Target="mailto:info@mas-aktivios.cz" TargetMode="External"/><Relationship Id="rId1" Type="http://schemas.openxmlformats.org/officeDocument/2006/relationships/slideLayout" Target="../slideLayouts/slideLayout2.xml"/><Relationship Id="rId6" Type="http://schemas.openxmlformats.org/officeDocument/2006/relationships/image" Target="../media/image2.jpg"/><Relationship Id="rId5" Type="http://schemas.openxmlformats.org/officeDocument/2006/relationships/hyperlink" Target="http://www.crr.cz/" TargetMode="External"/><Relationship Id="rId4" Type="http://schemas.openxmlformats.org/officeDocument/2006/relationships/hyperlink" Target="mailto:magda.sykorova@crr.cz"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0B8F58-6CD8-430F-B335-41ACE59BAA37}"/>
              </a:ext>
            </a:extLst>
          </p:cNvPr>
          <p:cNvSpPr>
            <a:spLocks noGrp="1"/>
          </p:cNvSpPr>
          <p:nvPr>
            <p:ph type="ctrTitle"/>
          </p:nvPr>
        </p:nvSpPr>
        <p:spPr>
          <a:xfrm>
            <a:off x="2015231" y="2188846"/>
            <a:ext cx="9605639" cy="3118030"/>
          </a:xfrm>
        </p:spPr>
        <p:txBody>
          <a:bodyPr>
            <a:normAutofit fontScale="90000"/>
          </a:bodyPr>
          <a:lstStyle/>
          <a:p>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dirty="0"/>
            </a:br>
            <a:br>
              <a:rPr lang="cs-CZ" sz="2200" i="1" dirty="0"/>
            </a:br>
            <a:r>
              <a:rPr lang="cs-CZ" sz="2200" i="1" dirty="0">
                <a:solidFill>
                  <a:srgbClr val="009900"/>
                </a:solidFill>
              </a:rPr>
              <a:t>„</a:t>
            </a:r>
            <a:r>
              <a:rPr lang="cs-CZ" sz="2200" b="1" i="1" dirty="0">
                <a:solidFill>
                  <a:srgbClr val="009900"/>
                </a:solidFill>
                <a:latin typeface="Century Gothic" panose="020B0502020202020204" pitchFamily="34" charset="0"/>
              </a:rPr>
              <a:t>Život  na  venkově  nemusí  být nudný, chudý ani  nemoderní …“</a:t>
            </a:r>
            <a:br>
              <a:rPr lang="cs-CZ" dirty="0"/>
            </a:br>
            <a:br>
              <a:rPr lang="cs-CZ" sz="2200" dirty="0">
                <a:latin typeface="Century Gothic" panose="020B0502020202020204" pitchFamily="34" charset="0"/>
              </a:rPr>
            </a:br>
            <a:br>
              <a:rPr lang="cs-CZ" sz="2200" dirty="0"/>
            </a:br>
            <a:br>
              <a:rPr lang="cs-CZ" sz="2200" dirty="0"/>
            </a:br>
            <a:r>
              <a:rPr lang="cs-CZ" dirty="0">
                <a:solidFill>
                  <a:srgbClr val="F25F16"/>
                </a:solidFill>
              </a:rPr>
              <a:t>Seminář pro žadatele </a:t>
            </a:r>
            <a:br>
              <a:rPr lang="cs-CZ" dirty="0">
                <a:solidFill>
                  <a:srgbClr val="F25F16"/>
                </a:solidFill>
              </a:rPr>
            </a:br>
            <a:r>
              <a:rPr lang="cs-CZ" dirty="0">
                <a:solidFill>
                  <a:srgbClr val="F25F16"/>
                </a:solidFill>
              </a:rPr>
              <a:t>MAS </a:t>
            </a:r>
            <a:r>
              <a:rPr lang="cs-CZ" dirty="0" err="1">
                <a:solidFill>
                  <a:srgbClr val="F25F16"/>
                </a:solidFill>
              </a:rPr>
              <a:t>Aktivios,z.s</a:t>
            </a:r>
            <a:r>
              <a:rPr lang="cs-CZ" dirty="0">
                <a:solidFill>
                  <a:srgbClr val="F25F16"/>
                </a:solidFill>
              </a:rPr>
              <a:t>. - IROP </a:t>
            </a:r>
            <a:br>
              <a:rPr lang="cs-CZ" dirty="0">
                <a:solidFill>
                  <a:srgbClr val="F25F16"/>
                </a:solidFill>
              </a:rPr>
            </a:br>
            <a:br>
              <a:rPr lang="cs-CZ" dirty="0">
                <a:solidFill>
                  <a:srgbClr val="F25F16"/>
                </a:solidFill>
              </a:rPr>
            </a:br>
            <a:r>
              <a:rPr lang="cs-CZ" sz="4000" dirty="0">
                <a:solidFill>
                  <a:srgbClr val="F25F16"/>
                </a:solidFill>
              </a:rPr>
              <a:t>29.1.2018  Přeštice</a:t>
            </a:r>
            <a:br>
              <a:rPr lang="cs-CZ" dirty="0"/>
            </a:br>
            <a:endParaRPr lang="cs-CZ" dirty="0"/>
          </a:p>
        </p:txBody>
      </p:sp>
      <p:sp>
        <p:nvSpPr>
          <p:cNvPr id="3" name="Podnadpis 2">
            <a:extLst>
              <a:ext uri="{FF2B5EF4-FFF2-40B4-BE49-F238E27FC236}">
                <a16:creationId xmlns:a16="http://schemas.microsoft.com/office/drawing/2014/main" id="{0C3E3E86-2CE6-43E3-A2B6-8E5AA2172DE2}"/>
              </a:ext>
            </a:extLst>
          </p:cNvPr>
          <p:cNvSpPr>
            <a:spLocks noGrp="1"/>
          </p:cNvSpPr>
          <p:nvPr>
            <p:ph type="subTitle" idx="1"/>
          </p:nvPr>
        </p:nvSpPr>
        <p:spPr>
          <a:xfrm>
            <a:off x="2370338" y="5477522"/>
            <a:ext cx="9512327" cy="1342495"/>
          </a:xfrm>
        </p:spPr>
        <p:txBody>
          <a:bodyPr/>
          <a:lstStyle/>
          <a:p>
            <a:endParaRPr lang="cs-CZ" dirty="0"/>
          </a:p>
        </p:txBody>
      </p:sp>
      <p:pic>
        <p:nvPicPr>
          <p:cNvPr id="5" name="Picture 6">
            <a:extLst>
              <a:ext uri="{FF2B5EF4-FFF2-40B4-BE49-F238E27FC236}">
                <a16:creationId xmlns:a16="http://schemas.microsoft.com/office/drawing/2014/main" id="{BDBD72ED-0F41-4A2A-B81B-CFB23638BB6F}"/>
              </a:ext>
            </a:extLst>
          </p:cNvPr>
          <p:cNvPicPr>
            <a:picLocks noChangeAspect="1" noChangeArrowheads="1"/>
          </p:cNvPicPr>
          <p:nvPr/>
        </p:nvPicPr>
        <p:blipFill>
          <a:blip r:embed="rId2" cstate="print"/>
          <a:srcRect/>
          <a:stretch>
            <a:fillRect/>
          </a:stretch>
        </p:blipFill>
        <p:spPr bwMode="auto">
          <a:xfrm>
            <a:off x="10487488" y="675705"/>
            <a:ext cx="940185" cy="1451346"/>
          </a:xfrm>
          <a:prstGeom prst="rect">
            <a:avLst/>
          </a:prstGeom>
          <a:noFill/>
          <a:ln w="9525">
            <a:noFill/>
            <a:miter lim="800000"/>
            <a:headEnd/>
            <a:tailEnd/>
          </a:ln>
          <a:effectLst/>
        </p:spPr>
      </p:pic>
      <p:pic>
        <p:nvPicPr>
          <p:cNvPr id="7" name="Obrázek 6">
            <a:extLst>
              <a:ext uri="{FF2B5EF4-FFF2-40B4-BE49-F238E27FC236}">
                <a16:creationId xmlns:a16="http://schemas.microsoft.com/office/drawing/2014/main" id="{9E037E25-F188-42F6-91EF-A6ED8A593CE7}"/>
              </a:ext>
            </a:extLst>
          </p:cNvPr>
          <p:cNvPicPr>
            <a:picLocks noChangeAspect="1"/>
          </p:cNvPicPr>
          <p:nvPr/>
        </p:nvPicPr>
        <p:blipFill>
          <a:blip r:embed="rId3"/>
          <a:stretch>
            <a:fillRect/>
          </a:stretch>
        </p:blipFill>
        <p:spPr>
          <a:xfrm>
            <a:off x="1855433" y="5115894"/>
            <a:ext cx="10336567" cy="1704123"/>
          </a:xfrm>
          <a:prstGeom prst="rect">
            <a:avLst/>
          </a:prstGeom>
        </p:spPr>
      </p:pic>
    </p:spTree>
    <p:extLst>
      <p:ext uri="{BB962C8B-B14F-4D97-AF65-F5344CB8AC3E}">
        <p14:creationId xmlns:p14="http://schemas.microsoft.com/office/powerpoint/2010/main" val="2496022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CA6515-2FE6-4D2D-BD74-DC3D07F7CB5F}"/>
              </a:ext>
            </a:extLst>
          </p:cNvPr>
          <p:cNvSpPr>
            <a:spLocks noGrp="1"/>
          </p:cNvSpPr>
          <p:nvPr>
            <p:ph type="title"/>
          </p:nvPr>
        </p:nvSpPr>
        <p:spPr/>
        <p:txBody>
          <a:bodyPr/>
          <a:lstStyle/>
          <a:p>
            <a:r>
              <a:rPr lang="cs-CZ" b="1" dirty="0"/>
              <a:t>Cílové skupiny</a:t>
            </a:r>
          </a:p>
        </p:txBody>
      </p:sp>
      <p:sp>
        <p:nvSpPr>
          <p:cNvPr id="3" name="Zástupný symbol pro obsah 2">
            <a:extLst>
              <a:ext uri="{FF2B5EF4-FFF2-40B4-BE49-F238E27FC236}">
                <a16:creationId xmlns:a16="http://schemas.microsoft.com/office/drawing/2014/main" id="{2D2CC863-ACBA-4DC3-A932-2676CC640FCB}"/>
              </a:ext>
            </a:extLst>
          </p:cNvPr>
          <p:cNvSpPr>
            <a:spLocks noGrp="1"/>
          </p:cNvSpPr>
          <p:nvPr>
            <p:ph idx="1"/>
          </p:nvPr>
        </p:nvSpPr>
        <p:spPr/>
        <p:txBody>
          <a:bodyPr/>
          <a:lstStyle/>
          <a:p>
            <a:r>
              <a:rPr lang="cs-CZ" sz="2400" dirty="0"/>
              <a:t>Obyvatelé, návštěvníci, dojíždějící za prací a službami, uživatelé veřejné dopravy</a:t>
            </a:r>
            <a:r>
              <a:rPr lang="cs-CZ" dirty="0"/>
              <a:t>.</a:t>
            </a:r>
          </a:p>
        </p:txBody>
      </p:sp>
      <p:pic>
        <p:nvPicPr>
          <p:cNvPr id="5" name="Obrázek 4">
            <a:extLst>
              <a:ext uri="{FF2B5EF4-FFF2-40B4-BE49-F238E27FC236}">
                <a16:creationId xmlns:a16="http://schemas.microsoft.com/office/drawing/2014/main" id="{A032D02A-4863-435C-A86E-32172D007344}"/>
              </a:ext>
            </a:extLst>
          </p:cNvPr>
          <p:cNvPicPr>
            <a:picLocks noChangeAspect="1"/>
          </p:cNvPicPr>
          <p:nvPr/>
        </p:nvPicPr>
        <p:blipFill>
          <a:blip r:embed="rId2"/>
          <a:stretch>
            <a:fillRect/>
          </a:stretch>
        </p:blipFill>
        <p:spPr>
          <a:xfrm>
            <a:off x="2824618" y="5593444"/>
            <a:ext cx="7769402" cy="1280891"/>
          </a:xfrm>
          <a:prstGeom prst="rect">
            <a:avLst/>
          </a:prstGeom>
        </p:spPr>
      </p:pic>
    </p:spTree>
    <p:extLst>
      <p:ext uri="{BB962C8B-B14F-4D97-AF65-F5344CB8AC3E}">
        <p14:creationId xmlns:p14="http://schemas.microsoft.com/office/powerpoint/2010/main" val="3491253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F843B9-5195-4648-8480-EA4E3F56C9B4}"/>
              </a:ext>
            </a:extLst>
          </p:cNvPr>
          <p:cNvSpPr>
            <a:spLocks noGrp="1"/>
          </p:cNvSpPr>
          <p:nvPr>
            <p:ph type="title"/>
          </p:nvPr>
        </p:nvSpPr>
        <p:spPr/>
        <p:txBody>
          <a:bodyPr/>
          <a:lstStyle/>
          <a:p>
            <a:r>
              <a:rPr lang="cs-CZ" b="1" dirty="0"/>
              <a:t>Nezpůsobilé výdaje projektu </a:t>
            </a:r>
            <a:br>
              <a:rPr lang="cs-CZ" dirty="0"/>
            </a:br>
            <a:endParaRPr lang="cs-CZ" dirty="0"/>
          </a:p>
        </p:txBody>
      </p:sp>
      <p:sp>
        <p:nvSpPr>
          <p:cNvPr id="3" name="Zástupný symbol pro obsah 2">
            <a:extLst>
              <a:ext uri="{FF2B5EF4-FFF2-40B4-BE49-F238E27FC236}">
                <a16:creationId xmlns:a16="http://schemas.microsoft.com/office/drawing/2014/main" id="{19967D7F-553A-45F3-BCAB-82A9A9C204D4}"/>
              </a:ext>
            </a:extLst>
          </p:cNvPr>
          <p:cNvSpPr>
            <a:spLocks noGrp="1"/>
          </p:cNvSpPr>
          <p:nvPr>
            <p:ph idx="1"/>
          </p:nvPr>
        </p:nvSpPr>
        <p:spPr>
          <a:xfrm>
            <a:off x="2494626" y="1278384"/>
            <a:ext cx="9401452" cy="4332303"/>
          </a:xfrm>
        </p:spPr>
        <p:txBody>
          <a:bodyPr>
            <a:normAutofit fontScale="62500" lnSpcReduction="20000"/>
          </a:bodyPr>
          <a:lstStyle/>
          <a:p>
            <a:r>
              <a:rPr lang="cs-CZ" dirty="0">
                <a:solidFill>
                  <a:schemeClr val="tx1"/>
                </a:solidFill>
              </a:rPr>
              <a:t>veškeré výdaje spojené s realizací části projektu, která zasahuje mimo území vymezené v integrované strategii CLLD, </a:t>
            </a:r>
          </a:p>
          <a:p>
            <a:r>
              <a:rPr lang="cs-CZ" dirty="0">
                <a:solidFill>
                  <a:schemeClr val="tx1"/>
                </a:solidFill>
              </a:rPr>
              <a:t>na výstavbu, rekonstrukci nebo modernizaci komunikací určených výhradně pěší dopravě s výjimkou výdajů uvedených mezi způsobilými výdaji na hlavní a vedlejší aktivity projektu, </a:t>
            </a:r>
          </a:p>
          <a:p>
            <a:r>
              <a:rPr lang="cs-CZ" dirty="0">
                <a:solidFill>
                  <a:schemeClr val="tx1"/>
                </a:solidFill>
              </a:rPr>
              <a:t>výdaje na běžnou údržbu, souvislou údržbu a opravu pozemních komunikací včetně chodníků a cyklostezek, </a:t>
            </a:r>
          </a:p>
          <a:p>
            <a:r>
              <a:rPr lang="cs-CZ" dirty="0">
                <a:solidFill>
                  <a:schemeClr val="tx1"/>
                </a:solidFill>
              </a:rPr>
              <a:t> výdaje na práce zahrnuté do údržby mostů podle technických podmínek, včetně prací pro zajištění funkčního stavu mostu nebo propustku (údržba a opravy), </a:t>
            </a:r>
          </a:p>
          <a:p>
            <a:r>
              <a:rPr lang="cs-CZ" dirty="0">
                <a:solidFill>
                  <a:schemeClr val="tx1"/>
                </a:solidFill>
              </a:rPr>
              <a:t>výdaje na realizaci úschoven, parkovacích domů a parkovacích věží pro jízdní kola a jiných zařízení ke zpoplatněnému parkování jízdních kol, </a:t>
            </a:r>
          </a:p>
          <a:p>
            <a:r>
              <a:rPr lang="cs-CZ" dirty="0">
                <a:solidFill>
                  <a:schemeClr val="tx1"/>
                </a:solidFill>
              </a:rPr>
              <a:t>výdaje na realizaci nástupišť, přístřešků a čekáren zastávek veřejné dopravy, </a:t>
            </a:r>
          </a:p>
          <a:p>
            <a:r>
              <a:rPr lang="cs-CZ" dirty="0">
                <a:solidFill>
                  <a:schemeClr val="tx1"/>
                </a:solidFill>
              </a:rPr>
              <a:t>výdaje na bezbariérové úpravy vstupů do budov, </a:t>
            </a:r>
          </a:p>
          <a:p>
            <a:r>
              <a:rPr lang="pl-PL" dirty="0">
                <a:solidFill>
                  <a:schemeClr val="tx1"/>
                </a:solidFill>
              </a:rPr>
              <a:t>výdaje na realizaci parkovišť pro automobily, </a:t>
            </a:r>
          </a:p>
          <a:p>
            <a:r>
              <a:rPr lang="cs-CZ" dirty="0">
                <a:solidFill>
                  <a:schemeClr val="tx1"/>
                </a:solidFill>
              </a:rPr>
              <a:t>výdaje na zřízení, provoz a odstranění zařízení staveniště, </a:t>
            </a:r>
          </a:p>
          <a:p>
            <a:r>
              <a:rPr lang="cs-CZ" dirty="0">
                <a:solidFill>
                  <a:schemeClr val="tx1"/>
                </a:solidFill>
              </a:rPr>
              <a:t>výdaje na přípravu a zpracování žádosti o podporu, s výjimkou zpracování studie proveditelnosti, </a:t>
            </a:r>
          </a:p>
          <a:p>
            <a:r>
              <a:rPr lang="pl-PL" dirty="0">
                <a:solidFill>
                  <a:schemeClr val="tx1"/>
                </a:solidFill>
              </a:rPr>
              <a:t>výdaje spojené s řízením a administrací projektu, </a:t>
            </a:r>
          </a:p>
          <a:p>
            <a:r>
              <a:rPr lang="cs-CZ" dirty="0">
                <a:solidFill>
                  <a:schemeClr val="tx1"/>
                </a:solidFill>
              </a:rPr>
              <a:t>výdaje na zpracování průzkumů, studií a posouzení nesouvisejících s projektovými dokumentacemi, </a:t>
            </a:r>
          </a:p>
          <a:p>
            <a:r>
              <a:rPr lang="cs-CZ" dirty="0">
                <a:solidFill>
                  <a:schemeClr val="tx1"/>
                </a:solidFill>
              </a:rPr>
              <a:t>výdaje na nákup nemovitostí mezi spojenými osobami vymezenými v § 23 odst. 7 zákona o dani z příjmu, ve znění pozdějších předpisů, </a:t>
            </a:r>
          </a:p>
          <a:p>
            <a:endParaRPr lang="cs-CZ" dirty="0">
              <a:solidFill>
                <a:schemeClr val="tx1"/>
              </a:solidFill>
            </a:endParaRPr>
          </a:p>
        </p:txBody>
      </p:sp>
      <p:pic>
        <p:nvPicPr>
          <p:cNvPr id="5" name="Obrázek 4">
            <a:extLst>
              <a:ext uri="{FF2B5EF4-FFF2-40B4-BE49-F238E27FC236}">
                <a16:creationId xmlns:a16="http://schemas.microsoft.com/office/drawing/2014/main" id="{A761D569-96D9-4D2B-A3B5-4BD2A4A195B6}"/>
              </a:ext>
            </a:extLst>
          </p:cNvPr>
          <p:cNvPicPr>
            <a:picLocks noChangeAspect="1"/>
          </p:cNvPicPr>
          <p:nvPr/>
        </p:nvPicPr>
        <p:blipFill>
          <a:blip r:embed="rId2"/>
          <a:stretch>
            <a:fillRect/>
          </a:stretch>
        </p:blipFill>
        <p:spPr>
          <a:xfrm>
            <a:off x="3175904" y="5743852"/>
            <a:ext cx="6822565" cy="1124792"/>
          </a:xfrm>
          <a:prstGeom prst="rect">
            <a:avLst/>
          </a:prstGeom>
        </p:spPr>
      </p:pic>
    </p:spTree>
    <p:extLst>
      <p:ext uri="{BB962C8B-B14F-4D97-AF65-F5344CB8AC3E}">
        <p14:creationId xmlns:p14="http://schemas.microsoft.com/office/powerpoint/2010/main" val="1456487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B89E59-0C64-42CB-B653-1C6AB18A0AE4}"/>
              </a:ext>
            </a:extLst>
          </p:cNvPr>
          <p:cNvSpPr>
            <a:spLocks noGrp="1"/>
          </p:cNvSpPr>
          <p:nvPr>
            <p:ph type="title"/>
          </p:nvPr>
        </p:nvSpPr>
        <p:spPr/>
        <p:txBody>
          <a:bodyPr/>
          <a:lstStyle/>
          <a:p>
            <a:r>
              <a:rPr lang="cs-CZ" dirty="0"/>
              <a:t>Nezpůsobilé výdaje projektu  </a:t>
            </a:r>
          </a:p>
        </p:txBody>
      </p:sp>
      <p:sp>
        <p:nvSpPr>
          <p:cNvPr id="3" name="Zástupný symbol pro obsah 2">
            <a:extLst>
              <a:ext uri="{FF2B5EF4-FFF2-40B4-BE49-F238E27FC236}">
                <a16:creationId xmlns:a16="http://schemas.microsoft.com/office/drawing/2014/main" id="{84A3548F-7842-4566-86FE-0202A0F64449}"/>
              </a:ext>
            </a:extLst>
          </p:cNvPr>
          <p:cNvSpPr>
            <a:spLocks noGrp="1"/>
          </p:cNvSpPr>
          <p:nvPr>
            <p:ph idx="1"/>
          </p:nvPr>
        </p:nvSpPr>
        <p:spPr/>
        <p:txBody>
          <a:bodyPr/>
          <a:lstStyle/>
          <a:p>
            <a:r>
              <a:rPr lang="cs-CZ" dirty="0">
                <a:solidFill>
                  <a:schemeClr val="tx1"/>
                </a:solidFill>
              </a:rPr>
              <a:t>výdaje na uzavření kupní smlouvy, popř. smlouvy o smlouvě budoucí kupní, k nákupu nemovitosti, výdaje na vyhotovení znaleckého posudku, poplatky za zápis do katastru nemovitostí, </a:t>
            </a:r>
          </a:p>
          <a:p>
            <a:r>
              <a:rPr lang="cs-CZ" dirty="0">
                <a:solidFill>
                  <a:schemeClr val="tx1"/>
                </a:solidFill>
              </a:rPr>
              <a:t> správní poplatky, bankovní poplatky pojištění </a:t>
            </a:r>
          </a:p>
          <a:p>
            <a:r>
              <a:rPr lang="cs-CZ" dirty="0">
                <a:solidFill>
                  <a:schemeClr val="tx1"/>
                </a:solidFill>
              </a:rPr>
              <a:t> poplatky za užívání veřejného prostranství, poplatky za dočasné zábory manipulačních pruhů, </a:t>
            </a:r>
          </a:p>
          <a:p>
            <a:r>
              <a:rPr lang="cs-CZ" dirty="0">
                <a:solidFill>
                  <a:schemeClr val="tx1"/>
                </a:solidFill>
              </a:rPr>
              <a:t> DPH s nárokem na odpočet nebo její část, pokud žadatel má nárok na odpočet DPH ve smyslu zákona č. 235/2004 Sb., o dani z přidané hodnoty, </a:t>
            </a:r>
          </a:p>
          <a:p>
            <a:r>
              <a:rPr lang="cs-CZ" dirty="0">
                <a:solidFill>
                  <a:schemeClr val="tx1"/>
                </a:solidFill>
              </a:rPr>
              <a:t> úroky z úvěrů, půjček, splátky úvěrů a půjček atd.  </a:t>
            </a:r>
          </a:p>
          <a:p>
            <a:endParaRPr lang="cs-CZ" dirty="0"/>
          </a:p>
        </p:txBody>
      </p:sp>
      <p:pic>
        <p:nvPicPr>
          <p:cNvPr id="5" name="Obrázek 4">
            <a:extLst>
              <a:ext uri="{FF2B5EF4-FFF2-40B4-BE49-F238E27FC236}">
                <a16:creationId xmlns:a16="http://schemas.microsoft.com/office/drawing/2014/main" id="{2CD65C67-F9E3-4B4B-9F04-58339CF43BCD}"/>
              </a:ext>
            </a:extLst>
          </p:cNvPr>
          <p:cNvPicPr>
            <a:picLocks noChangeAspect="1"/>
          </p:cNvPicPr>
          <p:nvPr/>
        </p:nvPicPr>
        <p:blipFill>
          <a:blip r:embed="rId2"/>
          <a:stretch>
            <a:fillRect/>
          </a:stretch>
        </p:blipFill>
        <p:spPr>
          <a:xfrm>
            <a:off x="2698812" y="5611126"/>
            <a:ext cx="7554897" cy="1245527"/>
          </a:xfrm>
          <a:prstGeom prst="rect">
            <a:avLst/>
          </a:prstGeom>
        </p:spPr>
      </p:pic>
    </p:spTree>
    <p:extLst>
      <p:ext uri="{BB962C8B-B14F-4D97-AF65-F5344CB8AC3E}">
        <p14:creationId xmlns:p14="http://schemas.microsoft.com/office/powerpoint/2010/main" val="230987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207235-5CC5-4A28-B764-ED97281D0AF4}"/>
              </a:ext>
            </a:extLst>
          </p:cNvPr>
          <p:cNvSpPr>
            <a:spLocks noGrp="1"/>
          </p:cNvSpPr>
          <p:nvPr>
            <p:ph type="title"/>
          </p:nvPr>
        </p:nvSpPr>
        <p:spPr/>
        <p:txBody>
          <a:bodyPr/>
          <a:lstStyle/>
          <a:p>
            <a:r>
              <a:rPr lang="cs-CZ" b="1" dirty="0"/>
              <a:t>Povinné přílohy žádosti</a:t>
            </a:r>
          </a:p>
        </p:txBody>
      </p:sp>
      <p:sp>
        <p:nvSpPr>
          <p:cNvPr id="3" name="Zástupný symbol pro obsah 2">
            <a:extLst>
              <a:ext uri="{FF2B5EF4-FFF2-40B4-BE49-F238E27FC236}">
                <a16:creationId xmlns:a16="http://schemas.microsoft.com/office/drawing/2014/main" id="{8A68056D-7AEE-4AE0-981A-72B822E78FF1}"/>
              </a:ext>
            </a:extLst>
          </p:cNvPr>
          <p:cNvSpPr>
            <a:spLocks noGrp="1"/>
          </p:cNvSpPr>
          <p:nvPr>
            <p:ph idx="1"/>
          </p:nvPr>
        </p:nvSpPr>
        <p:spPr>
          <a:xfrm>
            <a:off x="2592924" y="1518082"/>
            <a:ext cx="8584062" cy="3950563"/>
          </a:xfrm>
        </p:spPr>
        <p:txBody>
          <a:bodyPr/>
          <a:lstStyle/>
          <a:p>
            <a:endParaRPr lang="cs-CZ" dirty="0"/>
          </a:p>
          <a:p>
            <a:r>
              <a:rPr lang="cs-CZ" b="1" dirty="0">
                <a:solidFill>
                  <a:schemeClr val="tx1"/>
                </a:solidFill>
              </a:rPr>
              <a:t>1</a:t>
            </a:r>
            <a:r>
              <a:rPr lang="cs-CZ" dirty="0">
                <a:solidFill>
                  <a:schemeClr val="tx1"/>
                </a:solidFill>
              </a:rPr>
              <a:t>. Plná moc (dokládá se v případě přenesení pravomocí na jinou osobu)</a:t>
            </a:r>
          </a:p>
          <a:p>
            <a:r>
              <a:rPr lang="cs-CZ" b="1" dirty="0">
                <a:solidFill>
                  <a:schemeClr val="tx1"/>
                </a:solidFill>
              </a:rPr>
              <a:t>2</a:t>
            </a:r>
            <a:r>
              <a:rPr lang="cs-CZ" dirty="0">
                <a:solidFill>
                  <a:schemeClr val="tx1"/>
                </a:solidFill>
              </a:rPr>
              <a:t>. Zadávací a výběrová řízení (dokládá se uzavřená smlouva na plnění zakázky)</a:t>
            </a:r>
          </a:p>
          <a:p>
            <a:r>
              <a:rPr lang="cs-CZ" b="1" dirty="0">
                <a:solidFill>
                  <a:schemeClr val="tx1"/>
                </a:solidFill>
              </a:rPr>
              <a:t>3</a:t>
            </a:r>
            <a:r>
              <a:rPr lang="cs-CZ" dirty="0">
                <a:solidFill>
                  <a:schemeClr val="tx1"/>
                </a:solidFill>
              </a:rPr>
              <a:t>. Doklady o právní subjektivitě žadatele (příloha zrušena)</a:t>
            </a:r>
          </a:p>
          <a:p>
            <a:r>
              <a:rPr lang="cs-CZ" b="1" dirty="0">
                <a:solidFill>
                  <a:schemeClr val="tx1"/>
                </a:solidFill>
              </a:rPr>
              <a:t>4. </a:t>
            </a:r>
            <a:r>
              <a:rPr lang="cs-CZ" dirty="0">
                <a:solidFill>
                  <a:schemeClr val="tx1"/>
                </a:solidFill>
              </a:rPr>
              <a:t>Výpis z rejstříku trestů (příloha zrušena)</a:t>
            </a:r>
          </a:p>
          <a:p>
            <a:r>
              <a:rPr lang="cs-CZ" b="1" dirty="0">
                <a:solidFill>
                  <a:schemeClr val="tx1"/>
                </a:solidFill>
              </a:rPr>
              <a:t>5</a:t>
            </a:r>
            <a:r>
              <a:rPr lang="cs-CZ" dirty="0"/>
              <a:t>. </a:t>
            </a:r>
            <a:r>
              <a:rPr lang="cs-CZ" dirty="0">
                <a:solidFill>
                  <a:schemeClr val="tx1"/>
                </a:solidFill>
              </a:rPr>
              <a:t>Studie proveditelnosti </a:t>
            </a:r>
          </a:p>
          <a:p>
            <a:r>
              <a:rPr lang="cs-CZ" b="1" dirty="0">
                <a:solidFill>
                  <a:schemeClr val="tx1"/>
                </a:solidFill>
              </a:rPr>
              <a:t>6</a:t>
            </a:r>
            <a:r>
              <a:rPr lang="cs-CZ" dirty="0">
                <a:solidFill>
                  <a:schemeClr val="tx1"/>
                </a:solidFill>
              </a:rPr>
              <a:t>. Karta souladu projektu s principy udržitelné mobility</a:t>
            </a:r>
          </a:p>
          <a:p>
            <a:r>
              <a:rPr lang="cs-CZ" b="1" dirty="0">
                <a:solidFill>
                  <a:schemeClr val="tx1"/>
                </a:solidFill>
              </a:rPr>
              <a:t>7. </a:t>
            </a:r>
            <a:r>
              <a:rPr lang="cs-CZ" dirty="0">
                <a:solidFill>
                  <a:schemeClr val="tx1"/>
                </a:solidFill>
              </a:rPr>
              <a:t>Čestné prohlášení o skutečném majiteli (pokud je žadatelem právnická osoba mimo veřejnoprávní osoby)</a:t>
            </a:r>
          </a:p>
          <a:p>
            <a:endParaRPr lang="cs-CZ" dirty="0"/>
          </a:p>
        </p:txBody>
      </p:sp>
      <p:pic>
        <p:nvPicPr>
          <p:cNvPr id="5" name="Obrázek 4">
            <a:extLst>
              <a:ext uri="{FF2B5EF4-FFF2-40B4-BE49-F238E27FC236}">
                <a16:creationId xmlns:a16="http://schemas.microsoft.com/office/drawing/2014/main" id="{D3A2EAC2-9B09-48FE-825F-7CEF04CBB9D7}"/>
              </a:ext>
            </a:extLst>
          </p:cNvPr>
          <p:cNvPicPr>
            <a:picLocks noChangeAspect="1"/>
          </p:cNvPicPr>
          <p:nvPr/>
        </p:nvPicPr>
        <p:blipFill>
          <a:blip r:embed="rId2"/>
          <a:stretch>
            <a:fillRect/>
          </a:stretch>
        </p:blipFill>
        <p:spPr>
          <a:xfrm>
            <a:off x="2664826" y="5530050"/>
            <a:ext cx="7769396" cy="1280890"/>
          </a:xfrm>
          <a:prstGeom prst="rect">
            <a:avLst/>
          </a:prstGeom>
        </p:spPr>
      </p:pic>
    </p:spTree>
    <p:extLst>
      <p:ext uri="{BB962C8B-B14F-4D97-AF65-F5344CB8AC3E}">
        <p14:creationId xmlns:p14="http://schemas.microsoft.com/office/powerpoint/2010/main" val="1617721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E1476A-F57C-4F60-A4FB-CF4CFB9ADF3B}"/>
              </a:ext>
            </a:extLst>
          </p:cNvPr>
          <p:cNvSpPr>
            <a:spLocks noGrp="1"/>
          </p:cNvSpPr>
          <p:nvPr>
            <p:ph type="title"/>
          </p:nvPr>
        </p:nvSpPr>
        <p:spPr/>
        <p:txBody>
          <a:bodyPr/>
          <a:lstStyle/>
          <a:p>
            <a:r>
              <a:rPr lang="cs-CZ" b="1" dirty="0"/>
              <a:t>Povinné přílohy žádosti</a:t>
            </a:r>
          </a:p>
        </p:txBody>
      </p:sp>
      <p:sp>
        <p:nvSpPr>
          <p:cNvPr id="3" name="Zástupný symbol pro obsah 2">
            <a:extLst>
              <a:ext uri="{FF2B5EF4-FFF2-40B4-BE49-F238E27FC236}">
                <a16:creationId xmlns:a16="http://schemas.microsoft.com/office/drawing/2014/main" id="{94ADE47F-F780-41AD-81F9-58078FB7AA79}"/>
              </a:ext>
            </a:extLst>
          </p:cNvPr>
          <p:cNvSpPr>
            <a:spLocks noGrp="1"/>
          </p:cNvSpPr>
          <p:nvPr>
            <p:ph idx="1"/>
          </p:nvPr>
        </p:nvSpPr>
        <p:spPr>
          <a:xfrm>
            <a:off x="2592924" y="1411550"/>
            <a:ext cx="8911688" cy="4350058"/>
          </a:xfrm>
        </p:spPr>
        <p:txBody>
          <a:bodyPr>
            <a:normAutofit/>
          </a:bodyPr>
          <a:lstStyle/>
          <a:p>
            <a:endParaRPr lang="cs-CZ" dirty="0"/>
          </a:p>
          <a:p>
            <a:r>
              <a:rPr lang="cs-CZ" b="1" dirty="0"/>
              <a:t>8</a:t>
            </a:r>
            <a:r>
              <a:rPr lang="cs-CZ" dirty="0"/>
              <a:t>. </a:t>
            </a:r>
            <a:r>
              <a:rPr lang="cs-CZ" dirty="0">
                <a:solidFill>
                  <a:schemeClr val="tx1"/>
                </a:solidFill>
              </a:rPr>
              <a:t>Územní rozhodnutí nebo územní souhlas nebo veřejnoprávní smlouva nahrazující územní řízení</a:t>
            </a:r>
          </a:p>
          <a:p>
            <a:r>
              <a:rPr lang="cs-CZ" b="1" dirty="0">
                <a:solidFill>
                  <a:schemeClr val="tx1"/>
                </a:solidFill>
              </a:rPr>
              <a:t>9</a:t>
            </a:r>
            <a:r>
              <a:rPr lang="cs-CZ" dirty="0">
                <a:solidFill>
                  <a:schemeClr val="tx1"/>
                </a:solidFill>
              </a:rPr>
              <a:t>. Žádost o stavební povolení nebo ohlášení, případně stavební povolení nebo souhlas s provedením ohlášeného stavebního záměru nebo veřejnoprávní smlouva nahrazující stavební povolení</a:t>
            </a:r>
          </a:p>
          <a:p>
            <a:r>
              <a:rPr lang="cs-CZ" b="1" dirty="0">
                <a:solidFill>
                  <a:schemeClr val="tx1"/>
                </a:solidFill>
              </a:rPr>
              <a:t>10</a:t>
            </a:r>
            <a:r>
              <a:rPr lang="cs-CZ" dirty="0">
                <a:solidFill>
                  <a:schemeClr val="tx1"/>
                </a:solidFill>
              </a:rPr>
              <a:t>. Projektová dokumentace pro vydání stavebního povolení nebo pro ohlášení stavby</a:t>
            </a:r>
          </a:p>
          <a:p>
            <a:r>
              <a:rPr lang="cs-CZ" b="1" dirty="0">
                <a:solidFill>
                  <a:schemeClr val="tx1"/>
                </a:solidFill>
              </a:rPr>
              <a:t>11</a:t>
            </a:r>
            <a:r>
              <a:rPr lang="cs-CZ" dirty="0">
                <a:solidFill>
                  <a:schemeClr val="tx1"/>
                </a:solidFill>
              </a:rPr>
              <a:t>. Položkový rozpočet stavby</a:t>
            </a:r>
          </a:p>
          <a:p>
            <a:r>
              <a:rPr lang="cs-CZ" b="1" dirty="0">
                <a:solidFill>
                  <a:schemeClr val="tx1"/>
                </a:solidFill>
              </a:rPr>
              <a:t>12</a:t>
            </a:r>
            <a:r>
              <a:rPr lang="cs-CZ" dirty="0">
                <a:solidFill>
                  <a:schemeClr val="tx1"/>
                </a:solidFill>
              </a:rPr>
              <a:t>. Doklady k výkupu nemovitostí –příloha zrušena</a:t>
            </a:r>
          </a:p>
          <a:p>
            <a:r>
              <a:rPr lang="cs-CZ" b="1" dirty="0">
                <a:solidFill>
                  <a:schemeClr val="tx1"/>
                </a:solidFill>
              </a:rPr>
              <a:t>13.</a:t>
            </a:r>
            <a:r>
              <a:rPr lang="cs-CZ" dirty="0">
                <a:solidFill>
                  <a:schemeClr val="tx1"/>
                </a:solidFill>
              </a:rPr>
              <a:t> Výpočet čistých jiných peněžních příjmů</a:t>
            </a:r>
          </a:p>
          <a:p>
            <a:r>
              <a:rPr lang="cs-CZ" b="1" dirty="0">
                <a:solidFill>
                  <a:schemeClr val="tx1"/>
                </a:solidFill>
              </a:rPr>
              <a:t>14</a:t>
            </a:r>
            <a:r>
              <a:rPr lang="cs-CZ" dirty="0">
                <a:solidFill>
                  <a:schemeClr val="tx1"/>
                </a:solidFill>
              </a:rPr>
              <a:t>. Smlouva o spolupráci</a:t>
            </a:r>
          </a:p>
          <a:p>
            <a:endParaRPr lang="cs-CZ" dirty="0"/>
          </a:p>
        </p:txBody>
      </p:sp>
      <p:pic>
        <p:nvPicPr>
          <p:cNvPr id="5" name="Obrázek 4">
            <a:extLst>
              <a:ext uri="{FF2B5EF4-FFF2-40B4-BE49-F238E27FC236}">
                <a16:creationId xmlns:a16="http://schemas.microsoft.com/office/drawing/2014/main" id="{6EA2637F-DF8C-4311-86C4-33ADA651C44C}"/>
              </a:ext>
            </a:extLst>
          </p:cNvPr>
          <p:cNvPicPr>
            <a:picLocks noChangeAspect="1"/>
          </p:cNvPicPr>
          <p:nvPr/>
        </p:nvPicPr>
        <p:blipFill>
          <a:blip r:embed="rId2"/>
          <a:stretch>
            <a:fillRect/>
          </a:stretch>
        </p:blipFill>
        <p:spPr>
          <a:xfrm>
            <a:off x="3222594" y="5701230"/>
            <a:ext cx="6980807" cy="1150881"/>
          </a:xfrm>
          <a:prstGeom prst="rect">
            <a:avLst/>
          </a:prstGeom>
        </p:spPr>
      </p:pic>
    </p:spTree>
    <p:extLst>
      <p:ext uri="{BB962C8B-B14F-4D97-AF65-F5344CB8AC3E}">
        <p14:creationId xmlns:p14="http://schemas.microsoft.com/office/powerpoint/2010/main" val="828039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787B74-A0C1-4B76-A23C-EEDB8BD43216}"/>
              </a:ext>
            </a:extLst>
          </p:cNvPr>
          <p:cNvSpPr>
            <a:spLocks noGrp="1"/>
          </p:cNvSpPr>
          <p:nvPr>
            <p:ph type="title"/>
          </p:nvPr>
        </p:nvSpPr>
        <p:spPr/>
        <p:txBody>
          <a:bodyPr/>
          <a:lstStyle/>
          <a:p>
            <a:r>
              <a:rPr lang="cs-CZ" dirty="0"/>
              <a:t>Časový harmonogram</a:t>
            </a:r>
            <a:br>
              <a:rPr lang="cs-CZ" dirty="0"/>
            </a:br>
            <a:endParaRPr lang="cs-CZ" dirty="0"/>
          </a:p>
        </p:txBody>
      </p:sp>
      <p:sp>
        <p:nvSpPr>
          <p:cNvPr id="3" name="Zástupný symbol pro obsah 2">
            <a:extLst>
              <a:ext uri="{FF2B5EF4-FFF2-40B4-BE49-F238E27FC236}">
                <a16:creationId xmlns:a16="http://schemas.microsoft.com/office/drawing/2014/main" id="{3CA16A9A-DC5A-4339-A253-A3D02B9D6031}"/>
              </a:ext>
            </a:extLst>
          </p:cNvPr>
          <p:cNvSpPr>
            <a:spLocks noGrp="1"/>
          </p:cNvSpPr>
          <p:nvPr>
            <p:ph idx="1"/>
          </p:nvPr>
        </p:nvSpPr>
        <p:spPr>
          <a:xfrm>
            <a:off x="2432482" y="2015232"/>
            <a:ext cx="8911687" cy="3524434"/>
          </a:xfrm>
        </p:spPr>
        <p:txBody>
          <a:bodyPr>
            <a:normAutofit fontScale="85000" lnSpcReduction="10000"/>
          </a:bodyPr>
          <a:lstStyle/>
          <a:p>
            <a:r>
              <a:rPr lang="cs-CZ" dirty="0">
                <a:latin typeface="Century Gothic" panose="020B0502020202020204" pitchFamily="34" charset="0"/>
              </a:rPr>
              <a:t>Kancelář MAS ➢ provádí kontrolu </a:t>
            </a:r>
            <a:r>
              <a:rPr lang="cs-CZ" b="1" dirty="0">
                <a:latin typeface="Century Gothic" panose="020B0502020202020204" pitchFamily="34" charset="0"/>
              </a:rPr>
              <a:t>formálních náležitostí a přijatelnosti </a:t>
            </a:r>
            <a:r>
              <a:rPr lang="cs-CZ" dirty="0">
                <a:latin typeface="Century Gothic" panose="020B0502020202020204" pitchFamily="34" charset="0"/>
              </a:rPr>
              <a:t>(</a:t>
            </a:r>
            <a:r>
              <a:rPr lang="cs-CZ" dirty="0" err="1">
                <a:latin typeface="Century Gothic" panose="020B0502020202020204" pitchFamily="34" charset="0"/>
              </a:rPr>
              <a:t>FnaP</a:t>
            </a:r>
            <a:r>
              <a:rPr lang="cs-CZ" dirty="0">
                <a:latin typeface="Century Gothic" panose="020B0502020202020204" pitchFamily="34" charset="0"/>
              </a:rPr>
              <a:t>)  max. do </a:t>
            </a:r>
            <a:r>
              <a:rPr lang="cs-CZ" b="1" dirty="0">
                <a:latin typeface="Century Gothic" panose="020B0502020202020204" pitchFamily="34" charset="0"/>
              </a:rPr>
              <a:t>50 pracovních dnů </a:t>
            </a:r>
            <a:r>
              <a:rPr lang="cs-CZ" dirty="0">
                <a:latin typeface="Century Gothic" panose="020B0502020202020204" pitchFamily="34" charset="0"/>
              </a:rPr>
              <a:t>od ukončení příjmu žádostí)</a:t>
            </a:r>
          </a:p>
          <a:p>
            <a:r>
              <a:rPr lang="cs-CZ" dirty="0">
                <a:latin typeface="Century Gothic" panose="020B0502020202020204" pitchFamily="34" charset="0"/>
              </a:rPr>
              <a:t>Žadatel ➢má </a:t>
            </a:r>
            <a:r>
              <a:rPr lang="cs-CZ" b="1" dirty="0">
                <a:latin typeface="Century Gothic" panose="020B0502020202020204" pitchFamily="34" charset="0"/>
              </a:rPr>
              <a:t>5 dní na opravu </a:t>
            </a:r>
            <a:r>
              <a:rPr lang="cs-CZ" dirty="0">
                <a:latin typeface="Century Gothic" panose="020B0502020202020204" pitchFamily="34" charset="0"/>
              </a:rPr>
              <a:t>chyb </a:t>
            </a:r>
            <a:r>
              <a:rPr lang="cs-CZ" dirty="0" err="1">
                <a:latin typeface="Century Gothic" panose="020B0502020202020204" pitchFamily="34" charset="0"/>
              </a:rPr>
              <a:t>FNaP</a:t>
            </a:r>
            <a:r>
              <a:rPr lang="cs-CZ" dirty="0">
                <a:latin typeface="Century Gothic" panose="020B0502020202020204" pitchFamily="34" charset="0"/>
              </a:rPr>
              <a:t>(oprava max. 2x)</a:t>
            </a:r>
          </a:p>
          <a:p>
            <a:r>
              <a:rPr lang="cs-CZ" dirty="0">
                <a:latin typeface="Century Gothic" panose="020B0502020202020204" pitchFamily="34" charset="0"/>
              </a:rPr>
              <a:t>Žadatel ➢má 15 kalendářních dní na odvolání proti rozhodnutí</a:t>
            </a:r>
          </a:p>
          <a:p>
            <a:r>
              <a:rPr lang="cs-CZ" dirty="0">
                <a:latin typeface="Century Gothic" panose="020B0502020202020204" pitchFamily="34" charset="0"/>
              </a:rPr>
              <a:t>Výběrová komise ➢provádí věcné hodnocení do </a:t>
            </a:r>
            <a:r>
              <a:rPr lang="cs-CZ" b="1" dirty="0">
                <a:latin typeface="Century Gothic" panose="020B0502020202020204" pitchFamily="34" charset="0"/>
              </a:rPr>
              <a:t>20</a:t>
            </a:r>
            <a:r>
              <a:rPr lang="cs-CZ" dirty="0">
                <a:latin typeface="Century Gothic" panose="020B0502020202020204" pitchFamily="34" charset="0"/>
              </a:rPr>
              <a:t> pracovních dnů od ukončení kontroly FN a P</a:t>
            </a:r>
          </a:p>
          <a:p>
            <a:r>
              <a:rPr lang="cs-CZ" dirty="0" err="1">
                <a:latin typeface="Century Gothic" panose="020B0502020202020204" pitchFamily="34" charset="0"/>
              </a:rPr>
              <a:t>Žadatel➢má</a:t>
            </a:r>
            <a:r>
              <a:rPr lang="cs-CZ" dirty="0">
                <a:latin typeface="Century Gothic" panose="020B0502020202020204" pitchFamily="34" charset="0"/>
              </a:rPr>
              <a:t> opět 15  KD dnů na odvolání proti rozhodnutí</a:t>
            </a:r>
          </a:p>
          <a:p>
            <a:r>
              <a:rPr lang="cs-CZ" dirty="0">
                <a:latin typeface="Century Gothic" panose="020B0502020202020204" pitchFamily="34" charset="0"/>
              </a:rPr>
              <a:t>Výbor spolku ➢ výběr projektů navržené Výběrovou komisí do </a:t>
            </a:r>
            <a:r>
              <a:rPr lang="cs-CZ" b="1" dirty="0">
                <a:latin typeface="Century Gothic" panose="020B0502020202020204" pitchFamily="34" charset="0"/>
              </a:rPr>
              <a:t>20</a:t>
            </a:r>
            <a:r>
              <a:rPr lang="cs-CZ" dirty="0">
                <a:latin typeface="Century Gothic" panose="020B0502020202020204" pitchFamily="34" charset="0"/>
              </a:rPr>
              <a:t> pracovních dnů po ukončení věcného hodnocení  </a:t>
            </a:r>
          </a:p>
          <a:p>
            <a:r>
              <a:rPr lang="cs-CZ" dirty="0">
                <a:latin typeface="Century Gothic" panose="020B0502020202020204" pitchFamily="34" charset="0"/>
              </a:rPr>
              <a:t>Kancelář MAS ➢ vybrané žádosti budou nejpozději do </a:t>
            </a:r>
            <a:r>
              <a:rPr lang="cs-CZ" b="1" dirty="0">
                <a:latin typeface="Century Gothic" panose="020B0502020202020204" pitchFamily="34" charset="0"/>
              </a:rPr>
              <a:t>10 </a:t>
            </a:r>
            <a:r>
              <a:rPr lang="cs-CZ" b="1" dirty="0" err="1">
                <a:latin typeface="Century Gothic" panose="020B0502020202020204" pitchFamily="34" charset="0"/>
              </a:rPr>
              <a:t>prac</a:t>
            </a:r>
            <a:r>
              <a:rPr lang="cs-CZ" b="1" dirty="0">
                <a:latin typeface="Century Gothic" panose="020B0502020202020204" pitchFamily="34" charset="0"/>
              </a:rPr>
              <a:t>. dnů </a:t>
            </a:r>
            <a:r>
              <a:rPr lang="cs-CZ" dirty="0">
                <a:latin typeface="Century Gothic" panose="020B0502020202020204" pitchFamily="34" charset="0"/>
              </a:rPr>
              <a:t>od ukončení výběru projektu prostřednictvím systému MS2014+  k závěrečnému ověření způsobilosti na CRR, které mělo být dokončeno do </a:t>
            </a:r>
            <a:r>
              <a:rPr lang="cs-CZ" dirty="0">
                <a:solidFill>
                  <a:schemeClr val="tx1"/>
                </a:solidFill>
                <a:latin typeface="Century Gothic" panose="020B0502020202020204" pitchFamily="34" charset="0"/>
              </a:rPr>
              <a:t>30 </a:t>
            </a:r>
            <a:r>
              <a:rPr lang="cs-CZ" dirty="0">
                <a:latin typeface="Century Gothic" panose="020B0502020202020204" pitchFamily="34" charset="0"/>
              </a:rPr>
              <a:t>pracovních dnů od ukončení hodnocení MAS.</a:t>
            </a:r>
          </a:p>
        </p:txBody>
      </p:sp>
      <p:pic>
        <p:nvPicPr>
          <p:cNvPr id="5" name="Obrázek 4">
            <a:extLst>
              <a:ext uri="{FF2B5EF4-FFF2-40B4-BE49-F238E27FC236}">
                <a16:creationId xmlns:a16="http://schemas.microsoft.com/office/drawing/2014/main" id="{6DE08B4D-9950-4601-873D-E879DC11CCE8}"/>
              </a:ext>
            </a:extLst>
          </p:cNvPr>
          <p:cNvPicPr>
            <a:picLocks noChangeAspect="1"/>
          </p:cNvPicPr>
          <p:nvPr/>
        </p:nvPicPr>
        <p:blipFill>
          <a:blip r:embed="rId2"/>
          <a:stretch>
            <a:fillRect/>
          </a:stretch>
        </p:blipFill>
        <p:spPr>
          <a:xfrm>
            <a:off x="3266982" y="5743710"/>
            <a:ext cx="6758866" cy="1114290"/>
          </a:xfrm>
          <a:prstGeom prst="rect">
            <a:avLst/>
          </a:prstGeom>
        </p:spPr>
      </p:pic>
    </p:spTree>
    <p:extLst>
      <p:ext uri="{BB962C8B-B14F-4D97-AF65-F5344CB8AC3E}">
        <p14:creationId xmlns:p14="http://schemas.microsoft.com/office/powerpoint/2010/main" val="3545364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728B75-0383-4088-9C05-9E63F86AA865}"/>
              </a:ext>
            </a:extLst>
          </p:cNvPr>
          <p:cNvSpPr>
            <a:spLocks noGrp="1"/>
          </p:cNvSpPr>
          <p:nvPr>
            <p:ph type="title"/>
          </p:nvPr>
        </p:nvSpPr>
        <p:spPr/>
        <p:txBody>
          <a:bodyPr/>
          <a:lstStyle/>
          <a:p>
            <a:r>
              <a:rPr lang="cs-CZ" dirty="0"/>
              <a:t>Způsob hodnocení projektů </a:t>
            </a:r>
          </a:p>
        </p:txBody>
      </p:sp>
      <p:sp>
        <p:nvSpPr>
          <p:cNvPr id="3" name="Zástupný symbol pro obsah 2">
            <a:extLst>
              <a:ext uri="{FF2B5EF4-FFF2-40B4-BE49-F238E27FC236}">
                <a16:creationId xmlns:a16="http://schemas.microsoft.com/office/drawing/2014/main" id="{F4F15910-49DF-4C4B-BA82-D5B0F656F9A3}"/>
              </a:ext>
            </a:extLst>
          </p:cNvPr>
          <p:cNvSpPr>
            <a:spLocks noGrp="1"/>
          </p:cNvSpPr>
          <p:nvPr>
            <p:ph idx="1"/>
          </p:nvPr>
        </p:nvSpPr>
        <p:spPr>
          <a:xfrm>
            <a:off x="2589212" y="1970843"/>
            <a:ext cx="8720939" cy="4394446"/>
          </a:xfrm>
        </p:spPr>
        <p:txBody>
          <a:bodyPr>
            <a:normAutofit fontScale="85000" lnSpcReduction="10000"/>
          </a:bodyPr>
          <a:lstStyle/>
          <a:p>
            <a:r>
              <a:rPr lang="cs-CZ" dirty="0"/>
              <a:t>Hodnocení </a:t>
            </a:r>
            <a:r>
              <a:rPr lang="cs-CZ" b="1" dirty="0">
                <a:solidFill>
                  <a:srgbClr val="C00000"/>
                </a:solidFill>
              </a:rPr>
              <a:t>formálních náležitostí a přijatelnosti </a:t>
            </a:r>
            <a:r>
              <a:rPr lang="cs-CZ" dirty="0"/>
              <a:t>provádí </a:t>
            </a:r>
            <a:r>
              <a:rPr lang="cs-CZ" b="1" dirty="0"/>
              <a:t>2 pracovníci kanceláře </a:t>
            </a:r>
            <a:r>
              <a:rPr lang="cs-CZ" dirty="0"/>
              <a:t>MAS</a:t>
            </a:r>
          </a:p>
          <a:p>
            <a:pPr marL="0" indent="0">
              <a:buNone/>
            </a:pPr>
            <a:r>
              <a:rPr lang="cs-CZ" dirty="0"/>
              <a:t>       Aktivios, z.s.</a:t>
            </a:r>
          </a:p>
          <a:p>
            <a:r>
              <a:rPr lang="cs-CZ" b="1" dirty="0">
                <a:solidFill>
                  <a:srgbClr val="C00000"/>
                </a:solidFill>
              </a:rPr>
              <a:t>Věcné hodnocení </a:t>
            </a:r>
            <a:r>
              <a:rPr lang="cs-CZ" dirty="0"/>
              <a:t>provádí </a:t>
            </a:r>
            <a:r>
              <a:rPr lang="cs-CZ" b="1" dirty="0"/>
              <a:t>výběrová komise </a:t>
            </a:r>
            <a:r>
              <a:rPr lang="cs-CZ" dirty="0"/>
              <a:t>MAS Aktivios, z.s. (výběrový orgán).</a:t>
            </a:r>
          </a:p>
          <a:p>
            <a:r>
              <a:rPr lang="cs-CZ" b="1" dirty="0"/>
              <a:t>Výbor spolku </a:t>
            </a:r>
            <a:r>
              <a:rPr lang="cs-CZ" dirty="0"/>
              <a:t>MAS Aktivios, z.s. (rozhodovací orgán) vybírá </a:t>
            </a:r>
            <a:r>
              <a:rPr lang="cs-CZ" b="1" dirty="0"/>
              <a:t>projekty k realizaci </a:t>
            </a:r>
            <a:r>
              <a:rPr lang="cs-CZ" dirty="0"/>
              <a:t>na</a:t>
            </a:r>
          </a:p>
          <a:p>
            <a:pPr marL="0" indent="0">
              <a:buNone/>
            </a:pPr>
            <a:r>
              <a:rPr lang="cs-CZ" dirty="0"/>
              <a:t>       základě návrhu výběrové komise, přičemž musí respektovat pořadí projektů dle</a:t>
            </a:r>
          </a:p>
          <a:p>
            <a:pPr marL="0" indent="0">
              <a:buNone/>
            </a:pPr>
            <a:r>
              <a:rPr lang="cs-CZ" dirty="0"/>
              <a:t>       bodového hodnocení.</a:t>
            </a:r>
          </a:p>
          <a:p>
            <a:r>
              <a:rPr lang="cs-CZ" b="1" dirty="0"/>
              <a:t>Minimální bodová hranice </a:t>
            </a:r>
            <a:r>
              <a:rPr lang="cs-CZ" dirty="0"/>
              <a:t>pro splnění věcného hodnocení je </a:t>
            </a:r>
            <a:r>
              <a:rPr lang="cs-CZ" b="1" dirty="0"/>
              <a:t>25 bodů </a:t>
            </a:r>
            <a:r>
              <a:rPr lang="cs-CZ" dirty="0"/>
              <a:t>ze 50 bodů.</a:t>
            </a:r>
          </a:p>
          <a:p>
            <a:r>
              <a:rPr lang="cs-CZ" dirty="0"/>
              <a:t>Postup hodnocení projektů včetně hodnotících kritérií je uveden v </a:t>
            </a:r>
            <a:r>
              <a:rPr lang="cs-CZ" b="1" dirty="0"/>
              <a:t>Interních postupech </a:t>
            </a:r>
            <a:r>
              <a:rPr lang="cs-CZ" dirty="0"/>
              <a:t>MAS Aktivios, z.s. „Transparentnost hodnocení a výběru projektů“, kapitola č. 4 </a:t>
            </a:r>
          </a:p>
          <a:p>
            <a:pPr marL="0" indent="0">
              <a:buNone/>
            </a:pPr>
            <a:r>
              <a:rPr lang="cs-CZ" dirty="0"/>
              <a:t>       „Hodnocení projektů“ . Interní postupy jsou zveřejněny </a:t>
            </a:r>
            <a:r>
              <a:rPr lang="pl-PL" dirty="0"/>
              <a:t>zde: </a:t>
            </a:r>
          </a:p>
          <a:p>
            <a:pPr marL="0" indent="0">
              <a:buNone/>
            </a:pPr>
            <a:r>
              <a:rPr lang="pl-PL" dirty="0">
                <a:hlinkClick r:id="rId2"/>
              </a:rPr>
              <a:t>   http://www.mas-aktivios.cz/sclld-dotace-pro-vas/irop/</a:t>
            </a:r>
            <a:endParaRPr lang="pl-PL" dirty="0"/>
          </a:p>
          <a:p>
            <a:pPr marL="0" indent="0">
              <a:buNone/>
            </a:pPr>
            <a:endParaRPr lang="pl-PL" dirty="0"/>
          </a:p>
          <a:p>
            <a:pPr marL="0" indent="0">
              <a:buNone/>
            </a:pPr>
            <a:endParaRPr lang="cs-CZ" dirty="0"/>
          </a:p>
        </p:txBody>
      </p:sp>
      <p:pic>
        <p:nvPicPr>
          <p:cNvPr id="5" name="Obrázek 4">
            <a:extLst>
              <a:ext uri="{FF2B5EF4-FFF2-40B4-BE49-F238E27FC236}">
                <a16:creationId xmlns:a16="http://schemas.microsoft.com/office/drawing/2014/main" id="{D3261131-3C59-409F-9782-A96E9E989DDB}"/>
              </a:ext>
            </a:extLst>
          </p:cNvPr>
          <p:cNvPicPr>
            <a:picLocks noChangeAspect="1"/>
          </p:cNvPicPr>
          <p:nvPr/>
        </p:nvPicPr>
        <p:blipFill>
          <a:blip r:embed="rId3"/>
          <a:stretch>
            <a:fillRect/>
          </a:stretch>
        </p:blipFill>
        <p:spPr>
          <a:xfrm>
            <a:off x="3492434" y="5748679"/>
            <a:ext cx="6728723" cy="1109321"/>
          </a:xfrm>
          <a:prstGeom prst="rect">
            <a:avLst/>
          </a:prstGeom>
        </p:spPr>
      </p:pic>
    </p:spTree>
    <p:extLst>
      <p:ext uri="{BB962C8B-B14F-4D97-AF65-F5344CB8AC3E}">
        <p14:creationId xmlns:p14="http://schemas.microsoft.com/office/powerpoint/2010/main" val="912236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294DFE-E1B4-4813-9F35-6173DA2747B2}"/>
              </a:ext>
            </a:extLst>
          </p:cNvPr>
          <p:cNvSpPr>
            <a:spLocks noGrp="1"/>
          </p:cNvSpPr>
          <p:nvPr>
            <p:ph type="title"/>
          </p:nvPr>
        </p:nvSpPr>
        <p:spPr>
          <a:xfrm>
            <a:off x="1989243" y="306333"/>
            <a:ext cx="8911687" cy="1280890"/>
          </a:xfrm>
        </p:spPr>
        <p:txBody>
          <a:bodyPr/>
          <a:lstStyle/>
          <a:p>
            <a:r>
              <a:rPr lang="cs-CZ" b="1" dirty="0"/>
              <a:t>Kritéria formálních náležitostí </a:t>
            </a:r>
          </a:p>
        </p:txBody>
      </p:sp>
      <p:sp>
        <p:nvSpPr>
          <p:cNvPr id="3" name="Zástupný symbol pro obsah 2">
            <a:extLst>
              <a:ext uri="{FF2B5EF4-FFF2-40B4-BE49-F238E27FC236}">
                <a16:creationId xmlns:a16="http://schemas.microsoft.com/office/drawing/2014/main" id="{B97D6C7C-65CD-4125-A512-128F74338A7A}"/>
              </a:ext>
            </a:extLst>
          </p:cNvPr>
          <p:cNvSpPr>
            <a:spLocks noGrp="1"/>
          </p:cNvSpPr>
          <p:nvPr>
            <p:ph idx="1"/>
          </p:nvPr>
        </p:nvSpPr>
        <p:spPr/>
        <p:txBody>
          <a:bodyPr/>
          <a:lstStyle/>
          <a:p>
            <a:r>
              <a:rPr lang="cs-CZ" sz="2000" dirty="0"/>
              <a:t>Žádost o podporu je </a:t>
            </a:r>
            <a:r>
              <a:rPr lang="cs-CZ" sz="2000" b="1" dirty="0"/>
              <a:t>podána v předepsané formě</a:t>
            </a:r>
          </a:p>
          <a:p>
            <a:r>
              <a:rPr lang="cs-CZ" sz="2000" dirty="0"/>
              <a:t>Žádost o podporu je </a:t>
            </a:r>
            <a:r>
              <a:rPr lang="cs-CZ" sz="2000" b="1" dirty="0"/>
              <a:t>podepsána oprávněným zástupcem </a:t>
            </a:r>
            <a:r>
              <a:rPr lang="cs-CZ" sz="2000" dirty="0"/>
              <a:t>žadatele</a:t>
            </a:r>
          </a:p>
          <a:p>
            <a:r>
              <a:rPr lang="cs-CZ" sz="2000" dirty="0"/>
              <a:t>Jsou doloženy všechny </a:t>
            </a:r>
            <a:r>
              <a:rPr lang="cs-CZ" sz="2000" b="1" dirty="0"/>
              <a:t>povinné přílohy </a:t>
            </a:r>
            <a:r>
              <a:rPr lang="cs-CZ" sz="2000" dirty="0"/>
              <a:t>a obsahově splňují náležitosti požadované v dokumentaci k výzvě MAS</a:t>
            </a:r>
          </a:p>
          <a:p>
            <a:pPr marL="0" indent="0">
              <a:buNone/>
            </a:pPr>
            <a:r>
              <a:rPr lang="cs-CZ" sz="2000" dirty="0"/>
              <a:t>     </a:t>
            </a:r>
          </a:p>
          <a:p>
            <a:pPr marL="0" indent="0">
              <a:buNone/>
            </a:pPr>
            <a:r>
              <a:rPr lang="cs-CZ" sz="2000" dirty="0"/>
              <a:t>      </a:t>
            </a:r>
            <a:r>
              <a:rPr lang="cs-CZ" sz="2000" dirty="0">
                <a:solidFill>
                  <a:srgbClr val="C00000"/>
                </a:solidFill>
              </a:rPr>
              <a:t>Všechna jsou napravitelná !</a:t>
            </a:r>
          </a:p>
          <a:p>
            <a:pPr marL="0" indent="0">
              <a:buNone/>
            </a:pPr>
            <a:r>
              <a:rPr lang="cs-CZ" dirty="0">
                <a:solidFill>
                  <a:srgbClr val="C00000"/>
                </a:solidFill>
              </a:rPr>
              <a:t>  </a:t>
            </a:r>
          </a:p>
        </p:txBody>
      </p:sp>
      <p:pic>
        <p:nvPicPr>
          <p:cNvPr id="5" name="Obrázek 4">
            <a:extLst>
              <a:ext uri="{FF2B5EF4-FFF2-40B4-BE49-F238E27FC236}">
                <a16:creationId xmlns:a16="http://schemas.microsoft.com/office/drawing/2014/main" id="{FEB59582-2C59-44AF-AC4C-18DB884CEC34}"/>
              </a:ext>
            </a:extLst>
          </p:cNvPr>
          <p:cNvPicPr>
            <a:picLocks noChangeAspect="1"/>
          </p:cNvPicPr>
          <p:nvPr/>
        </p:nvPicPr>
        <p:blipFill>
          <a:blip r:embed="rId2"/>
          <a:stretch>
            <a:fillRect/>
          </a:stretch>
        </p:blipFill>
        <p:spPr>
          <a:xfrm>
            <a:off x="2706107" y="5625158"/>
            <a:ext cx="7477957" cy="1232842"/>
          </a:xfrm>
          <a:prstGeom prst="rect">
            <a:avLst/>
          </a:prstGeom>
        </p:spPr>
      </p:pic>
    </p:spTree>
    <p:extLst>
      <p:ext uri="{BB962C8B-B14F-4D97-AF65-F5344CB8AC3E}">
        <p14:creationId xmlns:p14="http://schemas.microsoft.com/office/powerpoint/2010/main" val="3296026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432DF4-44C8-4A35-AEB5-FD265D0A0D7F}"/>
              </a:ext>
            </a:extLst>
          </p:cNvPr>
          <p:cNvSpPr>
            <a:spLocks noGrp="1"/>
          </p:cNvSpPr>
          <p:nvPr>
            <p:ph type="title"/>
          </p:nvPr>
        </p:nvSpPr>
        <p:spPr/>
        <p:txBody>
          <a:bodyPr/>
          <a:lstStyle/>
          <a:p>
            <a:r>
              <a:rPr lang="cs-CZ" b="1" dirty="0"/>
              <a:t>Kritéria přijatelnosti  </a:t>
            </a:r>
          </a:p>
        </p:txBody>
      </p:sp>
      <p:sp>
        <p:nvSpPr>
          <p:cNvPr id="3" name="Zástupný symbol pro obsah 2">
            <a:extLst>
              <a:ext uri="{FF2B5EF4-FFF2-40B4-BE49-F238E27FC236}">
                <a16:creationId xmlns:a16="http://schemas.microsoft.com/office/drawing/2014/main" id="{031EF292-D481-47EE-82D3-10B91DA4F4BF}"/>
              </a:ext>
            </a:extLst>
          </p:cNvPr>
          <p:cNvSpPr>
            <a:spLocks noGrp="1"/>
          </p:cNvSpPr>
          <p:nvPr>
            <p:ph idx="1"/>
          </p:nvPr>
        </p:nvSpPr>
        <p:spPr>
          <a:xfrm>
            <a:off x="2592924" y="1526960"/>
            <a:ext cx="8726105" cy="3817398"/>
          </a:xfrm>
        </p:spPr>
        <p:txBody>
          <a:bodyPr>
            <a:normAutofit/>
          </a:bodyPr>
          <a:lstStyle/>
          <a:p>
            <a:r>
              <a:rPr lang="cs-CZ" sz="2000" dirty="0"/>
              <a:t>Projekt je </a:t>
            </a:r>
            <a:r>
              <a:rPr lang="cs-CZ" sz="2000" b="1" dirty="0"/>
              <a:t>v souladu s cíli </a:t>
            </a:r>
            <a:r>
              <a:rPr lang="cs-CZ" sz="2000" dirty="0"/>
              <a:t>schválené strategie CLLD MAS </a:t>
            </a:r>
            <a:r>
              <a:rPr lang="cs-CZ" sz="2000" dirty="0" err="1"/>
              <a:t>Aktivios,z.s</a:t>
            </a:r>
            <a:r>
              <a:rPr lang="cs-CZ" sz="2000" dirty="0"/>
              <a:t>. 2014-2020 – NAPRAVITENÉ</a:t>
            </a:r>
          </a:p>
          <a:p>
            <a:endParaRPr lang="cs-CZ" sz="2000" dirty="0"/>
          </a:p>
          <a:p>
            <a:r>
              <a:rPr lang="cs-CZ" sz="2000" dirty="0"/>
              <a:t>Žadatel splňuje definici </a:t>
            </a:r>
            <a:r>
              <a:rPr lang="cs-CZ" sz="2000" b="1" dirty="0"/>
              <a:t>oprávněného příjemce </a:t>
            </a:r>
            <a:r>
              <a:rPr lang="cs-CZ" sz="2000" dirty="0"/>
              <a:t>pro danou výzvu MAS – </a:t>
            </a:r>
            <a:r>
              <a:rPr lang="cs-CZ" sz="2000" dirty="0">
                <a:solidFill>
                  <a:srgbClr val="C00000"/>
                </a:solidFill>
              </a:rPr>
              <a:t>NENAPRAVITELNÉ!!!</a:t>
            </a:r>
          </a:p>
          <a:p>
            <a:endParaRPr lang="cs-CZ" sz="2000" dirty="0">
              <a:solidFill>
                <a:srgbClr val="C00000"/>
              </a:solidFill>
            </a:endParaRPr>
          </a:p>
          <a:p>
            <a:r>
              <a:rPr lang="cs-CZ" sz="2000" dirty="0">
                <a:solidFill>
                  <a:schemeClr val="tx1"/>
                </a:solidFill>
              </a:rPr>
              <a:t>Projekt je </a:t>
            </a:r>
            <a:r>
              <a:rPr lang="cs-CZ" sz="2000" b="1" dirty="0">
                <a:solidFill>
                  <a:schemeClr val="tx1"/>
                </a:solidFill>
              </a:rPr>
              <a:t>v souladu s podmínkami výzvy </a:t>
            </a:r>
            <a:r>
              <a:rPr lang="cs-CZ" sz="2000" dirty="0">
                <a:solidFill>
                  <a:schemeClr val="tx1"/>
                </a:solidFill>
              </a:rPr>
              <a:t>MAS</a:t>
            </a:r>
          </a:p>
          <a:p>
            <a:endParaRPr lang="cs-CZ" sz="2000" dirty="0">
              <a:solidFill>
                <a:schemeClr val="tx1"/>
              </a:solidFill>
            </a:endParaRPr>
          </a:p>
          <a:p>
            <a:r>
              <a:rPr lang="cs-CZ" sz="2000" dirty="0">
                <a:solidFill>
                  <a:schemeClr val="tx1"/>
                </a:solidFill>
              </a:rPr>
              <a:t>Projekt respektuje </a:t>
            </a:r>
            <a:r>
              <a:rPr lang="cs-CZ" sz="2000" b="1" dirty="0">
                <a:solidFill>
                  <a:schemeClr val="tx1"/>
                </a:solidFill>
              </a:rPr>
              <a:t>limity způsobilých výdajů</a:t>
            </a:r>
            <a:r>
              <a:rPr lang="cs-CZ" sz="2000" dirty="0">
                <a:solidFill>
                  <a:schemeClr val="tx1"/>
                </a:solidFill>
              </a:rPr>
              <a:t>, pokud jsou stanoveny  </a:t>
            </a:r>
          </a:p>
        </p:txBody>
      </p:sp>
      <p:pic>
        <p:nvPicPr>
          <p:cNvPr id="5" name="Obrázek 4">
            <a:extLst>
              <a:ext uri="{FF2B5EF4-FFF2-40B4-BE49-F238E27FC236}">
                <a16:creationId xmlns:a16="http://schemas.microsoft.com/office/drawing/2014/main" id="{DC69FFBB-AD33-43DF-A05E-703C961D02D5}"/>
              </a:ext>
            </a:extLst>
          </p:cNvPr>
          <p:cNvPicPr>
            <a:picLocks noChangeAspect="1"/>
          </p:cNvPicPr>
          <p:nvPr/>
        </p:nvPicPr>
        <p:blipFill>
          <a:blip r:embed="rId2"/>
          <a:stretch>
            <a:fillRect/>
          </a:stretch>
        </p:blipFill>
        <p:spPr>
          <a:xfrm>
            <a:off x="3142693" y="5625518"/>
            <a:ext cx="7380303" cy="1216743"/>
          </a:xfrm>
          <a:prstGeom prst="rect">
            <a:avLst/>
          </a:prstGeom>
        </p:spPr>
      </p:pic>
    </p:spTree>
    <p:extLst>
      <p:ext uri="{BB962C8B-B14F-4D97-AF65-F5344CB8AC3E}">
        <p14:creationId xmlns:p14="http://schemas.microsoft.com/office/powerpoint/2010/main" val="2038605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992B8C-BD17-456E-A22D-BBEA6CDFC301}"/>
              </a:ext>
            </a:extLst>
          </p:cNvPr>
          <p:cNvSpPr>
            <a:spLocks noGrp="1"/>
          </p:cNvSpPr>
          <p:nvPr>
            <p:ph type="title"/>
          </p:nvPr>
        </p:nvSpPr>
        <p:spPr/>
        <p:txBody>
          <a:bodyPr/>
          <a:lstStyle/>
          <a:p>
            <a:r>
              <a:rPr lang="cs-CZ" b="1" dirty="0"/>
              <a:t>Kritéria věcného hodnocení </a:t>
            </a:r>
          </a:p>
        </p:txBody>
      </p:sp>
      <p:sp>
        <p:nvSpPr>
          <p:cNvPr id="3" name="Zástupný symbol pro obsah 2">
            <a:extLst>
              <a:ext uri="{FF2B5EF4-FFF2-40B4-BE49-F238E27FC236}">
                <a16:creationId xmlns:a16="http://schemas.microsoft.com/office/drawing/2014/main" id="{D4659F90-5FB5-44F1-B16C-D69EA62971EA}"/>
              </a:ext>
            </a:extLst>
          </p:cNvPr>
          <p:cNvSpPr>
            <a:spLocks noGrp="1"/>
          </p:cNvSpPr>
          <p:nvPr>
            <p:ph idx="1"/>
          </p:nvPr>
        </p:nvSpPr>
        <p:spPr/>
        <p:txBody>
          <a:bodyPr>
            <a:normAutofit/>
          </a:bodyPr>
          <a:lstStyle/>
          <a:p>
            <a:r>
              <a:rPr lang="cs-CZ" b="1" dirty="0"/>
              <a:t>Počet obyvatel </a:t>
            </a:r>
            <a:r>
              <a:rPr lang="cs-CZ" dirty="0"/>
              <a:t>na území obce, kde je projekt realizován </a:t>
            </a:r>
          </a:p>
          <a:p>
            <a:pPr marL="0" indent="0">
              <a:buNone/>
            </a:pPr>
            <a:r>
              <a:rPr lang="cs-CZ" dirty="0"/>
              <a:t>     do 2000 obyvatel (15b),  2001 – 5000 ( 10b)  a  5001 a více (5b)</a:t>
            </a:r>
          </a:p>
          <a:p>
            <a:r>
              <a:rPr lang="cs-CZ" dirty="0"/>
              <a:t>Celková </a:t>
            </a:r>
            <a:r>
              <a:rPr lang="cs-CZ" b="1" dirty="0"/>
              <a:t>požadovaná výše dotace </a:t>
            </a:r>
          </a:p>
          <a:p>
            <a:pPr marL="0" indent="0">
              <a:buNone/>
            </a:pPr>
            <a:r>
              <a:rPr lang="cs-CZ" dirty="0"/>
              <a:t>     do 10 000 001 mil. Kč (15b), 5 000 001- 10 000 000 (10b), 1 900 000 a více(5b)</a:t>
            </a:r>
          </a:p>
          <a:p>
            <a:pPr marL="0" indent="0">
              <a:buNone/>
            </a:pPr>
            <a:r>
              <a:rPr lang="cs-CZ" dirty="0"/>
              <a:t>      (</a:t>
            </a:r>
            <a:r>
              <a:rPr lang="cs-CZ" b="1" dirty="0"/>
              <a:t>Zaměření projektu </a:t>
            </a:r>
            <a:r>
              <a:rPr lang="cs-CZ" dirty="0"/>
              <a:t>na klíčové kompetence</a:t>
            </a:r>
          </a:p>
          <a:p>
            <a:pPr marL="0" indent="0">
              <a:buNone/>
            </a:pPr>
            <a:r>
              <a:rPr lang="cs-CZ" dirty="0"/>
              <a:t>     pouze jedna  (0b), na dvě ( 5b), na tři a více ( 10b)   </a:t>
            </a:r>
          </a:p>
          <a:p>
            <a:r>
              <a:rPr lang="cs-CZ" dirty="0"/>
              <a:t>Počet parkovacích míst  ( Terminály) – za každé jedno nové parkovací místo 2 body ( max. 20 b)</a:t>
            </a:r>
          </a:p>
          <a:p>
            <a:r>
              <a:rPr lang="cs-CZ" dirty="0"/>
              <a:t>Místo realizace ( Komunikace) – I . ( 20), II ( 15), III. (10), IV( 5)</a:t>
            </a:r>
          </a:p>
        </p:txBody>
      </p:sp>
      <p:pic>
        <p:nvPicPr>
          <p:cNvPr id="5" name="Obrázek 4">
            <a:extLst>
              <a:ext uri="{FF2B5EF4-FFF2-40B4-BE49-F238E27FC236}">
                <a16:creationId xmlns:a16="http://schemas.microsoft.com/office/drawing/2014/main" id="{5D4DB1FF-DF7A-4BFB-9B4A-B42D494CDC8E}"/>
              </a:ext>
            </a:extLst>
          </p:cNvPr>
          <p:cNvPicPr>
            <a:picLocks noChangeAspect="1"/>
          </p:cNvPicPr>
          <p:nvPr/>
        </p:nvPicPr>
        <p:blipFill>
          <a:blip r:embed="rId2"/>
          <a:stretch>
            <a:fillRect/>
          </a:stretch>
        </p:blipFill>
        <p:spPr>
          <a:xfrm>
            <a:off x="2780235" y="5593445"/>
            <a:ext cx="7769396" cy="1280890"/>
          </a:xfrm>
          <a:prstGeom prst="rect">
            <a:avLst/>
          </a:prstGeom>
        </p:spPr>
      </p:pic>
    </p:spTree>
    <p:extLst>
      <p:ext uri="{BB962C8B-B14F-4D97-AF65-F5344CB8AC3E}">
        <p14:creationId xmlns:p14="http://schemas.microsoft.com/office/powerpoint/2010/main" val="855193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F845A5-B676-400D-BBF9-AB28C64B858C}"/>
              </a:ext>
            </a:extLst>
          </p:cNvPr>
          <p:cNvSpPr>
            <a:spLocks noGrp="1"/>
          </p:cNvSpPr>
          <p:nvPr>
            <p:ph type="title"/>
          </p:nvPr>
        </p:nvSpPr>
        <p:spPr>
          <a:xfrm>
            <a:off x="2246051" y="523783"/>
            <a:ext cx="9579006" cy="1349405"/>
          </a:xfrm>
        </p:spPr>
        <p:txBody>
          <a:bodyPr>
            <a:normAutofit fontScale="90000"/>
          </a:bodyPr>
          <a:lstStyle/>
          <a:p>
            <a:r>
              <a:rPr lang="cs-CZ" b="1" dirty="0">
                <a:solidFill>
                  <a:srgbClr val="002060"/>
                </a:solidFill>
              </a:rPr>
              <a:t>Výzva MAS Aktivios, z.s.– IROP – Zvyšování bezpečnosti a enviromentální šetrnosti dopravy</a:t>
            </a:r>
            <a:endParaRPr lang="cs-CZ" sz="1300" b="1" dirty="0">
              <a:solidFill>
                <a:srgbClr val="002060"/>
              </a:solidFill>
            </a:endParaRPr>
          </a:p>
        </p:txBody>
      </p:sp>
      <p:sp>
        <p:nvSpPr>
          <p:cNvPr id="3" name="Zástupný symbol pro obsah 2">
            <a:extLst>
              <a:ext uri="{FF2B5EF4-FFF2-40B4-BE49-F238E27FC236}">
                <a16:creationId xmlns:a16="http://schemas.microsoft.com/office/drawing/2014/main" id="{D5CADBB8-435D-48E0-BEFF-5B8FBF9DDB25}"/>
              </a:ext>
            </a:extLst>
          </p:cNvPr>
          <p:cNvSpPr>
            <a:spLocks noGrp="1"/>
          </p:cNvSpPr>
          <p:nvPr>
            <p:ph idx="1"/>
          </p:nvPr>
        </p:nvSpPr>
        <p:spPr/>
        <p:txBody>
          <a:bodyPr>
            <a:normAutofit fontScale="85000" lnSpcReduction="10000"/>
          </a:bodyPr>
          <a:lstStyle/>
          <a:p>
            <a:r>
              <a:rPr lang="cs-CZ" dirty="0"/>
              <a:t>Vazba na výzvu ŘO IROP Č. 53 UDRŽITELNÁ DOPRAVA - INTEGROVANÉ PROJEKTY CLLD</a:t>
            </a:r>
          </a:p>
          <a:p>
            <a:r>
              <a:rPr lang="cs-CZ" dirty="0"/>
              <a:t>Vyhlášení výzvy: 20. 12. 2017 (12:00)</a:t>
            </a:r>
          </a:p>
          <a:p>
            <a:r>
              <a:rPr lang="pl-PL" dirty="0"/>
              <a:t>Příjem žádostí:  do 18.3.2018 (do 12:00)</a:t>
            </a:r>
          </a:p>
          <a:p>
            <a:r>
              <a:rPr lang="cs-CZ" dirty="0"/>
              <a:t>Způsob podání: MS2014+ na adrese : </a:t>
            </a:r>
            <a:r>
              <a:rPr lang="cs-CZ" dirty="0">
                <a:hlinkClick r:id="rId2"/>
              </a:rPr>
              <a:t>https://mseu.mssf.cz</a:t>
            </a:r>
            <a:endParaRPr lang="cs-CZ" dirty="0"/>
          </a:p>
          <a:p>
            <a:endParaRPr lang="cs-CZ" dirty="0"/>
          </a:p>
          <a:p>
            <a:r>
              <a:rPr lang="cs-CZ" dirty="0"/>
              <a:t>Celková částka alokace z EFRR:  30 000 000 Kč</a:t>
            </a:r>
          </a:p>
          <a:p>
            <a:r>
              <a:rPr lang="pl-PL" dirty="0"/>
              <a:t>Výše podpory: 95 % dotace z EFRR, 5% spolufinancování</a:t>
            </a:r>
          </a:p>
          <a:p>
            <a:r>
              <a:rPr lang="cs-CZ" dirty="0"/>
              <a:t>Min. výše způsobilých výdajů: 2 000 000 Kč </a:t>
            </a:r>
          </a:p>
          <a:p>
            <a:r>
              <a:rPr lang="cs-CZ" dirty="0"/>
              <a:t>Max. výše způsobilých výdajů: 27 000 000 Kč </a:t>
            </a:r>
          </a:p>
          <a:p>
            <a:r>
              <a:rPr lang="pl-PL" dirty="0"/>
              <a:t>Datum ukončení realizace projektu: 30.6.2023</a:t>
            </a:r>
          </a:p>
          <a:p>
            <a:r>
              <a:rPr lang="cs-CZ" dirty="0"/>
              <a:t>Forma podpory: ex-post financování</a:t>
            </a:r>
          </a:p>
          <a:p>
            <a:endParaRPr lang="cs-CZ" dirty="0"/>
          </a:p>
        </p:txBody>
      </p:sp>
      <p:pic>
        <p:nvPicPr>
          <p:cNvPr id="5" name="Obrázek 4">
            <a:extLst>
              <a:ext uri="{FF2B5EF4-FFF2-40B4-BE49-F238E27FC236}">
                <a16:creationId xmlns:a16="http://schemas.microsoft.com/office/drawing/2014/main" id="{39EC2FDD-A679-40D9-8753-A12678D1149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33785" y="2610036"/>
            <a:ext cx="2990928" cy="2262500"/>
          </a:xfrm>
          <a:prstGeom prst="rect">
            <a:avLst/>
          </a:prstGeom>
          <a:noFill/>
          <a:ln>
            <a:noFill/>
          </a:ln>
        </p:spPr>
      </p:pic>
      <p:pic>
        <p:nvPicPr>
          <p:cNvPr id="6" name="Obrázek 5">
            <a:extLst>
              <a:ext uri="{FF2B5EF4-FFF2-40B4-BE49-F238E27FC236}">
                <a16:creationId xmlns:a16="http://schemas.microsoft.com/office/drawing/2014/main" id="{1DE400B4-31DB-45E7-BE42-B851C00BC9A3}"/>
              </a:ext>
            </a:extLst>
          </p:cNvPr>
          <p:cNvPicPr>
            <a:picLocks noChangeAspect="1"/>
          </p:cNvPicPr>
          <p:nvPr/>
        </p:nvPicPr>
        <p:blipFill>
          <a:blip r:embed="rId4"/>
          <a:stretch>
            <a:fillRect/>
          </a:stretch>
        </p:blipFill>
        <p:spPr>
          <a:xfrm>
            <a:off x="3506788" y="5831713"/>
            <a:ext cx="6096000" cy="1005008"/>
          </a:xfrm>
          <a:prstGeom prst="rect">
            <a:avLst/>
          </a:prstGeom>
        </p:spPr>
      </p:pic>
    </p:spTree>
    <p:extLst>
      <p:ext uri="{BB962C8B-B14F-4D97-AF65-F5344CB8AC3E}">
        <p14:creationId xmlns:p14="http://schemas.microsoft.com/office/powerpoint/2010/main" val="29102268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D0EF4F-6A79-4E9E-BF76-F9738CC9403E}"/>
              </a:ext>
            </a:extLst>
          </p:cNvPr>
          <p:cNvSpPr>
            <a:spLocks noGrp="1"/>
          </p:cNvSpPr>
          <p:nvPr>
            <p:ph type="title"/>
          </p:nvPr>
        </p:nvSpPr>
        <p:spPr/>
        <p:txBody>
          <a:bodyPr/>
          <a:lstStyle/>
          <a:p>
            <a:r>
              <a:rPr lang="cs-CZ" dirty="0"/>
              <a:t>Indikátory</a:t>
            </a:r>
          </a:p>
        </p:txBody>
      </p:sp>
      <p:sp>
        <p:nvSpPr>
          <p:cNvPr id="3" name="Zástupný symbol pro obsah 2">
            <a:extLst>
              <a:ext uri="{FF2B5EF4-FFF2-40B4-BE49-F238E27FC236}">
                <a16:creationId xmlns:a16="http://schemas.microsoft.com/office/drawing/2014/main" id="{5EF64C73-08BB-41C3-A9EE-2F72A62F5145}"/>
              </a:ext>
            </a:extLst>
          </p:cNvPr>
          <p:cNvSpPr>
            <a:spLocks noGrp="1"/>
          </p:cNvSpPr>
          <p:nvPr>
            <p:ph idx="1"/>
          </p:nvPr>
        </p:nvSpPr>
        <p:spPr>
          <a:xfrm>
            <a:off x="2592924" y="1686758"/>
            <a:ext cx="8619573" cy="3568824"/>
          </a:xfrm>
        </p:spPr>
        <p:txBody>
          <a:bodyPr>
            <a:normAutofit fontScale="77500" lnSpcReduction="20000"/>
          </a:bodyPr>
          <a:lstStyle/>
          <a:p>
            <a:pPr marL="0" indent="0">
              <a:buNone/>
            </a:pPr>
            <a:r>
              <a:rPr lang="cs-CZ" b="1" dirty="0"/>
              <a:t>Terminály a parkovací systémy</a:t>
            </a:r>
          </a:p>
          <a:p>
            <a:r>
              <a:rPr lang="cs-CZ" b="1" dirty="0">
                <a:solidFill>
                  <a:srgbClr val="C00000"/>
                </a:solidFill>
              </a:rPr>
              <a:t>7 52 01 </a:t>
            </a:r>
            <a:r>
              <a:rPr lang="cs-CZ" dirty="0"/>
              <a:t>– Počet nových nebo rekonstruovaných přestupních terminálů ve veřejné dopravě</a:t>
            </a:r>
          </a:p>
          <a:p>
            <a:r>
              <a:rPr lang="cs-CZ" b="1" dirty="0">
                <a:solidFill>
                  <a:srgbClr val="C00000"/>
                </a:solidFill>
              </a:rPr>
              <a:t>7 40 01 </a:t>
            </a:r>
            <a:r>
              <a:rPr lang="cs-CZ" dirty="0"/>
              <a:t>– Počet vytvořených parkovacích míst</a:t>
            </a:r>
          </a:p>
          <a:p>
            <a:r>
              <a:rPr lang="cs-CZ" b="1" dirty="0">
                <a:solidFill>
                  <a:srgbClr val="C00000"/>
                </a:solidFill>
              </a:rPr>
              <a:t>7 64 01 </a:t>
            </a:r>
            <a:r>
              <a:rPr lang="cs-CZ" dirty="0"/>
              <a:t>– Počet parkovacích míst pro jízdní kola</a:t>
            </a:r>
          </a:p>
          <a:p>
            <a:r>
              <a:rPr lang="cs-CZ" b="1" dirty="0">
                <a:solidFill>
                  <a:srgbClr val="C00000"/>
                </a:solidFill>
              </a:rPr>
              <a:t>7 51 10 </a:t>
            </a:r>
            <a:r>
              <a:rPr lang="cs-CZ" dirty="0"/>
              <a:t>– Počet osob přepravených veřejnou dopravou</a:t>
            </a:r>
            <a:endParaRPr lang="cs-CZ" b="1" dirty="0"/>
          </a:p>
          <a:p>
            <a:endParaRPr lang="cs-CZ" b="1" dirty="0"/>
          </a:p>
          <a:p>
            <a:r>
              <a:rPr lang="cs-CZ" b="1" dirty="0"/>
              <a:t>Bezpečnost dopravy</a:t>
            </a:r>
          </a:p>
          <a:p>
            <a:pPr marL="0" indent="0">
              <a:buNone/>
            </a:pPr>
            <a:r>
              <a:rPr lang="cs-CZ" b="1" dirty="0">
                <a:solidFill>
                  <a:srgbClr val="C00000"/>
                </a:solidFill>
              </a:rPr>
              <a:t>      7 50 01 </a:t>
            </a:r>
            <a:r>
              <a:rPr lang="cs-CZ" dirty="0"/>
              <a:t>–Počet realizací vedoucích ke zvýšení bezpečnosti v dopravě</a:t>
            </a:r>
          </a:p>
          <a:p>
            <a:endParaRPr lang="cs-CZ" dirty="0"/>
          </a:p>
          <a:p>
            <a:r>
              <a:rPr lang="cs-CZ" b="1" dirty="0" err="1"/>
              <a:t>Cyklodoprava</a:t>
            </a:r>
            <a:endParaRPr lang="cs-CZ" b="1" dirty="0"/>
          </a:p>
          <a:p>
            <a:r>
              <a:rPr lang="cs-CZ" b="1" dirty="0">
                <a:solidFill>
                  <a:srgbClr val="C00000"/>
                </a:solidFill>
              </a:rPr>
              <a:t>7 61 00 </a:t>
            </a:r>
            <a:r>
              <a:rPr lang="cs-CZ" dirty="0"/>
              <a:t>– Délka nově vybudovaných cyklostezek a cyklotras</a:t>
            </a:r>
          </a:p>
          <a:p>
            <a:r>
              <a:rPr lang="cs-CZ" b="1" dirty="0">
                <a:solidFill>
                  <a:srgbClr val="C00000"/>
                </a:solidFill>
              </a:rPr>
              <a:t>7 64 01 </a:t>
            </a:r>
            <a:r>
              <a:rPr lang="cs-CZ" dirty="0"/>
              <a:t>–Počet parkovacích míst pro jízdní kola</a:t>
            </a:r>
          </a:p>
          <a:p>
            <a:endParaRPr lang="cs-CZ" dirty="0"/>
          </a:p>
        </p:txBody>
      </p:sp>
      <p:pic>
        <p:nvPicPr>
          <p:cNvPr id="5" name="Obrázek 4">
            <a:extLst>
              <a:ext uri="{FF2B5EF4-FFF2-40B4-BE49-F238E27FC236}">
                <a16:creationId xmlns:a16="http://schemas.microsoft.com/office/drawing/2014/main" id="{BFE15728-5386-4BE1-A930-6BCE973EB75A}"/>
              </a:ext>
            </a:extLst>
          </p:cNvPr>
          <p:cNvPicPr>
            <a:picLocks noChangeAspect="1"/>
          </p:cNvPicPr>
          <p:nvPr/>
        </p:nvPicPr>
        <p:blipFill>
          <a:blip r:embed="rId2"/>
          <a:stretch>
            <a:fillRect/>
          </a:stretch>
        </p:blipFill>
        <p:spPr>
          <a:xfrm>
            <a:off x="2894121" y="5726146"/>
            <a:ext cx="6865398" cy="1131854"/>
          </a:xfrm>
          <a:prstGeom prst="rect">
            <a:avLst/>
          </a:prstGeom>
        </p:spPr>
      </p:pic>
    </p:spTree>
    <p:extLst>
      <p:ext uri="{BB962C8B-B14F-4D97-AF65-F5344CB8AC3E}">
        <p14:creationId xmlns:p14="http://schemas.microsoft.com/office/powerpoint/2010/main" val="1193946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6715F6-8799-4DD9-8C85-968E49015B2D}"/>
              </a:ext>
            </a:extLst>
          </p:cNvPr>
          <p:cNvSpPr>
            <a:spLocks noGrp="1"/>
          </p:cNvSpPr>
          <p:nvPr>
            <p:ph type="title"/>
          </p:nvPr>
        </p:nvSpPr>
        <p:spPr>
          <a:xfrm>
            <a:off x="2494423" y="624110"/>
            <a:ext cx="9010189" cy="991626"/>
          </a:xfrm>
        </p:spPr>
        <p:txBody>
          <a:bodyPr>
            <a:normAutofit fontScale="90000"/>
          </a:bodyPr>
          <a:lstStyle/>
          <a:p>
            <a:r>
              <a:rPr lang="cs-CZ" sz="4400" dirty="0"/>
              <a:t>Kontakty  </a:t>
            </a:r>
            <a:br>
              <a:rPr lang="cs-CZ" sz="4400" dirty="0"/>
            </a:br>
            <a:br>
              <a:rPr lang="cs-CZ" dirty="0"/>
            </a:br>
            <a:br>
              <a:rPr lang="cs-CZ" dirty="0"/>
            </a:br>
            <a:endParaRPr lang="cs-CZ" dirty="0"/>
          </a:p>
        </p:txBody>
      </p:sp>
      <p:sp>
        <p:nvSpPr>
          <p:cNvPr id="3" name="Zástupný symbol pro obsah 2">
            <a:extLst>
              <a:ext uri="{FF2B5EF4-FFF2-40B4-BE49-F238E27FC236}">
                <a16:creationId xmlns:a16="http://schemas.microsoft.com/office/drawing/2014/main" id="{A25FF678-6FCB-4C0D-A982-68F74998C0A9}"/>
              </a:ext>
            </a:extLst>
          </p:cNvPr>
          <p:cNvSpPr>
            <a:spLocks noGrp="1"/>
          </p:cNvSpPr>
          <p:nvPr>
            <p:ph idx="1"/>
          </p:nvPr>
        </p:nvSpPr>
        <p:spPr>
          <a:xfrm>
            <a:off x="2592926" y="1615736"/>
            <a:ext cx="8628450" cy="3462291"/>
          </a:xfrm>
        </p:spPr>
        <p:txBody>
          <a:bodyPr>
            <a:normAutofit fontScale="70000" lnSpcReduction="20000"/>
          </a:bodyPr>
          <a:lstStyle/>
          <a:p>
            <a:r>
              <a:rPr lang="cs-CZ" b="1" dirty="0">
                <a:solidFill>
                  <a:srgbClr val="C00000"/>
                </a:solidFill>
              </a:rPr>
              <a:t>Ing. Hana </a:t>
            </a:r>
            <a:r>
              <a:rPr lang="cs-CZ" b="1" dirty="0" err="1">
                <a:solidFill>
                  <a:srgbClr val="C00000"/>
                </a:solidFill>
              </a:rPr>
              <a:t>Bouchnerová</a:t>
            </a:r>
            <a:r>
              <a:rPr lang="cs-CZ" b="1" dirty="0">
                <a:solidFill>
                  <a:srgbClr val="C00000"/>
                </a:solidFill>
              </a:rPr>
              <a:t>, </a:t>
            </a:r>
          </a:p>
          <a:p>
            <a:pPr marL="0" indent="0">
              <a:buNone/>
            </a:pPr>
            <a:r>
              <a:rPr lang="cs-CZ" dirty="0">
                <a:solidFill>
                  <a:schemeClr val="tx1"/>
                </a:solidFill>
              </a:rPr>
              <a:t>     vedoucí</a:t>
            </a:r>
            <a:r>
              <a:rPr lang="cs-CZ" dirty="0"/>
              <a:t> zaměstnanec pro realizaci SCLLD </a:t>
            </a:r>
            <a:r>
              <a:rPr lang="cs-CZ" b="1" dirty="0"/>
              <a:t>MAS Aktivios</a:t>
            </a:r>
            <a:r>
              <a:rPr lang="cs-CZ" dirty="0"/>
              <a:t>, z.s., Nezdice 46, 334 01 Přeštic</a:t>
            </a:r>
            <a:r>
              <a:rPr lang="cs-CZ" i="1" dirty="0"/>
              <a:t>e </a:t>
            </a:r>
          </a:p>
          <a:p>
            <a:pPr marL="0" indent="0">
              <a:buNone/>
            </a:pPr>
            <a:r>
              <a:rPr lang="cs-CZ" dirty="0"/>
              <a:t>      mobil:  </a:t>
            </a:r>
            <a:r>
              <a:rPr lang="cs-CZ" b="1" dirty="0"/>
              <a:t>728 168 248</a:t>
            </a:r>
            <a:r>
              <a:rPr lang="cs-CZ" dirty="0"/>
              <a:t>, </a:t>
            </a:r>
            <a:r>
              <a:rPr lang="cs-CZ" dirty="0">
                <a:hlinkClick r:id="rId2"/>
              </a:rPr>
              <a:t>info@mas-aktivios.cz</a:t>
            </a:r>
            <a:r>
              <a:rPr lang="cs-CZ" dirty="0"/>
              <a:t>, </a:t>
            </a:r>
          </a:p>
          <a:p>
            <a:pPr marL="0" indent="0">
              <a:buNone/>
            </a:pPr>
            <a:r>
              <a:rPr lang="cs-CZ" dirty="0"/>
              <a:t>      </a:t>
            </a:r>
          </a:p>
          <a:p>
            <a:r>
              <a:rPr lang="cs-CZ" b="1" dirty="0">
                <a:solidFill>
                  <a:srgbClr val="C00000"/>
                </a:solidFill>
              </a:rPr>
              <a:t>Mgr. Martina Hanzlíková, </a:t>
            </a:r>
            <a:r>
              <a:rPr lang="cs-CZ" i="1" dirty="0"/>
              <a:t>projektová manažerka IROP </a:t>
            </a:r>
            <a:r>
              <a:rPr lang="cs-CZ" b="1" i="1" dirty="0"/>
              <a:t>MAS Aktivios, z.s.</a:t>
            </a:r>
          </a:p>
          <a:p>
            <a:pPr marL="0" indent="0">
              <a:buNone/>
            </a:pPr>
            <a:r>
              <a:rPr lang="cs-CZ" dirty="0"/>
              <a:t>       mobil:  </a:t>
            </a:r>
            <a:r>
              <a:rPr lang="cs-CZ" b="1" dirty="0"/>
              <a:t>721 759 772 , </a:t>
            </a:r>
            <a:r>
              <a:rPr lang="cs-CZ" dirty="0">
                <a:hlinkClick r:id="rId2"/>
              </a:rPr>
              <a:t>info@mas-aktivios.cz</a:t>
            </a:r>
            <a:r>
              <a:rPr lang="cs-CZ" dirty="0"/>
              <a:t> </a:t>
            </a:r>
          </a:p>
          <a:p>
            <a:pPr marL="0" indent="0">
              <a:buNone/>
            </a:pPr>
            <a:r>
              <a:rPr lang="cs-CZ" dirty="0"/>
              <a:t>       </a:t>
            </a:r>
            <a:r>
              <a:rPr lang="cs-CZ" dirty="0">
                <a:hlinkClick r:id="rId3"/>
              </a:rPr>
              <a:t>www.mas-aktivios.cz</a:t>
            </a:r>
            <a:r>
              <a:rPr lang="cs-CZ" dirty="0"/>
              <a:t> </a:t>
            </a:r>
          </a:p>
          <a:p>
            <a:pPr marL="0" indent="0">
              <a:buNone/>
            </a:pPr>
            <a:endParaRPr lang="cs-CZ" dirty="0"/>
          </a:p>
          <a:p>
            <a:r>
              <a:rPr lang="cs-CZ" b="1" dirty="0">
                <a:solidFill>
                  <a:srgbClr val="C00000"/>
                </a:solidFill>
              </a:rPr>
              <a:t>Ing. Magda Sýkorová,</a:t>
            </a:r>
            <a:r>
              <a:rPr lang="cs-CZ" b="1" i="1" dirty="0">
                <a:solidFill>
                  <a:srgbClr val="C00000"/>
                </a:solidFill>
              </a:rPr>
              <a:t> </a:t>
            </a:r>
            <a:r>
              <a:rPr lang="cs-CZ" i="1" dirty="0"/>
              <a:t>ředitelka územního odboru IROP pro Plzeňský kraj,</a:t>
            </a:r>
            <a:endParaRPr lang="cs-CZ" dirty="0"/>
          </a:p>
          <a:p>
            <a:pPr marL="0" indent="0">
              <a:buNone/>
            </a:pPr>
            <a:r>
              <a:rPr lang="cs-CZ" dirty="0"/>
              <a:t>       </a:t>
            </a:r>
            <a:r>
              <a:rPr lang="cs-CZ" b="1" dirty="0"/>
              <a:t>Centrum pro regionální rozvoj České republiky </a:t>
            </a:r>
            <a:r>
              <a:rPr lang="cs-CZ" dirty="0"/>
              <a:t>(17. listopadu 1926/1, 301 00 Plzeň )</a:t>
            </a:r>
          </a:p>
          <a:p>
            <a:pPr marL="0" indent="0">
              <a:buNone/>
            </a:pPr>
            <a:r>
              <a:rPr lang="cs-CZ" dirty="0"/>
              <a:t>       telefon: </a:t>
            </a:r>
            <a:r>
              <a:rPr lang="cs-CZ" b="1" dirty="0"/>
              <a:t>371 870 045</a:t>
            </a:r>
            <a:r>
              <a:rPr lang="cs-CZ" dirty="0"/>
              <a:t>,    mobil: </a:t>
            </a:r>
            <a:r>
              <a:rPr lang="cs-CZ" b="1" dirty="0"/>
              <a:t>731 604 584,     </a:t>
            </a:r>
            <a:r>
              <a:rPr lang="cs-CZ" dirty="0"/>
              <a:t>e-mail: </a:t>
            </a:r>
            <a:r>
              <a:rPr lang="cs-CZ" u="sng" dirty="0">
                <a:hlinkClick r:id="rId4"/>
              </a:rPr>
              <a:t>magda.sykorova@crr.cz</a:t>
            </a:r>
            <a:r>
              <a:rPr lang="cs-CZ" dirty="0"/>
              <a:t> </a:t>
            </a:r>
            <a:endParaRPr lang="cs-CZ" b="1" dirty="0"/>
          </a:p>
          <a:p>
            <a:pPr marL="0" indent="0">
              <a:buNone/>
            </a:pPr>
            <a:r>
              <a:rPr lang="cs-CZ" dirty="0"/>
              <a:t>       </a:t>
            </a:r>
            <a:r>
              <a:rPr lang="cs-CZ" dirty="0">
                <a:hlinkClick r:id="rId5"/>
              </a:rPr>
              <a:t>www.crr.cz</a:t>
            </a:r>
            <a:endParaRPr lang="cs-CZ" dirty="0"/>
          </a:p>
          <a:p>
            <a:pPr marL="0" indent="0">
              <a:buNone/>
            </a:pPr>
            <a:endParaRPr lang="cs-CZ" dirty="0"/>
          </a:p>
          <a:p>
            <a:pPr marL="0" indent="0">
              <a:buNone/>
            </a:pPr>
            <a:endParaRPr lang="cs-CZ" dirty="0"/>
          </a:p>
          <a:p>
            <a:pPr marL="0" indent="0">
              <a:buNone/>
            </a:pPr>
            <a:endParaRPr lang="cs-CZ" dirty="0"/>
          </a:p>
        </p:txBody>
      </p:sp>
      <p:pic>
        <p:nvPicPr>
          <p:cNvPr id="5" name="Obrázek 4">
            <a:extLst>
              <a:ext uri="{FF2B5EF4-FFF2-40B4-BE49-F238E27FC236}">
                <a16:creationId xmlns:a16="http://schemas.microsoft.com/office/drawing/2014/main" id="{C177BB87-645C-4BA3-B455-CC69CE338FF9}"/>
              </a:ext>
            </a:extLst>
          </p:cNvPr>
          <p:cNvPicPr>
            <a:picLocks noChangeAspect="1"/>
          </p:cNvPicPr>
          <p:nvPr/>
        </p:nvPicPr>
        <p:blipFill>
          <a:blip r:embed="rId6"/>
          <a:stretch>
            <a:fillRect/>
          </a:stretch>
        </p:blipFill>
        <p:spPr>
          <a:xfrm>
            <a:off x="2954747" y="5633140"/>
            <a:ext cx="6282506" cy="1035756"/>
          </a:xfrm>
          <a:prstGeom prst="rect">
            <a:avLst/>
          </a:prstGeom>
        </p:spPr>
      </p:pic>
    </p:spTree>
    <p:extLst>
      <p:ext uri="{BB962C8B-B14F-4D97-AF65-F5344CB8AC3E}">
        <p14:creationId xmlns:p14="http://schemas.microsoft.com/office/powerpoint/2010/main" val="2830371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B15D36-CE64-49EE-95D5-373446C54A6C}"/>
              </a:ext>
            </a:extLst>
          </p:cNvPr>
          <p:cNvSpPr>
            <a:spLocks noGrp="1"/>
          </p:cNvSpPr>
          <p:nvPr>
            <p:ph type="title"/>
          </p:nvPr>
        </p:nvSpPr>
        <p:spPr/>
        <p:txBody>
          <a:bodyPr>
            <a:normAutofit fontScale="90000"/>
          </a:bodyPr>
          <a:lstStyle/>
          <a:p>
            <a:pPr algn="ctr"/>
            <a:r>
              <a:rPr lang="cs-CZ" sz="5300" dirty="0"/>
              <a:t>Děkujeme za pozornost </a:t>
            </a:r>
            <a:r>
              <a:rPr lang="cs-CZ" sz="5300" dirty="0">
                <a:sym typeface="Wingdings" panose="05000000000000000000" pitchFamily="2" charset="2"/>
              </a:rPr>
              <a:t> </a:t>
            </a:r>
            <a:br>
              <a:rPr lang="cs-CZ" dirty="0"/>
            </a:br>
            <a:br>
              <a:rPr lang="cs-CZ" b="1" dirty="0">
                <a:solidFill>
                  <a:srgbClr val="FF6600"/>
                </a:solidFill>
                <a:latin typeface="Arial Unicode MS" pitchFamily="34" charset="-128"/>
              </a:rPr>
            </a:br>
            <a:endParaRPr lang="cs-CZ" dirty="0"/>
          </a:p>
        </p:txBody>
      </p:sp>
      <p:pic>
        <p:nvPicPr>
          <p:cNvPr id="4" name="Picture 6">
            <a:extLst>
              <a:ext uri="{FF2B5EF4-FFF2-40B4-BE49-F238E27FC236}">
                <a16:creationId xmlns:a16="http://schemas.microsoft.com/office/drawing/2014/main" id="{C3A0D52E-88FD-409A-B945-8DBDF513AF4A}"/>
              </a:ext>
            </a:extLst>
          </p:cNvPr>
          <p:cNvPicPr>
            <a:picLocks noChangeAspect="1" noChangeArrowheads="1"/>
          </p:cNvPicPr>
          <p:nvPr/>
        </p:nvPicPr>
        <p:blipFill>
          <a:blip r:embed="rId2" cstate="print"/>
          <a:srcRect/>
          <a:stretch>
            <a:fillRect/>
          </a:stretch>
        </p:blipFill>
        <p:spPr bwMode="auto">
          <a:xfrm>
            <a:off x="5642024" y="2357761"/>
            <a:ext cx="829764" cy="1280891"/>
          </a:xfrm>
          <a:prstGeom prst="rect">
            <a:avLst/>
          </a:prstGeom>
          <a:noFill/>
          <a:ln w="9525">
            <a:noFill/>
            <a:miter lim="800000"/>
            <a:headEnd/>
            <a:tailEnd/>
          </a:ln>
          <a:effectLst/>
        </p:spPr>
      </p:pic>
      <p:pic>
        <p:nvPicPr>
          <p:cNvPr id="5" name="Obrázek 4">
            <a:extLst>
              <a:ext uri="{FF2B5EF4-FFF2-40B4-BE49-F238E27FC236}">
                <a16:creationId xmlns:a16="http://schemas.microsoft.com/office/drawing/2014/main" id="{65D53B67-40A6-4735-8BB9-CF2C50A2CAC6}"/>
              </a:ext>
            </a:extLst>
          </p:cNvPr>
          <p:cNvPicPr>
            <a:picLocks noChangeAspect="1"/>
          </p:cNvPicPr>
          <p:nvPr/>
        </p:nvPicPr>
        <p:blipFill>
          <a:blip r:embed="rId3"/>
          <a:stretch>
            <a:fillRect/>
          </a:stretch>
        </p:blipFill>
        <p:spPr>
          <a:xfrm>
            <a:off x="2266307" y="5338356"/>
            <a:ext cx="9217590" cy="1519644"/>
          </a:xfrm>
          <a:prstGeom prst="rect">
            <a:avLst/>
          </a:prstGeom>
        </p:spPr>
      </p:pic>
    </p:spTree>
    <p:extLst>
      <p:ext uri="{BB962C8B-B14F-4D97-AF65-F5344CB8AC3E}">
        <p14:creationId xmlns:p14="http://schemas.microsoft.com/office/powerpoint/2010/main" val="3731559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067B6F-FDAF-4568-8B71-00CE89EADF06}"/>
              </a:ext>
            </a:extLst>
          </p:cNvPr>
          <p:cNvSpPr>
            <a:spLocks noGrp="1"/>
          </p:cNvSpPr>
          <p:nvPr>
            <p:ph type="title"/>
          </p:nvPr>
        </p:nvSpPr>
        <p:spPr/>
        <p:txBody>
          <a:bodyPr/>
          <a:lstStyle/>
          <a:p>
            <a:r>
              <a:rPr lang="cs-CZ" b="1" dirty="0"/>
              <a:t>Podporované aktivity </a:t>
            </a:r>
            <a:br>
              <a:rPr lang="cs-CZ" dirty="0"/>
            </a:br>
            <a:endParaRPr lang="cs-CZ" dirty="0"/>
          </a:p>
        </p:txBody>
      </p:sp>
      <p:sp>
        <p:nvSpPr>
          <p:cNvPr id="3" name="Zástupný symbol pro obsah 2">
            <a:extLst>
              <a:ext uri="{FF2B5EF4-FFF2-40B4-BE49-F238E27FC236}">
                <a16:creationId xmlns:a16="http://schemas.microsoft.com/office/drawing/2014/main" id="{5D5ED1B5-FC4C-4E50-89FE-DDEAE9EBF195}"/>
              </a:ext>
            </a:extLst>
          </p:cNvPr>
          <p:cNvSpPr>
            <a:spLocks noGrp="1"/>
          </p:cNvSpPr>
          <p:nvPr>
            <p:ph idx="1"/>
          </p:nvPr>
        </p:nvSpPr>
        <p:spPr>
          <a:xfrm>
            <a:off x="2530135" y="1562470"/>
            <a:ext cx="9064101" cy="3710866"/>
          </a:xfrm>
        </p:spPr>
        <p:txBody>
          <a:bodyPr>
            <a:normAutofit fontScale="55000" lnSpcReduction="20000"/>
          </a:bodyPr>
          <a:lstStyle/>
          <a:p>
            <a:r>
              <a:rPr lang="cs-CZ" sz="2800" b="1" dirty="0"/>
              <a:t>1. Terminály a parkovací systémy</a:t>
            </a:r>
          </a:p>
          <a:p>
            <a:pPr marL="0" indent="0">
              <a:buNone/>
            </a:pPr>
            <a:r>
              <a:rPr lang="cs-CZ" sz="2600" dirty="0">
                <a:solidFill>
                  <a:schemeClr val="tx1"/>
                </a:solidFill>
              </a:rPr>
              <a:t>            výstavba a modernizace přestupních terminálů</a:t>
            </a:r>
          </a:p>
          <a:p>
            <a:endParaRPr lang="cs-CZ" sz="2600" b="1" dirty="0">
              <a:solidFill>
                <a:schemeClr val="tx1"/>
              </a:solidFill>
            </a:endParaRPr>
          </a:p>
          <a:p>
            <a:r>
              <a:rPr lang="cs-CZ" sz="2800" b="1" dirty="0"/>
              <a:t>2. Bezpečnost dopravy </a:t>
            </a:r>
          </a:p>
          <a:p>
            <a:pPr marL="0" indent="0">
              <a:buNone/>
            </a:pPr>
            <a:r>
              <a:rPr lang="cs-CZ" sz="2600" dirty="0">
                <a:solidFill>
                  <a:schemeClr val="tx1"/>
                </a:solidFill>
              </a:rPr>
              <a:t>          přizpůsobování komunikací osobám s omezenou pohyblivostí či orientací (budování    bezbariérových přístupů, zvuková signalizace apod.)</a:t>
            </a:r>
          </a:p>
          <a:p>
            <a:pPr marL="0" indent="0">
              <a:buNone/>
            </a:pPr>
            <a:r>
              <a:rPr lang="cs-CZ" sz="2600" dirty="0">
                <a:solidFill>
                  <a:schemeClr val="tx1"/>
                </a:solidFill>
              </a:rPr>
              <a:t>Pozn. Rekonstrukce , modernizace a výstavba chodníků musí být v souladu s vyhláškou č. 398/2009 Sb., o obecných technických požadavcích zabezpečujících </a:t>
            </a:r>
            <a:r>
              <a:rPr lang="cs-CZ" sz="2600" dirty="0" err="1">
                <a:solidFill>
                  <a:schemeClr val="tx1"/>
                </a:solidFill>
              </a:rPr>
              <a:t>bezbarierové</a:t>
            </a:r>
            <a:r>
              <a:rPr lang="cs-CZ" sz="2600" dirty="0">
                <a:solidFill>
                  <a:schemeClr val="tx1"/>
                </a:solidFill>
              </a:rPr>
              <a:t> užívání staveb. Výstavba, modernizace, rekonstrukce se nemá plošně vztahovat na veškeré </a:t>
            </a:r>
            <a:r>
              <a:rPr lang="pl-PL" sz="2600" dirty="0">
                <a:solidFill>
                  <a:schemeClr val="tx1"/>
                </a:solidFill>
              </a:rPr>
              <a:t>chodníky, ale pouze na ty , kde je to z hlediska bezpečnosti nutné.</a:t>
            </a:r>
            <a:endParaRPr lang="cs-CZ" sz="2600" b="1" dirty="0">
              <a:solidFill>
                <a:schemeClr val="tx1"/>
              </a:solidFill>
            </a:endParaRPr>
          </a:p>
          <a:p>
            <a:endParaRPr lang="cs-CZ" sz="2800" dirty="0"/>
          </a:p>
          <a:p>
            <a:r>
              <a:rPr lang="cs-CZ" sz="2800" b="1" dirty="0"/>
              <a:t>3. </a:t>
            </a:r>
            <a:r>
              <a:rPr lang="cs-CZ" sz="2800" b="1" dirty="0" err="1"/>
              <a:t>Cyklodoprava</a:t>
            </a:r>
            <a:r>
              <a:rPr lang="cs-CZ" sz="2800" b="1" dirty="0"/>
              <a:t> </a:t>
            </a:r>
          </a:p>
          <a:p>
            <a:pPr marL="0" indent="0">
              <a:buNone/>
            </a:pPr>
            <a:r>
              <a:rPr lang="cs-CZ" sz="2800" b="1" dirty="0"/>
              <a:t>          </a:t>
            </a:r>
            <a:r>
              <a:rPr lang="pl-PL" sz="2800" dirty="0">
                <a:solidFill>
                  <a:schemeClr val="tx1"/>
                </a:solidFill>
              </a:rPr>
              <a:t>pro dopravu osob do zaměstnání, za </a:t>
            </a:r>
            <a:r>
              <a:rPr lang="cs-CZ" sz="2800" dirty="0">
                <a:solidFill>
                  <a:schemeClr val="tx1"/>
                </a:solidFill>
              </a:rPr>
              <a:t>službam</a:t>
            </a:r>
            <a:r>
              <a:rPr lang="cs-CZ" sz="2800" b="1" dirty="0">
                <a:solidFill>
                  <a:schemeClr val="tx1"/>
                </a:solidFill>
              </a:rPr>
              <a:t>i</a:t>
            </a:r>
            <a:endParaRPr lang="cs-CZ" sz="2800" dirty="0">
              <a:solidFill>
                <a:schemeClr val="tx1"/>
              </a:solidFill>
            </a:endParaRPr>
          </a:p>
          <a:p>
            <a:endParaRPr lang="cs-CZ" sz="2800" b="1" dirty="0"/>
          </a:p>
        </p:txBody>
      </p:sp>
      <p:pic>
        <p:nvPicPr>
          <p:cNvPr id="5" name="Obrázek 4">
            <a:extLst>
              <a:ext uri="{FF2B5EF4-FFF2-40B4-BE49-F238E27FC236}">
                <a16:creationId xmlns:a16="http://schemas.microsoft.com/office/drawing/2014/main" id="{877B464E-EB8F-4056-81EA-2EA411126601}"/>
              </a:ext>
            </a:extLst>
          </p:cNvPr>
          <p:cNvPicPr>
            <a:picLocks noChangeAspect="1"/>
          </p:cNvPicPr>
          <p:nvPr/>
        </p:nvPicPr>
        <p:blipFill>
          <a:blip r:embed="rId2"/>
          <a:stretch>
            <a:fillRect/>
          </a:stretch>
        </p:blipFill>
        <p:spPr>
          <a:xfrm>
            <a:off x="2824624" y="5577110"/>
            <a:ext cx="7769396" cy="1280890"/>
          </a:xfrm>
          <a:prstGeom prst="rect">
            <a:avLst/>
          </a:prstGeom>
        </p:spPr>
      </p:pic>
    </p:spTree>
    <p:extLst>
      <p:ext uri="{BB962C8B-B14F-4D97-AF65-F5344CB8AC3E}">
        <p14:creationId xmlns:p14="http://schemas.microsoft.com/office/powerpoint/2010/main" val="2280444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082DD0-39EF-4656-94BA-FC5C02F77482}"/>
              </a:ext>
            </a:extLst>
          </p:cNvPr>
          <p:cNvSpPr>
            <a:spLocks noGrp="1"/>
          </p:cNvSpPr>
          <p:nvPr>
            <p:ph type="title"/>
          </p:nvPr>
        </p:nvSpPr>
        <p:spPr/>
        <p:txBody>
          <a:bodyPr/>
          <a:lstStyle/>
          <a:p>
            <a:r>
              <a:rPr lang="cs-CZ" dirty="0"/>
              <a:t>Terminály a parkovací systémy</a:t>
            </a:r>
          </a:p>
        </p:txBody>
      </p:sp>
      <p:sp>
        <p:nvSpPr>
          <p:cNvPr id="3" name="Zástupný symbol pro obsah 2">
            <a:extLst>
              <a:ext uri="{FF2B5EF4-FFF2-40B4-BE49-F238E27FC236}">
                <a16:creationId xmlns:a16="http://schemas.microsoft.com/office/drawing/2014/main" id="{CFA0234D-4E9D-4F27-B306-5DBEF5DFADCB}"/>
              </a:ext>
            </a:extLst>
          </p:cNvPr>
          <p:cNvSpPr>
            <a:spLocks noGrp="1"/>
          </p:cNvSpPr>
          <p:nvPr>
            <p:ph idx="1"/>
          </p:nvPr>
        </p:nvSpPr>
        <p:spPr/>
        <p:txBody>
          <a:bodyPr>
            <a:normAutofit/>
          </a:bodyPr>
          <a:lstStyle/>
          <a:p>
            <a:pPr marL="0" indent="0">
              <a:buNone/>
            </a:pPr>
            <a:r>
              <a:rPr lang="cs-CZ" sz="1200" dirty="0"/>
              <a:t> </a:t>
            </a:r>
            <a:r>
              <a:rPr lang="cs-CZ" b="1" dirty="0"/>
              <a:t>Hlavní podporované aktivity ( min. 85% CZV): </a:t>
            </a:r>
            <a:endParaRPr lang="cs-CZ" dirty="0"/>
          </a:p>
          <a:p>
            <a:r>
              <a:rPr lang="cs-CZ" dirty="0"/>
              <a:t> rekonstrukce, modernizace a výstavba terminálů jako významných přestupních uzlů veřejné dopravy, jejichž parametry odpovídají zařazení do odpovídající kategorie přestupního uzlu dle ČSN 73 6425-2, </a:t>
            </a:r>
          </a:p>
          <a:p>
            <a:r>
              <a:rPr lang="cs-CZ" dirty="0"/>
              <a:t> rekonstrukce, modernizace a výstavba </a:t>
            </a:r>
            <a:r>
              <a:rPr lang="cs-CZ" b="1" dirty="0"/>
              <a:t>samostatných </a:t>
            </a:r>
            <a:r>
              <a:rPr lang="cs-CZ" dirty="0"/>
              <a:t>parkovacích systémů P+R, K+R, B+R jako prvků podporujících </a:t>
            </a:r>
            <a:r>
              <a:rPr lang="cs-CZ" dirty="0" err="1"/>
              <a:t>multimodalitu</a:t>
            </a:r>
            <a:r>
              <a:rPr lang="cs-CZ" dirty="0"/>
              <a:t>, </a:t>
            </a:r>
          </a:p>
          <a:p>
            <a:r>
              <a:rPr lang="cs-CZ" dirty="0"/>
              <a:t> rekonstrukce, modernizace a výstavba samostatných parkovacích systémů P+G jako prvků podporujících </a:t>
            </a:r>
            <a:r>
              <a:rPr lang="cs-CZ" dirty="0" err="1"/>
              <a:t>multimodalitu</a:t>
            </a:r>
            <a:r>
              <a:rPr lang="cs-CZ" dirty="0"/>
              <a:t>, který vyvolá v přímé vazbě vznik nové pěší zóny nahrazující uliční prostor původně přístupný automobilové dopravě </a:t>
            </a:r>
          </a:p>
          <a:p>
            <a:endParaRPr lang="cs-CZ" sz="1200" dirty="0"/>
          </a:p>
        </p:txBody>
      </p:sp>
      <p:pic>
        <p:nvPicPr>
          <p:cNvPr id="5" name="Obrázek 4">
            <a:extLst>
              <a:ext uri="{FF2B5EF4-FFF2-40B4-BE49-F238E27FC236}">
                <a16:creationId xmlns:a16="http://schemas.microsoft.com/office/drawing/2014/main" id="{C511F778-4BA8-405B-AB06-EDFB4CD686A4}"/>
              </a:ext>
            </a:extLst>
          </p:cNvPr>
          <p:cNvPicPr>
            <a:picLocks noChangeAspect="1"/>
          </p:cNvPicPr>
          <p:nvPr/>
        </p:nvPicPr>
        <p:blipFill>
          <a:blip r:embed="rId2"/>
          <a:stretch>
            <a:fillRect/>
          </a:stretch>
        </p:blipFill>
        <p:spPr>
          <a:xfrm>
            <a:off x="2989462" y="5659903"/>
            <a:ext cx="7267205" cy="1198097"/>
          </a:xfrm>
          <a:prstGeom prst="rect">
            <a:avLst/>
          </a:prstGeom>
        </p:spPr>
      </p:pic>
    </p:spTree>
    <p:extLst>
      <p:ext uri="{BB962C8B-B14F-4D97-AF65-F5344CB8AC3E}">
        <p14:creationId xmlns:p14="http://schemas.microsoft.com/office/powerpoint/2010/main" val="114490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780D68-69CC-44EB-AFA6-4241ED4B1A5F}"/>
              </a:ext>
            </a:extLst>
          </p:cNvPr>
          <p:cNvSpPr>
            <a:spLocks noGrp="1"/>
          </p:cNvSpPr>
          <p:nvPr>
            <p:ph type="title"/>
          </p:nvPr>
        </p:nvSpPr>
        <p:spPr/>
        <p:txBody>
          <a:bodyPr/>
          <a:lstStyle/>
          <a:p>
            <a:r>
              <a:rPr lang="cs-CZ" dirty="0"/>
              <a:t>Terminály a parkovací systémy</a:t>
            </a:r>
          </a:p>
        </p:txBody>
      </p:sp>
      <p:sp>
        <p:nvSpPr>
          <p:cNvPr id="3" name="Zástupný symbol pro obsah 2">
            <a:extLst>
              <a:ext uri="{FF2B5EF4-FFF2-40B4-BE49-F238E27FC236}">
                <a16:creationId xmlns:a16="http://schemas.microsoft.com/office/drawing/2014/main" id="{727B57CB-AD49-42DB-8AE9-8CA079837871}"/>
              </a:ext>
            </a:extLst>
          </p:cNvPr>
          <p:cNvSpPr>
            <a:spLocks noGrp="1"/>
          </p:cNvSpPr>
          <p:nvPr>
            <p:ph idx="1"/>
          </p:nvPr>
        </p:nvSpPr>
        <p:spPr>
          <a:xfrm>
            <a:off x="2476869" y="1438183"/>
            <a:ext cx="9232777" cy="3879541"/>
          </a:xfrm>
        </p:spPr>
        <p:txBody>
          <a:bodyPr>
            <a:normAutofit fontScale="85000" lnSpcReduction="10000"/>
          </a:bodyPr>
          <a:lstStyle/>
          <a:p>
            <a:pPr marL="0" indent="0">
              <a:buNone/>
            </a:pPr>
            <a:r>
              <a:rPr lang="cs-CZ" b="1" dirty="0"/>
              <a:t>Vedlejší podporované aktivity max. 15% CZV: </a:t>
            </a:r>
            <a:endParaRPr lang="cs-CZ" dirty="0"/>
          </a:p>
          <a:p>
            <a:r>
              <a:rPr lang="cs-CZ" dirty="0"/>
              <a:t>realizace stavbou vyvolaných investic, </a:t>
            </a:r>
          </a:p>
          <a:p>
            <a:r>
              <a:rPr lang="cs-CZ" dirty="0"/>
              <a:t> zpracování projektových dokumentací, </a:t>
            </a:r>
          </a:p>
          <a:p>
            <a:r>
              <a:rPr lang="cs-CZ" dirty="0"/>
              <a:t> výkup nemovitostí podmiňujících výstavbu, </a:t>
            </a:r>
          </a:p>
          <a:p>
            <a:r>
              <a:rPr lang="cs-CZ" dirty="0"/>
              <a:t> provádění inženýrské činnosti ve výstavbě, </a:t>
            </a:r>
          </a:p>
          <a:p>
            <a:r>
              <a:rPr lang="cs-CZ" dirty="0"/>
              <a:t> vybrané služby bezprostředně související s realizací projektu, </a:t>
            </a:r>
          </a:p>
          <a:p>
            <a:r>
              <a:rPr lang="cs-CZ" dirty="0"/>
              <a:t> povinná publicita. </a:t>
            </a:r>
          </a:p>
          <a:p>
            <a:endParaRPr lang="cs-CZ" dirty="0"/>
          </a:p>
          <a:p>
            <a:r>
              <a:rPr lang="cs-CZ" b="1" dirty="0"/>
              <a:t>Terminálem </a:t>
            </a:r>
            <a:r>
              <a:rPr lang="cs-CZ" dirty="0"/>
              <a:t>se rozumí přestupní uzel veřejné dopravy. Přestupní uzel je místo, ve kterém je cestujícím umožněn přestup mezi více než dvěma linkami pro jeden směr jízdy nebo mezi různými druhy veřejné dopravy. Terminálem je také přestupní uzel složený ze dvou nebo více oddělených částí, mezi kterými existuje přímé propojení bezbariérovou komunikací pro pěší, případně bezbariérovou komunikací pro pěší s přechodem pro chodce o délce max. 200 m. </a:t>
            </a:r>
          </a:p>
        </p:txBody>
      </p:sp>
      <p:pic>
        <p:nvPicPr>
          <p:cNvPr id="5" name="Obrázek 4">
            <a:extLst>
              <a:ext uri="{FF2B5EF4-FFF2-40B4-BE49-F238E27FC236}">
                <a16:creationId xmlns:a16="http://schemas.microsoft.com/office/drawing/2014/main" id="{4F764D72-0875-4CC8-960C-76DB29CE599B}"/>
              </a:ext>
            </a:extLst>
          </p:cNvPr>
          <p:cNvPicPr>
            <a:picLocks noChangeAspect="1"/>
          </p:cNvPicPr>
          <p:nvPr/>
        </p:nvPicPr>
        <p:blipFill>
          <a:blip r:embed="rId2"/>
          <a:stretch>
            <a:fillRect/>
          </a:stretch>
        </p:blipFill>
        <p:spPr>
          <a:xfrm>
            <a:off x="3055679" y="5665913"/>
            <a:ext cx="6890269" cy="1135954"/>
          </a:xfrm>
          <a:prstGeom prst="rect">
            <a:avLst/>
          </a:prstGeom>
        </p:spPr>
      </p:pic>
    </p:spTree>
    <p:extLst>
      <p:ext uri="{BB962C8B-B14F-4D97-AF65-F5344CB8AC3E}">
        <p14:creationId xmlns:p14="http://schemas.microsoft.com/office/powerpoint/2010/main" val="3569216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2E66EF-1EBF-4414-B1DF-7F82A6B24941}"/>
              </a:ext>
            </a:extLst>
          </p:cNvPr>
          <p:cNvSpPr>
            <a:spLocks noGrp="1"/>
          </p:cNvSpPr>
          <p:nvPr>
            <p:ph type="title"/>
          </p:nvPr>
        </p:nvSpPr>
        <p:spPr/>
        <p:txBody>
          <a:bodyPr/>
          <a:lstStyle/>
          <a:p>
            <a:r>
              <a:rPr lang="cs-CZ" dirty="0"/>
              <a:t>Bezpečnost dopravy</a:t>
            </a:r>
          </a:p>
        </p:txBody>
      </p:sp>
      <p:sp>
        <p:nvSpPr>
          <p:cNvPr id="3" name="Zástupný symbol pro obsah 2">
            <a:extLst>
              <a:ext uri="{FF2B5EF4-FFF2-40B4-BE49-F238E27FC236}">
                <a16:creationId xmlns:a16="http://schemas.microsoft.com/office/drawing/2014/main" id="{A6EF25C6-9276-405E-AF49-09E18B19A9D4}"/>
              </a:ext>
            </a:extLst>
          </p:cNvPr>
          <p:cNvSpPr>
            <a:spLocks noGrp="1"/>
          </p:cNvSpPr>
          <p:nvPr>
            <p:ph idx="1"/>
          </p:nvPr>
        </p:nvSpPr>
        <p:spPr>
          <a:xfrm>
            <a:off x="2459115" y="1518082"/>
            <a:ext cx="9436963" cy="3870664"/>
          </a:xfrm>
        </p:spPr>
        <p:txBody>
          <a:bodyPr>
            <a:normAutofit fontScale="85000" lnSpcReduction="10000"/>
          </a:bodyPr>
          <a:lstStyle/>
          <a:p>
            <a:pPr marL="0" indent="0">
              <a:buNone/>
            </a:pPr>
            <a:r>
              <a:rPr lang="cs-CZ" b="1" dirty="0"/>
              <a:t>Hlavní podporované aktivity ( min. 85% CZV):  </a:t>
            </a:r>
          </a:p>
          <a:p>
            <a:pPr marL="0" indent="0">
              <a:buNone/>
            </a:pPr>
            <a:r>
              <a:rPr lang="cs-CZ" b="1" dirty="0"/>
              <a:t>Rekonstrukce, modernizace a výstavba:</a:t>
            </a:r>
          </a:p>
          <a:p>
            <a:r>
              <a:rPr lang="cs-CZ" dirty="0"/>
              <a:t>chodníků podél silnic I., II. a III. třídy a místních </a:t>
            </a:r>
            <a:r>
              <a:rPr lang="cs-CZ" dirty="0" err="1"/>
              <a:t>komunikací,přizpůsobených</a:t>
            </a:r>
            <a:r>
              <a:rPr lang="cs-CZ" dirty="0"/>
              <a:t> osobám s omezenou schopností pohybu a orientace (včetně přechodů pro chodce a míst pro přecházení),</a:t>
            </a:r>
          </a:p>
          <a:p>
            <a:r>
              <a:rPr lang="cs-CZ" dirty="0"/>
              <a:t>bezbariérových komunikací pro pěší k zastávkám veřejné hromadné dopravy,</a:t>
            </a:r>
          </a:p>
          <a:p>
            <a:r>
              <a:rPr lang="cs-CZ" dirty="0"/>
              <a:t>podchodů nebo lávek pro chodce přes silnice I.,II. a </a:t>
            </a:r>
            <a:r>
              <a:rPr lang="cs-CZ" dirty="0" err="1"/>
              <a:t>III.třídy</a:t>
            </a:r>
            <a:r>
              <a:rPr lang="cs-CZ" dirty="0"/>
              <a:t>,</a:t>
            </a:r>
          </a:p>
          <a:p>
            <a:r>
              <a:rPr lang="cs-CZ" dirty="0"/>
              <a:t>realizace souvisejících prvků zvyšujících bezpečnost železniční, silniční, cyklistické a pěší dopravy (veřejné osvětlení, prvky inteligentních dopravních systémů). Přizpůsobování komunikací osobám s omezenou pohyblivostí či orientací (budování bezbariérových přístupů, zvuková signalizace apod.)</a:t>
            </a:r>
          </a:p>
          <a:p>
            <a:r>
              <a:rPr lang="cs-CZ" dirty="0"/>
              <a:t>Pozn. Rekonstrukce , modernizace a výstavba chodníků musí být v souladu s vyhláškou č. 398/2009 Sb., o obecných technických požadavcích zabezpečujících </a:t>
            </a:r>
            <a:r>
              <a:rPr lang="cs-CZ" dirty="0" err="1"/>
              <a:t>bezbarierové</a:t>
            </a:r>
            <a:r>
              <a:rPr lang="cs-CZ" dirty="0"/>
              <a:t> užívání staveb. Výstavba, modernizace, rekonstrukce se nemá plošně vztahovat na veškeré </a:t>
            </a:r>
            <a:r>
              <a:rPr lang="pl-PL" dirty="0"/>
              <a:t>chodníky, ale pouze na ty , kde je to z hlediska bezpečnosti nutné.</a:t>
            </a:r>
            <a:endParaRPr lang="cs-CZ" dirty="0"/>
          </a:p>
          <a:p>
            <a:endParaRPr lang="cs-CZ" dirty="0"/>
          </a:p>
        </p:txBody>
      </p:sp>
      <p:pic>
        <p:nvPicPr>
          <p:cNvPr id="5" name="Obrázek 4">
            <a:extLst>
              <a:ext uri="{FF2B5EF4-FFF2-40B4-BE49-F238E27FC236}">
                <a16:creationId xmlns:a16="http://schemas.microsoft.com/office/drawing/2014/main" id="{BCC0F6FD-74DA-49E1-A001-0AC0DDC4A540}"/>
              </a:ext>
            </a:extLst>
          </p:cNvPr>
          <p:cNvPicPr>
            <a:picLocks noChangeAspect="1"/>
          </p:cNvPicPr>
          <p:nvPr/>
        </p:nvPicPr>
        <p:blipFill>
          <a:blip r:embed="rId2"/>
          <a:stretch>
            <a:fillRect/>
          </a:stretch>
        </p:blipFill>
        <p:spPr>
          <a:xfrm>
            <a:off x="3164070" y="5577110"/>
            <a:ext cx="7769396" cy="1280890"/>
          </a:xfrm>
          <a:prstGeom prst="rect">
            <a:avLst/>
          </a:prstGeom>
        </p:spPr>
      </p:pic>
    </p:spTree>
    <p:extLst>
      <p:ext uri="{BB962C8B-B14F-4D97-AF65-F5344CB8AC3E}">
        <p14:creationId xmlns:p14="http://schemas.microsoft.com/office/powerpoint/2010/main" val="1812279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059421-1A50-4FD2-A654-95B0EA80D148}"/>
              </a:ext>
            </a:extLst>
          </p:cNvPr>
          <p:cNvSpPr>
            <a:spLocks noGrp="1"/>
          </p:cNvSpPr>
          <p:nvPr>
            <p:ph type="title"/>
          </p:nvPr>
        </p:nvSpPr>
        <p:spPr/>
        <p:txBody>
          <a:bodyPr/>
          <a:lstStyle/>
          <a:p>
            <a:r>
              <a:rPr lang="cs-CZ" dirty="0"/>
              <a:t>Bezpečnost dopravy</a:t>
            </a:r>
          </a:p>
        </p:txBody>
      </p:sp>
      <p:sp>
        <p:nvSpPr>
          <p:cNvPr id="3" name="Zástupný symbol pro obsah 2">
            <a:extLst>
              <a:ext uri="{FF2B5EF4-FFF2-40B4-BE49-F238E27FC236}">
                <a16:creationId xmlns:a16="http://schemas.microsoft.com/office/drawing/2014/main" id="{4846A083-A399-431B-B214-A9C05C5660B1}"/>
              </a:ext>
            </a:extLst>
          </p:cNvPr>
          <p:cNvSpPr>
            <a:spLocks noGrp="1"/>
          </p:cNvSpPr>
          <p:nvPr>
            <p:ph idx="1"/>
          </p:nvPr>
        </p:nvSpPr>
        <p:spPr>
          <a:xfrm>
            <a:off x="2521258" y="1544716"/>
            <a:ext cx="8983354" cy="4172504"/>
          </a:xfrm>
        </p:spPr>
        <p:txBody>
          <a:bodyPr>
            <a:normAutofit fontScale="92500" lnSpcReduction="20000"/>
          </a:bodyPr>
          <a:lstStyle/>
          <a:p>
            <a:pPr marL="0" indent="0">
              <a:buNone/>
            </a:pPr>
            <a:r>
              <a:rPr lang="cs-CZ" b="1" dirty="0"/>
              <a:t>Vedlejší podporované aktivity ( 15 % CZV) : </a:t>
            </a:r>
            <a:endParaRPr lang="cs-CZ" dirty="0"/>
          </a:p>
          <a:p>
            <a:r>
              <a:rPr lang="cs-CZ" dirty="0"/>
              <a:t> realizace stavbou vyvolaných investic, </a:t>
            </a:r>
          </a:p>
          <a:p>
            <a:r>
              <a:rPr lang="cs-CZ" dirty="0"/>
              <a:t> zpracování projektových dokumentací, </a:t>
            </a:r>
          </a:p>
          <a:p>
            <a:r>
              <a:rPr lang="cs-CZ" dirty="0"/>
              <a:t> výkup nemovitostí podmiňujících výstavbu, </a:t>
            </a:r>
          </a:p>
          <a:p>
            <a:r>
              <a:rPr lang="cs-CZ" dirty="0"/>
              <a:t> provádění inženýrské činnosti ve výstavbě, </a:t>
            </a:r>
          </a:p>
          <a:p>
            <a:r>
              <a:rPr lang="cs-CZ" dirty="0"/>
              <a:t> vybrané služby bezprostředně související s realizací projektu, </a:t>
            </a:r>
          </a:p>
          <a:p>
            <a:r>
              <a:rPr lang="cs-CZ" dirty="0"/>
              <a:t> povinná publicita. </a:t>
            </a:r>
          </a:p>
          <a:p>
            <a:r>
              <a:rPr lang="cs-CZ" dirty="0"/>
              <a:t>Pojem rekonstrukce/modernizace komunikace pro pěší zahrnuje stavební úpravy stávající komunikace spojené s přestavbou zemního tělesa nebo konstrukčních vrstev komunikace, jejímž výsledkem je změna nivelety, směrového vedení nebo šířkového uspořádání komunikace. Rekonstrukce/modernizace se rovněž týká stavebních úprav mostních objektů. Technické řešení musí být v souladu s platnou legislativou a technickými normami (zejména vyhláškou č. 398/2009 Sb., ČSN 73 6110, ČSN 73 6101, ČSN EN 13 201, TP 179, TP 170, TP 103, TP 218, TKP Kapitola 15). </a:t>
            </a:r>
          </a:p>
        </p:txBody>
      </p:sp>
      <p:pic>
        <p:nvPicPr>
          <p:cNvPr id="5" name="Obrázek 4">
            <a:extLst>
              <a:ext uri="{FF2B5EF4-FFF2-40B4-BE49-F238E27FC236}">
                <a16:creationId xmlns:a16="http://schemas.microsoft.com/office/drawing/2014/main" id="{46666237-17DF-4349-9E49-45221C03979A}"/>
              </a:ext>
            </a:extLst>
          </p:cNvPr>
          <p:cNvPicPr>
            <a:picLocks noChangeAspect="1"/>
          </p:cNvPicPr>
          <p:nvPr/>
        </p:nvPicPr>
        <p:blipFill>
          <a:blip r:embed="rId2"/>
          <a:stretch>
            <a:fillRect/>
          </a:stretch>
        </p:blipFill>
        <p:spPr>
          <a:xfrm>
            <a:off x="3563454" y="5742308"/>
            <a:ext cx="6728723" cy="1109321"/>
          </a:xfrm>
          <a:prstGeom prst="rect">
            <a:avLst/>
          </a:prstGeom>
        </p:spPr>
      </p:pic>
    </p:spTree>
    <p:extLst>
      <p:ext uri="{BB962C8B-B14F-4D97-AF65-F5344CB8AC3E}">
        <p14:creationId xmlns:p14="http://schemas.microsoft.com/office/powerpoint/2010/main" val="4195546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00E923-30AA-42ED-A46F-EB48826D40F0}"/>
              </a:ext>
            </a:extLst>
          </p:cNvPr>
          <p:cNvSpPr>
            <a:spLocks noGrp="1"/>
          </p:cNvSpPr>
          <p:nvPr>
            <p:ph type="title"/>
          </p:nvPr>
        </p:nvSpPr>
        <p:spPr>
          <a:xfrm>
            <a:off x="2492203" y="535333"/>
            <a:ext cx="8911687" cy="1280890"/>
          </a:xfrm>
        </p:spPr>
        <p:txBody>
          <a:bodyPr/>
          <a:lstStyle/>
          <a:p>
            <a:r>
              <a:rPr lang="cs-CZ" dirty="0" err="1">
                <a:solidFill>
                  <a:schemeClr val="tx1"/>
                </a:solidFill>
              </a:rPr>
              <a:t>Cyklodoprava</a:t>
            </a:r>
            <a:endParaRPr lang="cs-CZ" dirty="0">
              <a:solidFill>
                <a:schemeClr val="tx1"/>
              </a:solidFill>
            </a:endParaRPr>
          </a:p>
        </p:txBody>
      </p:sp>
      <p:sp>
        <p:nvSpPr>
          <p:cNvPr id="3" name="Zástupný symbol pro obsah 2">
            <a:extLst>
              <a:ext uri="{FF2B5EF4-FFF2-40B4-BE49-F238E27FC236}">
                <a16:creationId xmlns:a16="http://schemas.microsoft.com/office/drawing/2014/main" id="{F96C8318-2D63-4D7C-A010-C7E8FF1B2B6D}"/>
              </a:ext>
            </a:extLst>
          </p:cNvPr>
          <p:cNvSpPr>
            <a:spLocks noGrp="1"/>
          </p:cNvSpPr>
          <p:nvPr>
            <p:ph idx="1"/>
          </p:nvPr>
        </p:nvSpPr>
        <p:spPr/>
        <p:txBody>
          <a:bodyPr>
            <a:normAutofit/>
          </a:bodyPr>
          <a:lstStyle/>
          <a:p>
            <a:endParaRPr lang="cs-CZ" dirty="0"/>
          </a:p>
          <a:p>
            <a:pPr marL="0" indent="0">
              <a:buNone/>
            </a:pPr>
            <a:r>
              <a:rPr lang="cs-CZ" b="1" dirty="0"/>
              <a:t>Rekonstrukce, modernizace a výstavba:</a:t>
            </a:r>
          </a:p>
          <a:p>
            <a:r>
              <a:rPr lang="cs-CZ" dirty="0"/>
              <a:t>samostatných stezek pro cyklisty nebo stezek pro cyklisty a chodce se společným nebo odděleným provozem</a:t>
            </a:r>
          </a:p>
          <a:p>
            <a:r>
              <a:rPr lang="cs-CZ" dirty="0"/>
              <a:t>jízdních pruhů pro cyklisty nebo společných pásů pro cyklisty a chodce v přidruženém prostoru silnic a místních komunikací</a:t>
            </a:r>
          </a:p>
          <a:p>
            <a:r>
              <a:rPr lang="cs-CZ" dirty="0"/>
              <a:t>úprava a realizace liniových opatření pro cyklisty v hlavním dopravním prostoru silnic a místních komunikací v podobě vyhrazených jízdních pruhů pro cyklisty atd.</a:t>
            </a:r>
          </a:p>
        </p:txBody>
      </p:sp>
      <p:pic>
        <p:nvPicPr>
          <p:cNvPr id="5" name="Obrázek 4">
            <a:extLst>
              <a:ext uri="{FF2B5EF4-FFF2-40B4-BE49-F238E27FC236}">
                <a16:creationId xmlns:a16="http://schemas.microsoft.com/office/drawing/2014/main" id="{C7B8A53A-A5EF-4556-8987-B1D599246D3C}"/>
              </a:ext>
            </a:extLst>
          </p:cNvPr>
          <p:cNvPicPr>
            <a:picLocks noChangeAspect="1"/>
          </p:cNvPicPr>
          <p:nvPr/>
        </p:nvPicPr>
        <p:blipFill>
          <a:blip r:embed="rId2"/>
          <a:stretch>
            <a:fillRect/>
          </a:stretch>
        </p:blipFill>
        <p:spPr>
          <a:xfrm>
            <a:off x="2904521" y="5577110"/>
            <a:ext cx="7769398" cy="1280890"/>
          </a:xfrm>
          <a:prstGeom prst="rect">
            <a:avLst/>
          </a:prstGeom>
        </p:spPr>
      </p:pic>
    </p:spTree>
    <p:extLst>
      <p:ext uri="{BB962C8B-B14F-4D97-AF65-F5344CB8AC3E}">
        <p14:creationId xmlns:p14="http://schemas.microsoft.com/office/powerpoint/2010/main" val="1006458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CE1F27-E215-4315-A35C-16E5692B2A8A}"/>
              </a:ext>
            </a:extLst>
          </p:cNvPr>
          <p:cNvSpPr>
            <a:spLocks noGrp="1"/>
          </p:cNvSpPr>
          <p:nvPr>
            <p:ph type="title"/>
          </p:nvPr>
        </p:nvSpPr>
        <p:spPr/>
        <p:txBody>
          <a:bodyPr/>
          <a:lstStyle/>
          <a:p>
            <a:r>
              <a:rPr lang="cs-CZ" b="1" dirty="0"/>
              <a:t>Oprávnění žadatelé</a:t>
            </a:r>
            <a:br>
              <a:rPr lang="cs-CZ" dirty="0"/>
            </a:br>
            <a:endParaRPr lang="cs-CZ" dirty="0"/>
          </a:p>
        </p:txBody>
      </p:sp>
      <p:sp>
        <p:nvSpPr>
          <p:cNvPr id="3" name="Zástupný symbol pro obsah 2">
            <a:extLst>
              <a:ext uri="{FF2B5EF4-FFF2-40B4-BE49-F238E27FC236}">
                <a16:creationId xmlns:a16="http://schemas.microsoft.com/office/drawing/2014/main" id="{FF5D4C33-1605-47FB-A89F-A0B1D3C6DBBE}"/>
              </a:ext>
            </a:extLst>
          </p:cNvPr>
          <p:cNvSpPr>
            <a:spLocks noGrp="1"/>
          </p:cNvSpPr>
          <p:nvPr>
            <p:ph idx="1"/>
          </p:nvPr>
        </p:nvSpPr>
        <p:spPr>
          <a:xfrm>
            <a:off x="2521258" y="1464817"/>
            <a:ext cx="9445841" cy="4270158"/>
          </a:xfrm>
        </p:spPr>
        <p:txBody>
          <a:bodyPr>
            <a:normAutofit lnSpcReduction="10000"/>
          </a:bodyPr>
          <a:lstStyle/>
          <a:p>
            <a:r>
              <a:rPr lang="cs-CZ" b="1" dirty="0"/>
              <a:t>Aktivita Terminály a parkovací systémy</a:t>
            </a:r>
          </a:p>
          <a:p>
            <a:pPr marL="0" indent="0">
              <a:buNone/>
            </a:pPr>
            <a:r>
              <a:rPr lang="cs-CZ" dirty="0"/>
              <a:t>Obce, dobrovolné svazky obcí, organizace zřizované nebo zakládané</a:t>
            </a:r>
          </a:p>
          <a:p>
            <a:pPr marL="0" indent="0">
              <a:buNone/>
            </a:pPr>
            <a:r>
              <a:rPr lang="cs-CZ" dirty="0"/>
              <a:t>obcemi, organizace zřizované nebo zakládané dobrovolnými svazky obcí</a:t>
            </a:r>
          </a:p>
          <a:p>
            <a:endParaRPr lang="cs-CZ" dirty="0"/>
          </a:p>
          <a:p>
            <a:r>
              <a:rPr lang="cs-CZ" b="1" dirty="0"/>
              <a:t>Aktivita Bezpečnost dopravy</a:t>
            </a:r>
          </a:p>
          <a:p>
            <a:pPr marL="0" indent="0">
              <a:buNone/>
            </a:pPr>
            <a:r>
              <a:rPr lang="cs-CZ" dirty="0"/>
              <a:t>Obce, dobrovolné svazky obcí, organizace zřizované nebo zakládané</a:t>
            </a:r>
          </a:p>
          <a:p>
            <a:pPr marL="0" indent="0">
              <a:buNone/>
            </a:pPr>
            <a:r>
              <a:rPr lang="cs-CZ" dirty="0"/>
              <a:t>obcemi, organizace zřizované nebo zakládané dobrovolnými svazky obcí</a:t>
            </a:r>
          </a:p>
          <a:p>
            <a:pPr marL="0" indent="0">
              <a:buNone/>
            </a:pPr>
            <a:endParaRPr lang="cs-CZ" dirty="0"/>
          </a:p>
          <a:p>
            <a:r>
              <a:rPr lang="cs-CZ" b="1" dirty="0"/>
              <a:t> Aktivita </a:t>
            </a:r>
            <a:r>
              <a:rPr lang="cs-CZ" b="1" dirty="0" err="1"/>
              <a:t>Cyklodoprava</a:t>
            </a:r>
            <a:endParaRPr lang="cs-CZ" b="1" dirty="0"/>
          </a:p>
          <a:p>
            <a:pPr marL="0" indent="0">
              <a:buNone/>
            </a:pPr>
            <a:r>
              <a:rPr lang="cs-CZ" dirty="0"/>
              <a:t>Obce, dobrovolné svazky obcí, organizace zřizované nebo zakládané</a:t>
            </a:r>
          </a:p>
          <a:p>
            <a:pPr marL="0" indent="0">
              <a:buNone/>
            </a:pPr>
            <a:r>
              <a:rPr lang="cs-CZ" dirty="0"/>
              <a:t>obcemi, organizace zřizované nebo zakládané dobrovolnými svazky obcí</a:t>
            </a:r>
          </a:p>
          <a:p>
            <a:endParaRPr lang="cs-CZ" dirty="0"/>
          </a:p>
        </p:txBody>
      </p:sp>
      <p:pic>
        <p:nvPicPr>
          <p:cNvPr id="5" name="Obrázek 4">
            <a:extLst>
              <a:ext uri="{FF2B5EF4-FFF2-40B4-BE49-F238E27FC236}">
                <a16:creationId xmlns:a16="http://schemas.microsoft.com/office/drawing/2014/main" id="{D6130EAE-7F5A-47D2-972A-C7A055BA7C13}"/>
              </a:ext>
            </a:extLst>
          </p:cNvPr>
          <p:cNvPicPr>
            <a:picLocks noChangeAspect="1"/>
          </p:cNvPicPr>
          <p:nvPr/>
        </p:nvPicPr>
        <p:blipFill>
          <a:blip r:embed="rId2"/>
          <a:stretch>
            <a:fillRect/>
          </a:stretch>
        </p:blipFill>
        <p:spPr>
          <a:xfrm>
            <a:off x="2820140" y="5640886"/>
            <a:ext cx="7193872" cy="1186007"/>
          </a:xfrm>
          <a:prstGeom prst="rect">
            <a:avLst/>
          </a:prstGeom>
        </p:spPr>
      </p:pic>
    </p:spTree>
    <p:extLst>
      <p:ext uri="{BB962C8B-B14F-4D97-AF65-F5344CB8AC3E}">
        <p14:creationId xmlns:p14="http://schemas.microsoft.com/office/powerpoint/2010/main" val="2132073388"/>
      </p:ext>
    </p:extLst>
  </p:cSld>
  <p:clrMapOvr>
    <a:masterClrMapping/>
  </p:clrMapOvr>
</p:sld>
</file>

<file path=ppt/theme/theme1.xml><?xml version="1.0" encoding="utf-8"?>
<a:theme xmlns:a="http://schemas.openxmlformats.org/drawingml/2006/main" name="Stébl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662</TotalTime>
  <Words>2017</Words>
  <Application>Microsoft Office PowerPoint</Application>
  <PresentationFormat>Širokoúhlá obrazovka</PresentationFormat>
  <Paragraphs>184</Paragraphs>
  <Slides>22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Arial Unicode MS</vt:lpstr>
      <vt:lpstr>Century Gothic</vt:lpstr>
      <vt:lpstr>Wingdings 3</vt:lpstr>
      <vt:lpstr>Stébla</vt:lpstr>
      <vt:lpstr>                    „Život  na  venkově  nemusí  být nudný, chudý ani  nemoderní …“    Seminář pro žadatele  MAS Aktivios,z.s. - IROP   29.1.2018  Přeštice </vt:lpstr>
      <vt:lpstr>Výzva MAS Aktivios, z.s.– IROP – Zvyšování bezpečnosti a enviromentální šetrnosti dopravy</vt:lpstr>
      <vt:lpstr>Podporované aktivity  </vt:lpstr>
      <vt:lpstr>Terminály a parkovací systémy</vt:lpstr>
      <vt:lpstr>Terminály a parkovací systémy</vt:lpstr>
      <vt:lpstr>Bezpečnost dopravy</vt:lpstr>
      <vt:lpstr>Bezpečnost dopravy</vt:lpstr>
      <vt:lpstr>Cyklodoprava</vt:lpstr>
      <vt:lpstr>Oprávnění žadatelé </vt:lpstr>
      <vt:lpstr>Cílové skupiny</vt:lpstr>
      <vt:lpstr>Nezpůsobilé výdaje projektu  </vt:lpstr>
      <vt:lpstr>Nezpůsobilé výdaje projektu  </vt:lpstr>
      <vt:lpstr>Povinné přílohy žádosti</vt:lpstr>
      <vt:lpstr>Povinné přílohy žádosti</vt:lpstr>
      <vt:lpstr>Časový harmonogram </vt:lpstr>
      <vt:lpstr>Způsob hodnocení projektů </vt:lpstr>
      <vt:lpstr>Kritéria formálních náležitostí </vt:lpstr>
      <vt:lpstr>Kritéria přijatelnosti  </vt:lpstr>
      <vt:lpstr>Kritéria věcného hodnocení </vt:lpstr>
      <vt:lpstr>Indikátory</vt:lpstr>
      <vt:lpstr>Kontakty     </vt:lpstr>
      <vt:lpstr>Děkujeme za pozornost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pro žadatele 1. –5. výzva IROP</dc:title>
  <dc:creator>Mas Aktivios</dc:creator>
  <cp:lastModifiedBy>Bouchnerova</cp:lastModifiedBy>
  <cp:revision>97</cp:revision>
  <dcterms:created xsi:type="dcterms:W3CDTF">2018-01-28T15:23:03Z</dcterms:created>
  <dcterms:modified xsi:type="dcterms:W3CDTF">2019-02-27T19:56:54Z</dcterms:modified>
</cp:coreProperties>
</file>