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Arimo" panose="020B0604020202020204" charset="0"/>
      <p:regular r:id="rId32"/>
      <p:bold r:id="rId33"/>
      <p:italic r:id="rId34"/>
      <p:boldItalic r:id="rId35"/>
    </p:embeddedFont>
    <p:embeddedFont>
      <p:font typeface="Century Gothic" panose="020B0502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38"/>
        <p:cNvGrpSpPr/>
        <p:nvPr/>
      </p:nvGrpSpPr>
      <p:grpSpPr>
        <a:xfrm>
          <a:off x="0" y="0"/>
          <a:ext cx="0" cy="0"/>
          <a:chOff x="0" y="0"/>
          <a:chExt cx="0" cy="0"/>
        </a:xfrm>
      </p:grpSpPr>
      <p:sp>
        <p:nvSpPr>
          <p:cNvPr id="39" name="Google Shape;39;p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1" name="Google Shape;41;p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07" name="Google Shape;107;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1"/>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4" name="Google Shape;114;p12"/>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
        <p:nvSpPr>
          <p:cNvPr id="119" name="Google Shape;119;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3"/>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4" name="Google Shape;124;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s citací">
  <p:cSld name="Jmenovka s citací">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4"/>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1" name="Google Shape;131;p14"/>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2" name="Google Shape;132;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
        <p:nvSpPr>
          <p:cNvPr id="136" name="Google Shape;136;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cs-CZ"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avda nebo nepravda">
  <p:cSld name="Pravda nebo nepravda">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1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9" name="Google Shape;149;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6" name="Google Shape;15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8" name="Google Shape;48;p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2"/>
        <p:cNvGrpSpPr/>
        <p:nvPr/>
      </p:nvGrpSpPr>
      <p:grpSpPr>
        <a:xfrm>
          <a:off x="0" y="0"/>
          <a:ext cx="0" cy="0"/>
          <a:chOff x="0" y="0"/>
          <a:chExt cx="0" cy="0"/>
        </a:xfrm>
      </p:grpSpPr>
      <p:sp>
        <p:nvSpPr>
          <p:cNvPr id="53" name="Google Shape;53;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části" type="secHead">
  <p:cSld name="SECTION_HEADER">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0" name="Google Shape;60;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7" name="Google Shape;67;p6"/>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8" name="Google Shape;68;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5" name="Google Shape;75;p7"/>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6" name="Google Shape;76;p7"/>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7" name="Google Shape;77;p7"/>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1" name="Google Shape;91;p9"/>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2" name="Google Shape;92;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0"/>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99" name="Google Shape;99;p10"/>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0" name="Google Shape;100;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
          <p:cNvGrpSpPr/>
          <p:nvPr/>
        </p:nvGrpSpPr>
        <p:grpSpPr>
          <a:xfrm>
            <a:off x="27222" y="-786"/>
            <a:ext cx="2356674" cy="6854039"/>
            <a:chOff x="6627813" y="194833"/>
            <a:chExt cx="1952625" cy="5678918"/>
          </a:xfrm>
        </p:grpSpPr>
        <p:sp>
          <p:nvSpPr>
            <p:cNvPr id="20" name="Google Shape;20;p1"/>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as-aktivios.cz/sclld-dotace-pro-vas/iro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mas-aktivios.cz/dotace-pro-vas/irop/opatreni-13-infrastruktura-do-vzdelavan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mas-aktivios.cz" TargetMode="External"/><Relationship Id="rId7"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crr.cz/" TargetMode="External"/><Relationship Id="rId5" Type="http://schemas.openxmlformats.org/officeDocument/2006/relationships/hyperlink" Target="mailto:magda.sykorova@crr.cz" TargetMode="External"/><Relationship Id="rId4" Type="http://schemas.openxmlformats.org/officeDocument/2006/relationships/hyperlink" Target="http://www.mas-aktivios.cz/"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ctrTitle"/>
          </p:nvPr>
        </p:nvSpPr>
        <p:spPr>
          <a:xfrm>
            <a:off x="1713391" y="1837678"/>
            <a:ext cx="9907480" cy="3469198"/>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262626"/>
              </a:buClr>
              <a:buSzPct val="100000"/>
              <a:buFont typeface="Century Gothic"/>
              <a:buNone/>
            </a:pP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sz="2200" i="1" dirty="0"/>
            </a:br>
            <a:r>
              <a:rPr lang="cs-CZ" sz="2200" i="1" dirty="0">
                <a:solidFill>
                  <a:srgbClr val="009900"/>
                </a:solidFill>
              </a:rPr>
              <a:t>„</a:t>
            </a:r>
            <a:r>
              <a:rPr lang="cs-CZ" sz="2200" b="1" i="1" dirty="0">
                <a:solidFill>
                  <a:srgbClr val="009900"/>
                </a:solidFill>
                <a:latin typeface="Century Gothic"/>
                <a:ea typeface="Century Gothic"/>
                <a:cs typeface="Century Gothic"/>
                <a:sym typeface="Century Gothic"/>
              </a:rPr>
              <a:t>Život  na  venkově  nemusí  být nudný, chudý ani  nemoderní …“</a:t>
            </a:r>
            <a:br>
              <a:rPr lang="cs-CZ" dirty="0"/>
            </a:br>
            <a:br>
              <a:rPr lang="cs-CZ" sz="2200" dirty="0">
                <a:latin typeface="Century Gothic"/>
                <a:ea typeface="Century Gothic"/>
                <a:cs typeface="Century Gothic"/>
                <a:sym typeface="Century Gothic"/>
              </a:rPr>
            </a:br>
            <a:br>
              <a:rPr lang="cs-CZ" dirty="0"/>
            </a:br>
            <a:br>
              <a:rPr lang="cs-CZ" sz="2200" dirty="0"/>
            </a:br>
            <a:br>
              <a:rPr lang="cs-CZ" sz="2200" dirty="0"/>
            </a:br>
            <a:r>
              <a:rPr lang="cs-CZ" b="1" dirty="0">
                <a:solidFill>
                  <a:srgbClr val="F25F16"/>
                </a:solidFill>
              </a:rPr>
              <a:t>Seminář pro žadatele </a:t>
            </a:r>
            <a:br>
              <a:rPr lang="cs-CZ" dirty="0">
                <a:solidFill>
                  <a:srgbClr val="F25F16"/>
                </a:solidFill>
              </a:rPr>
            </a:br>
            <a:r>
              <a:rPr lang="cs-CZ" dirty="0">
                <a:solidFill>
                  <a:srgbClr val="F25F16"/>
                </a:solidFill>
              </a:rPr>
              <a:t>8. výzva MAS Aktivios, z. s. - IROP – Infrastruktura pro vzdělávání III</a:t>
            </a:r>
            <a:br>
              <a:rPr lang="cs-CZ" dirty="0"/>
            </a:br>
            <a:endParaRPr dirty="0"/>
          </a:p>
        </p:txBody>
      </p:sp>
      <p:pic>
        <p:nvPicPr>
          <p:cNvPr id="165" name="Google Shape;165;p18"/>
          <p:cNvPicPr preferRelativeResize="0"/>
          <p:nvPr/>
        </p:nvPicPr>
        <p:blipFill rotWithShape="1">
          <a:blip r:embed="rId3">
            <a:alphaModFix/>
          </a:blip>
          <a:srcRect/>
          <a:stretch/>
        </p:blipFill>
        <p:spPr>
          <a:xfrm>
            <a:off x="2277026" y="5306876"/>
            <a:ext cx="9227586" cy="1513141"/>
          </a:xfrm>
          <a:prstGeom prst="rect">
            <a:avLst/>
          </a:prstGeom>
          <a:noFill/>
          <a:ln>
            <a:noFill/>
          </a:ln>
        </p:spPr>
      </p:pic>
      <p:sp>
        <p:nvSpPr>
          <p:cNvPr id="166" name="Google Shape;166;p18"/>
          <p:cNvSpPr txBox="1">
            <a:spLocks noGrp="1"/>
          </p:cNvSpPr>
          <p:nvPr>
            <p:ph type="subTitle" idx="1"/>
          </p:nvPr>
        </p:nvSpPr>
        <p:spPr>
          <a:xfrm>
            <a:off x="2277027" y="5306876"/>
            <a:ext cx="9227586" cy="151314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endParaRPr/>
          </a:p>
        </p:txBody>
      </p:sp>
      <p:pic>
        <p:nvPicPr>
          <p:cNvPr id="167" name="Google Shape;167;p18"/>
          <p:cNvPicPr preferRelativeResize="0"/>
          <p:nvPr/>
        </p:nvPicPr>
        <p:blipFill rotWithShape="1">
          <a:blip r:embed="rId4">
            <a:alphaModFix/>
          </a:blip>
          <a:srcRect/>
          <a:stretch/>
        </p:blipFill>
        <p:spPr>
          <a:xfrm>
            <a:off x="10487488" y="675705"/>
            <a:ext cx="940185" cy="14513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p:nvPr/>
        </p:nvSpPr>
        <p:spPr>
          <a:xfrm>
            <a:off x="2186000" y="852247"/>
            <a:ext cx="9193200" cy="256530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A53010"/>
              </a:buClr>
              <a:buSzPts val="1800"/>
            </a:pPr>
            <a:r>
              <a:rPr lang="cs-CZ" sz="1800" b="0" i="0" u="none" strike="noStrike" cap="none" dirty="0">
                <a:solidFill>
                  <a:srgbClr val="3F3F3F"/>
                </a:solidFill>
                <a:latin typeface="Century Gothic"/>
                <a:ea typeface="Century Gothic"/>
                <a:cs typeface="Century Gothic"/>
                <a:sym typeface="Century Gothic"/>
              </a:rPr>
              <a:t>vnitřní konektivita a připojení k internetu (konektivita školy k veřejnému internetu – WAN/ vnitřní konektivita školy – LAN/ další bezpečnostní prvky</a:t>
            </a:r>
            <a:endParaRPr dirty="0"/>
          </a:p>
          <a:p>
            <a:pPr marR="0" lvl="0" algn="l" rtl="0">
              <a:lnSpc>
                <a:spcPct val="100000"/>
              </a:lnSpc>
              <a:spcBef>
                <a:spcPts val="1000"/>
              </a:spcBef>
              <a:spcAft>
                <a:spcPts val="0"/>
              </a:spcAft>
              <a:buClr>
                <a:srgbClr val="A53010"/>
              </a:buClr>
              <a:buSzPts val="1800"/>
            </a:pPr>
            <a:r>
              <a:rPr lang="cs-CZ" sz="1800" b="0" i="0" u="none" strike="noStrike" cap="none" dirty="0">
                <a:solidFill>
                  <a:srgbClr val="3F3F3F"/>
                </a:solidFill>
                <a:latin typeface="Century Gothic"/>
                <a:ea typeface="Century Gothic"/>
                <a:cs typeface="Century Gothic"/>
                <a:sym typeface="Century Gothic"/>
              </a:rPr>
              <a:t>DPH – pokud žadatel jakožto plátce DPH nemá k podporovaným hlavním aktivitám nárok na odpočet na vstupu. Pokud žadatel není plátce DPH, způsobilým výdajem je celková pořizovací cena</a:t>
            </a:r>
            <a:endParaRPr sz="1800" b="0" i="0" u="none" strike="noStrike" cap="none" dirty="0">
              <a:solidFill>
                <a:srgbClr val="3F3F3F"/>
              </a:solidFill>
              <a:latin typeface="Century Gothic"/>
              <a:ea typeface="Century Gothic"/>
              <a:cs typeface="Century Gothic"/>
              <a:sym typeface="Century Gothic"/>
            </a:endParaRPr>
          </a:p>
          <a:p>
            <a:pPr marL="0" marR="0" lvl="0" indent="0" algn="l" rtl="0">
              <a:lnSpc>
                <a:spcPct val="100000"/>
              </a:lnSpc>
              <a:spcBef>
                <a:spcPts val="1000"/>
              </a:spcBef>
              <a:spcAft>
                <a:spcPts val="0"/>
              </a:spcAft>
              <a:buNone/>
            </a:pPr>
            <a:r>
              <a:rPr lang="cs-CZ" sz="1800" b="1" i="0" u="none" strike="noStrike" cap="none" dirty="0">
                <a:solidFill>
                  <a:srgbClr val="C00000"/>
                </a:solidFill>
                <a:latin typeface="Century Gothic"/>
                <a:ea typeface="Century Gothic"/>
                <a:cs typeface="Century Gothic"/>
                <a:sym typeface="Century Gothic"/>
              </a:rPr>
              <a:t>!!! Upozornění: </a:t>
            </a:r>
            <a:r>
              <a:rPr lang="cs-CZ" sz="1800" b="1" i="0" u="none" strike="noStrike" cap="none" dirty="0">
                <a:solidFill>
                  <a:schemeClr val="dk1"/>
                </a:solidFill>
                <a:latin typeface="Century Gothic"/>
                <a:ea typeface="Century Gothic"/>
                <a:cs typeface="Century Gothic"/>
                <a:sym typeface="Century Gothic"/>
              </a:rPr>
              <a:t>Doba udržitelnosti je 5 let </a:t>
            </a:r>
            <a:r>
              <a:rPr lang="cs-CZ" sz="1800" b="0" i="0" u="none" strike="noStrike" cap="none" dirty="0">
                <a:solidFill>
                  <a:schemeClr val="dk1"/>
                </a:solidFill>
                <a:latin typeface="Century Gothic"/>
                <a:ea typeface="Century Gothic"/>
                <a:cs typeface="Century Gothic"/>
                <a:sym typeface="Century Gothic"/>
              </a:rPr>
              <a:t>od provedení poslední platby příjemci ze strany ŘO IROP!! – po tuto dobu je potřeba udržet výstupy z projektu – každý rok </a:t>
            </a:r>
            <a:r>
              <a:rPr lang="cs-CZ" sz="1800" b="0" i="0" u="none" strike="noStrike" cap="none" dirty="0" err="1">
                <a:solidFill>
                  <a:schemeClr val="dk1"/>
                </a:solidFill>
                <a:latin typeface="Century Gothic"/>
                <a:ea typeface="Century Gothic"/>
                <a:cs typeface="Century Gothic"/>
                <a:sym typeface="Century Gothic"/>
              </a:rPr>
              <a:t>ZoU</a:t>
            </a:r>
            <a:endParaRPr sz="1800" b="0" i="0" u="none" strike="noStrike" cap="none" dirty="0">
              <a:solidFill>
                <a:schemeClr val="dk1"/>
              </a:solidFill>
              <a:latin typeface="Century Gothic"/>
              <a:ea typeface="Century Gothic"/>
              <a:cs typeface="Century Gothic"/>
              <a:sym typeface="Century Gothic"/>
            </a:endParaRPr>
          </a:p>
        </p:txBody>
      </p:sp>
      <p:pic>
        <p:nvPicPr>
          <p:cNvPr id="228" name="Google Shape;228;p27"/>
          <p:cNvPicPr preferRelativeResize="0"/>
          <p:nvPr/>
        </p:nvPicPr>
        <p:blipFill rotWithShape="1">
          <a:blip r:embed="rId3">
            <a:alphaModFix/>
          </a:blip>
          <a:srcRect/>
          <a:stretch/>
        </p:blipFill>
        <p:spPr>
          <a:xfrm>
            <a:off x="5637808" y="5723485"/>
            <a:ext cx="6448146" cy="10630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1802167" y="624110"/>
            <a:ext cx="9702445"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cs-CZ" b="1" dirty="0"/>
              <a:t>Způsobilé výdaje: </a:t>
            </a:r>
            <a:r>
              <a:rPr lang="cs-CZ" sz="3600" b="1" dirty="0"/>
              <a:t>Vedlejší podporované aktivity (max.15% CZV):</a:t>
            </a:r>
            <a:r>
              <a:rPr lang="cs-CZ" sz="3600" u="sng" dirty="0">
                <a:solidFill>
                  <a:srgbClr val="92D050"/>
                </a:solidFill>
              </a:rPr>
              <a:t> například</a:t>
            </a:r>
            <a:br>
              <a:rPr lang="cs-CZ" sz="3600" b="1" dirty="0"/>
            </a:br>
            <a:endParaRPr dirty="0"/>
          </a:p>
        </p:txBody>
      </p:sp>
      <p:sp>
        <p:nvSpPr>
          <p:cNvPr id="234" name="Google Shape;234;p28"/>
          <p:cNvSpPr txBox="1">
            <a:spLocks noGrp="1"/>
          </p:cNvSpPr>
          <p:nvPr>
            <p:ph type="body" idx="1"/>
          </p:nvPr>
        </p:nvSpPr>
        <p:spPr>
          <a:xfrm>
            <a:off x="2476870" y="1615736"/>
            <a:ext cx="9027742" cy="393280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100000"/>
              <a:buNone/>
            </a:pPr>
            <a:r>
              <a:rPr lang="cs-CZ" dirty="0"/>
              <a:t>demolice související s realizací projektu,</a:t>
            </a:r>
            <a:endParaRPr dirty="0"/>
          </a:p>
          <a:p>
            <a:pPr marL="0" lvl="0" indent="0" algn="l" rtl="0">
              <a:spcBef>
                <a:spcPts val="1000"/>
              </a:spcBef>
              <a:spcAft>
                <a:spcPts val="0"/>
              </a:spcAft>
              <a:buSzPct val="100000"/>
              <a:buNone/>
            </a:pPr>
            <a:r>
              <a:rPr lang="cs-CZ" dirty="0"/>
              <a:t>pořízení bezpečnostních prvků a zařízení (např. elektronické zabezpečení vstupu do budovy)</a:t>
            </a:r>
            <a:endParaRPr dirty="0"/>
          </a:p>
          <a:p>
            <a:pPr marL="0" lvl="0" indent="0" algn="l" rtl="0">
              <a:spcBef>
                <a:spcPts val="1000"/>
              </a:spcBef>
              <a:spcAft>
                <a:spcPts val="0"/>
              </a:spcAft>
              <a:buSzPct val="100000"/>
              <a:buNone/>
            </a:pPr>
            <a:r>
              <a:rPr lang="cs-CZ" dirty="0"/>
              <a:t>úpravy venkovního prostranství v areálu ZŠ(přístupové cesty, zeleň, hřiště, herní prvky)</a:t>
            </a:r>
            <a:endParaRPr dirty="0"/>
          </a:p>
          <a:p>
            <a:pPr marL="0" lvl="0" indent="0" algn="l" rtl="0">
              <a:spcBef>
                <a:spcPts val="1000"/>
              </a:spcBef>
              <a:spcAft>
                <a:spcPts val="0"/>
              </a:spcAft>
              <a:buSzPct val="100000"/>
              <a:buNone/>
            </a:pPr>
            <a:r>
              <a:rPr lang="cs-CZ" dirty="0"/>
              <a:t>projektová dokumentace, EIA,</a:t>
            </a:r>
            <a:endParaRPr dirty="0"/>
          </a:p>
          <a:p>
            <a:pPr marL="0" lvl="0" indent="0" algn="l" rtl="0">
              <a:spcBef>
                <a:spcPts val="1000"/>
              </a:spcBef>
              <a:spcAft>
                <a:spcPts val="0"/>
              </a:spcAft>
              <a:buSzPct val="100000"/>
              <a:buNone/>
            </a:pPr>
            <a:r>
              <a:rPr lang="cs-CZ" dirty="0"/>
              <a:t>zabezpečení výstavby ( např. technický dozor,</a:t>
            </a:r>
            <a:endParaRPr dirty="0"/>
          </a:p>
          <a:p>
            <a:pPr marL="0" lvl="0" indent="0" algn="l" rtl="0">
              <a:spcBef>
                <a:spcPts val="1000"/>
              </a:spcBef>
              <a:spcAft>
                <a:spcPts val="0"/>
              </a:spcAft>
              <a:buSzPct val="100000"/>
              <a:buNone/>
            </a:pPr>
            <a:r>
              <a:rPr lang="cs-CZ" dirty="0"/>
              <a:t>povinná publicita ( kap. 13, Obecná pravidla)</a:t>
            </a:r>
            <a:endParaRPr dirty="0"/>
          </a:p>
          <a:p>
            <a:pPr marL="0" lvl="0" indent="0" algn="l" rtl="0">
              <a:spcBef>
                <a:spcPts val="1000"/>
              </a:spcBef>
              <a:spcAft>
                <a:spcPts val="0"/>
              </a:spcAft>
              <a:buSzPct val="100000"/>
              <a:buNone/>
            </a:pPr>
            <a:r>
              <a:rPr lang="cs-CZ" dirty="0"/>
              <a:t>pořízení služeb souvisejících s realizací projektu např. příprava a realizace zadávacích a výběrových řízení, zpracování studie proveditelnosti </a:t>
            </a:r>
            <a:endParaRPr dirty="0"/>
          </a:p>
          <a:p>
            <a:pPr marL="0" lvl="0" indent="0" algn="l" rtl="0">
              <a:spcBef>
                <a:spcPts val="1000"/>
              </a:spcBef>
              <a:spcAft>
                <a:spcPts val="0"/>
              </a:spcAft>
              <a:buSzPct val="100000"/>
              <a:buNone/>
            </a:pPr>
            <a:r>
              <a:rPr lang="cs-CZ" dirty="0"/>
              <a:t>nákup služeb, které jsou součástí pořízeného majetku, nejsou-li tyto služby součástí pořizovací ceny vybavení</a:t>
            </a:r>
            <a:endParaRPr dirty="0"/>
          </a:p>
          <a:p>
            <a:pPr marL="342900" lvl="0" indent="-237172" algn="l" rtl="0">
              <a:spcBef>
                <a:spcPts val="1000"/>
              </a:spcBef>
              <a:spcAft>
                <a:spcPts val="0"/>
              </a:spcAft>
              <a:buSzPct val="100000"/>
              <a:buNone/>
            </a:pPr>
            <a:endParaRPr dirty="0"/>
          </a:p>
        </p:txBody>
      </p:sp>
      <p:pic>
        <p:nvPicPr>
          <p:cNvPr id="235" name="Google Shape;235;p28"/>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Nezpůsobilé výdaje  </a:t>
            </a:r>
            <a:r>
              <a:rPr lang="cs-CZ" sz="1800" b="1"/>
              <a:t>(str. 45-47)</a:t>
            </a:r>
            <a:endParaRPr/>
          </a:p>
        </p:txBody>
      </p:sp>
      <p:sp>
        <p:nvSpPr>
          <p:cNvPr id="241" name="Google Shape;241;p29"/>
          <p:cNvSpPr txBox="1">
            <a:spLocks noGrp="1"/>
          </p:cNvSpPr>
          <p:nvPr>
            <p:ph type="body" idx="1"/>
          </p:nvPr>
        </p:nvSpPr>
        <p:spPr>
          <a:xfrm>
            <a:off x="1624614" y="1287262"/>
            <a:ext cx="10298097" cy="4776187"/>
          </a:xfrm>
          <a:prstGeom prst="rect">
            <a:avLst/>
          </a:prstGeom>
          <a:noFill/>
          <a:ln>
            <a:noFill/>
          </a:ln>
        </p:spPr>
        <p:txBody>
          <a:bodyPr spcFirstLastPara="1" wrap="square" lIns="91425" tIns="45700" rIns="91425" bIns="45700" anchor="t" anchorCtr="0">
            <a:normAutofit lnSpcReduction="10000"/>
          </a:bodyPr>
          <a:lstStyle/>
          <a:p>
            <a:pPr marL="342900" lvl="0" indent="-228600" algn="l" rtl="0">
              <a:spcBef>
                <a:spcPts val="0"/>
              </a:spcBef>
              <a:spcAft>
                <a:spcPts val="0"/>
              </a:spcAft>
              <a:buSzPts val="1800"/>
              <a:buNone/>
            </a:pPr>
            <a:r>
              <a:rPr lang="cs-CZ" u="sng" dirty="0"/>
              <a:t>například...</a:t>
            </a:r>
            <a:endParaRPr u="sng" dirty="0"/>
          </a:p>
          <a:p>
            <a:pPr marL="0" lvl="0" indent="0" algn="l" rtl="0">
              <a:spcBef>
                <a:spcPts val="1000"/>
              </a:spcBef>
              <a:spcAft>
                <a:spcPts val="0"/>
              </a:spcAft>
              <a:buSzPts val="1800"/>
              <a:buNone/>
            </a:pPr>
            <a:r>
              <a:rPr lang="cs-CZ" dirty="0"/>
              <a:t> výdaje spojené s realizací části projektu, která zasahuje mimo území MAS vymezené v integrované strategii CLLD,</a:t>
            </a:r>
            <a:endParaRPr dirty="0"/>
          </a:p>
          <a:p>
            <a:pPr marL="0" lvl="0" indent="0" algn="l" rtl="0">
              <a:spcBef>
                <a:spcPts val="1000"/>
              </a:spcBef>
              <a:spcAft>
                <a:spcPts val="0"/>
              </a:spcAft>
              <a:buSzPts val="1800"/>
              <a:buNone/>
            </a:pPr>
            <a:r>
              <a:rPr lang="cs-CZ" dirty="0"/>
              <a:t>DPH s nárokem na odpočet nebo její část, pokud žadatel má nárok na odpočet DPH, </a:t>
            </a:r>
            <a:endParaRPr dirty="0"/>
          </a:p>
          <a:p>
            <a:pPr marL="0" lvl="0" indent="0" algn="l" rtl="0">
              <a:spcBef>
                <a:spcPts val="1000"/>
              </a:spcBef>
              <a:spcAft>
                <a:spcPts val="0"/>
              </a:spcAft>
              <a:buSzPts val="1800"/>
              <a:buNone/>
            </a:pPr>
            <a:r>
              <a:rPr lang="cs-CZ" dirty="0"/>
              <a:t>úroky z úvěrů, půjček, splátky úvěrů a půjček, manka a škody,</a:t>
            </a:r>
            <a:endParaRPr dirty="0"/>
          </a:p>
          <a:p>
            <a:pPr marL="0" lvl="0" indent="0" algn="l" rtl="0">
              <a:spcBef>
                <a:spcPts val="1000"/>
              </a:spcBef>
              <a:spcAft>
                <a:spcPts val="0"/>
              </a:spcAft>
              <a:buSzPts val="1800"/>
              <a:buNone/>
            </a:pPr>
            <a:r>
              <a:rPr lang="cs-CZ" dirty="0"/>
              <a:t>výdaje na právní spory vzniklé v souvislosti s projektem, např. výdaje na uhrazení soudního poplatku, na pořízení důkazů, na právní zastoupení v případě sporu,</a:t>
            </a:r>
            <a:endParaRPr dirty="0"/>
          </a:p>
          <a:p>
            <a:pPr marL="0" lvl="0" indent="0" algn="l" rtl="0">
              <a:spcBef>
                <a:spcPts val="1000"/>
              </a:spcBef>
              <a:spcAft>
                <a:spcPts val="0"/>
              </a:spcAft>
              <a:buSzPts val="1800"/>
              <a:buNone/>
            </a:pPr>
            <a:r>
              <a:rPr lang="cs-CZ" dirty="0"/>
              <a:t>provozní a režijní výdaje, cestovní náhrady, provize,</a:t>
            </a:r>
            <a:endParaRPr dirty="0"/>
          </a:p>
          <a:p>
            <a:pPr marL="0" lvl="0" indent="0" algn="l" rtl="0">
              <a:spcBef>
                <a:spcPts val="1000"/>
              </a:spcBef>
              <a:spcAft>
                <a:spcPts val="0"/>
              </a:spcAft>
              <a:buSzPts val="1800"/>
              <a:buNone/>
            </a:pPr>
            <a:r>
              <a:rPr lang="cs-CZ" dirty="0"/>
              <a:t>opravy a </a:t>
            </a:r>
            <a:r>
              <a:rPr lang="cs-CZ" dirty="0" err="1"/>
              <a:t>údržba,rezervy</a:t>
            </a:r>
            <a:r>
              <a:rPr lang="cs-CZ" dirty="0"/>
              <a:t> na budoucí ztráty a dluhy,</a:t>
            </a:r>
            <a:endParaRPr dirty="0"/>
          </a:p>
          <a:p>
            <a:pPr marL="0" lvl="0" indent="0" algn="l" rtl="0">
              <a:spcBef>
                <a:spcPts val="1000"/>
              </a:spcBef>
              <a:spcAft>
                <a:spcPts val="0"/>
              </a:spcAft>
              <a:buSzPts val="1800"/>
              <a:buNone/>
            </a:pPr>
            <a:r>
              <a:rPr lang="cs-CZ" dirty="0"/>
              <a:t>odpisy dlouhodobého hmotného a nehmotného majetku,</a:t>
            </a:r>
            <a:endParaRPr dirty="0"/>
          </a:p>
          <a:p>
            <a:pPr marL="0" lvl="0" indent="0" algn="l" rtl="0">
              <a:spcBef>
                <a:spcPts val="1000"/>
              </a:spcBef>
              <a:spcAft>
                <a:spcPts val="0"/>
              </a:spcAft>
              <a:buSzPts val="1800"/>
              <a:buNone/>
            </a:pPr>
            <a:r>
              <a:rPr lang="cs-CZ" dirty="0"/>
              <a:t>výdaje na audit projektu,</a:t>
            </a:r>
            <a:endParaRPr dirty="0"/>
          </a:p>
          <a:p>
            <a:pPr marL="0" lvl="0" indent="0" algn="l" rtl="0">
              <a:spcBef>
                <a:spcPts val="1000"/>
              </a:spcBef>
              <a:spcAft>
                <a:spcPts val="0"/>
              </a:spcAft>
              <a:buSzPts val="1800"/>
              <a:buNone/>
            </a:pPr>
            <a:r>
              <a:rPr lang="cs-CZ" dirty="0"/>
              <a:t>výdaje na vedlejší aktivity projektu </a:t>
            </a:r>
            <a:r>
              <a:rPr lang="cs-CZ" b="1" dirty="0"/>
              <a:t>nad 15 % </a:t>
            </a:r>
            <a:r>
              <a:rPr lang="cs-CZ" dirty="0"/>
              <a:t>celkových způsobilých výdajů projektu,</a:t>
            </a:r>
            <a:endParaRPr dirty="0"/>
          </a:p>
          <a:p>
            <a:pPr marL="0" lvl="0" indent="0" algn="l" rtl="0">
              <a:spcBef>
                <a:spcPts val="1000"/>
              </a:spcBef>
              <a:spcAft>
                <a:spcPts val="0"/>
              </a:spcAft>
              <a:buSzPts val="1800"/>
              <a:buNone/>
            </a:pPr>
            <a:r>
              <a:rPr lang="cs-CZ" dirty="0"/>
              <a:t>výdaje na nákup a vyvlastnění pozemků </a:t>
            </a:r>
            <a:r>
              <a:rPr lang="cs-CZ" b="1" dirty="0"/>
              <a:t>nad 10 %</a:t>
            </a:r>
            <a:r>
              <a:rPr lang="cs-CZ" dirty="0"/>
              <a:t> celkových způsobilých výdajů, atd.</a:t>
            </a:r>
            <a:endParaRPr dirty="0"/>
          </a:p>
          <a:p>
            <a:pPr marL="342900" lvl="0" indent="-228600" algn="l" rtl="0">
              <a:spcBef>
                <a:spcPts val="1000"/>
              </a:spcBef>
              <a:spcAft>
                <a:spcPts val="0"/>
              </a:spcAft>
              <a:buSzPts val="1800"/>
              <a:buNone/>
            </a:pPr>
            <a:endParaRPr dirty="0"/>
          </a:p>
        </p:txBody>
      </p:sp>
      <p:pic>
        <p:nvPicPr>
          <p:cNvPr id="242" name="Google Shape;242;p29"/>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2497530" y="306333"/>
            <a:ext cx="9098763"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dirty="0"/>
              <a:t>Nezpůsobilé výdaje </a:t>
            </a:r>
            <a:br>
              <a:rPr lang="cs-CZ" b="1" dirty="0"/>
            </a:br>
            <a:r>
              <a:rPr lang="cs-CZ" sz="2400" u="sng" dirty="0"/>
              <a:t>například:</a:t>
            </a:r>
            <a:endParaRPr sz="2400" u="sng" dirty="0"/>
          </a:p>
        </p:txBody>
      </p:sp>
      <p:sp>
        <p:nvSpPr>
          <p:cNvPr id="248" name="Google Shape;248;p30"/>
          <p:cNvSpPr txBox="1">
            <a:spLocks noGrp="1"/>
          </p:cNvSpPr>
          <p:nvPr>
            <p:ph type="body" idx="1"/>
          </p:nvPr>
        </p:nvSpPr>
        <p:spPr>
          <a:xfrm>
            <a:off x="2059619" y="1491449"/>
            <a:ext cx="9444993" cy="493598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cs-CZ" dirty="0"/>
              <a:t>parkoviště a parkovací místa</a:t>
            </a:r>
            <a:endParaRPr dirty="0"/>
          </a:p>
          <a:p>
            <a:pPr marL="0" lvl="0" indent="0" algn="l" rtl="0">
              <a:spcBef>
                <a:spcPts val="1000"/>
              </a:spcBef>
              <a:spcAft>
                <a:spcPts val="0"/>
              </a:spcAft>
              <a:buSzPts val="1800"/>
              <a:buNone/>
            </a:pPr>
            <a:r>
              <a:rPr lang="cs-CZ" dirty="0"/>
              <a:t>herní prvky</a:t>
            </a:r>
            <a:endParaRPr dirty="0"/>
          </a:p>
          <a:p>
            <a:pPr marL="0" lvl="0" indent="0" algn="l" rtl="0">
              <a:spcBef>
                <a:spcPts val="1000"/>
              </a:spcBef>
              <a:spcAft>
                <a:spcPts val="0"/>
              </a:spcAft>
              <a:buSzPts val="1800"/>
              <a:buNone/>
            </a:pPr>
            <a:r>
              <a:rPr lang="cs-CZ" dirty="0"/>
              <a:t>výdaje na tělocvičny, dopravní a víceúčelové sportovní hřiště, bazény</a:t>
            </a:r>
            <a:endParaRPr dirty="0"/>
          </a:p>
          <a:p>
            <a:pPr marL="0" lvl="0" indent="0" algn="l" rtl="0">
              <a:spcBef>
                <a:spcPts val="1000"/>
              </a:spcBef>
              <a:spcAft>
                <a:spcPts val="0"/>
              </a:spcAft>
              <a:buSzPts val="1800"/>
              <a:buNone/>
            </a:pPr>
            <a:r>
              <a:rPr lang="cs-CZ" dirty="0"/>
              <a:t>výdaje na kuchyně a jídelny pro stravování,</a:t>
            </a:r>
            <a:endParaRPr dirty="0"/>
          </a:p>
          <a:p>
            <a:pPr marL="0" lvl="0" indent="0" algn="l" rtl="0">
              <a:spcBef>
                <a:spcPts val="1000"/>
              </a:spcBef>
              <a:spcAft>
                <a:spcPts val="0"/>
              </a:spcAft>
              <a:buSzPts val="1800"/>
              <a:buNone/>
            </a:pPr>
            <a:r>
              <a:rPr lang="cs-CZ" dirty="0"/>
              <a:t>solární panely a další zdroje energie pro provoz stávajících prostorů školy, taktéž zateplení a rekonstrukce fasád (možno pouze na části přístaveb či nástaveb) </a:t>
            </a:r>
            <a:endParaRPr dirty="0"/>
          </a:p>
          <a:p>
            <a:pPr marL="0" lvl="0" indent="0" algn="l" rtl="0">
              <a:spcBef>
                <a:spcPts val="1000"/>
              </a:spcBef>
              <a:spcAft>
                <a:spcPts val="0"/>
              </a:spcAft>
              <a:buSzPts val="1800"/>
              <a:buNone/>
            </a:pPr>
            <a:r>
              <a:rPr lang="cs-CZ" dirty="0"/>
              <a:t>demontáž původního  nábytku</a:t>
            </a:r>
            <a:endParaRPr dirty="0"/>
          </a:p>
          <a:p>
            <a:pPr marL="0" lvl="0" indent="0" algn="l" rtl="0">
              <a:spcBef>
                <a:spcPts val="1000"/>
              </a:spcBef>
              <a:spcAft>
                <a:spcPts val="0"/>
              </a:spcAft>
              <a:buSzPts val="1800"/>
              <a:buNone/>
            </a:pPr>
            <a:r>
              <a:rPr lang="cs-CZ" dirty="0"/>
              <a:t>spotřební vybavení (kyseliny, zásady a další podobné věci, co nemají životnost 5let)</a:t>
            </a:r>
            <a:endParaRPr dirty="0"/>
          </a:p>
          <a:p>
            <a:pPr marL="0" lvl="0" indent="0" algn="l" rtl="0">
              <a:spcBef>
                <a:spcPts val="1000"/>
              </a:spcBef>
              <a:spcAft>
                <a:spcPts val="0"/>
              </a:spcAft>
              <a:buSzPts val="1800"/>
              <a:buNone/>
            </a:pPr>
            <a:r>
              <a:rPr lang="cs-CZ" dirty="0"/>
              <a:t>učebna pro český jazyk</a:t>
            </a:r>
            <a:endParaRPr dirty="0"/>
          </a:p>
          <a:p>
            <a:pPr marL="0" lvl="0" indent="0" algn="l" rtl="0">
              <a:spcBef>
                <a:spcPts val="1000"/>
              </a:spcBef>
              <a:spcAft>
                <a:spcPts val="0"/>
              </a:spcAft>
              <a:buSzPts val="1800"/>
              <a:buNone/>
            </a:pPr>
            <a:r>
              <a:rPr lang="cs-CZ" dirty="0"/>
              <a:t>živá zvířata</a:t>
            </a:r>
            <a:endParaRPr dirty="0"/>
          </a:p>
        </p:txBody>
      </p:sp>
      <p:pic>
        <p:nvPicPr>
          <p:cNvPr id="249" name="Google Shape;249;p30"/>
          <p:cNvPicPr preferRelativeResize="0"/>
          <p:nvPr/>
        </p:nvPicPr>
        <p:blipFill rotWithShape="1">
          <a:blip r:embed="rId3">
            <a:alphaModFix/>
          </a:blip>
          <a:srcRect/>
          <a:stretch/>
        </p:blipFill>
        <p:spPr>
          <a:xfrm>
            <a:off x="5939160" y="5827134"/>
            <a:ext cx="6252840" cy="10308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cs-CZ" b="1"/>
              <a:t>Pojištění majetku </a:t>
            </a:r>
            <a:br>
              <a:rPr lang="cs-CZ"/>
            </a:br>
            <a:br>
              <a:rPr lang="cs-CZ"/>
            </a:br>
            <a:endParaRPr/>
          </a:p>
        </p:txBody>
      </p:sp>
      <p:sp>
        <p:nvSpPr>
          <p:cNvPr id="255" name="Google Shape;255;p31"/>
          <p:cNvSpPr txBox="1">
            <a:spLocks noGrp="1"/>
          </p:cNvSpPr>
          <p:nvPr>
            <p:ph type="body" idx="1"/>
          </p:nvPr>
        </p:nvSpPr>
        <p:spPr>
          <a:xfrm>
            <a:off x="2514600" y="1557350"/>
            <a:ext cx="8990100" cy="4353900"/>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SzPts val="1800"/>
              <a:buNone/>
            </a:pPr>
            <a:endParaRPr dirty="0"/>
          </a:p>
          <a:p>
            <a:pPr marL="0" lvl="0" indent="0" algn="l" rtl="0">
              <a:spcBef>
                <a:spcPts val="1000"/>
              </a:spcBef>
              <a:spcAft>
                <a:spcPts val="0"/>
              </a:spcAft>
              <a:buSzPts val="1800"/>
              <a:buNone/>
            </a:pPr>
            <a:r>
              <a:rPr lang="cs-CZ" dirty="0"/>
              <a:t>Doporučujeme příjemcům sjednat si pojištění majetku financovaného z IROP</a:t>
            </a:r>
            <a:endParaRPr dirty="0"/>
          </a:p>
          <a:p>
            <a:pPr marL="0" lvl="0" indent="0" algn="l" rtl="0">
              <a:spcBef>
                <a:spcPts val="1000"/>
              </a:spcBef>
              <a:spcAft>
                <a:spcPts val="0"/>
              </a:spcAft>
              <a:buSzPts val="1800"/>
              <a:buNone/>
            </a:pPr>
            <a:r>
              <a:rPr lang="cs-CZ" dirty="0"/>
              <a:t>pojištění je vhodné zejména v případě, že dojde ke zničení nebo poškození majetku pořízeného z dotace</a:t>
            </a:r>
            <a:endParaRPr dirty="0"/>
          </a:p>
          <a:p>
            <a:pPr marL="0" lvl="0" indent="0" algn="l" rtl="0">
              <a:spcBef>
                <a:spcPts val="1000"/>
              </a:spcBef>
              <a:spcAft>
                <a:spcPts val="0"/>
              </a:spcAft>
              <a:buSzPts val="1800"/>
              <a:buNone/>
            </a:pPr>
            <a:r>
              <a:rPr lang="cs-CZ" dirty="0"/>
              <a:t>v takovém případě by příjemce nebyl schopen naplnit účel projektu po  dobu udržitelnosti ( 5 let) </a:t>
            </a:r>
            <a:endParaRPr dirty="0"/>
          </a:p>
          <a:p>
            <a:pPr marL="0" lvl="0" indent="0" algn="l" rtl="0">
              <a:spcBef>
                <a:spcPts val="1000"/>
              </a:spcBef>
              <a:spcAft>
                <a:spcPts val="0"/>
              </a:spcAft>
              <a:buSzPts val="1800"/>
              <a:buNone/>
            </a:pPr>
            <a:r>
              <a:rPr lang="cs-CZ" dirty="0"/>
              <a:t>pojištění majetku není povinné a je nezpůsobilým výdajem </a:t>
            </a:r>
            <a:endParaRPr dirty="0"/>
          </a:p>
          <a:p>
            <a:pPr marL="342900" lvl="0" indent="-228600" algn="l" rtl="0">
              <a:spcBef>
                <a:spcPts val="1000"/>
              </a:spcBef>
              <a:spcAft>
                <a:spcPts val="0"/>
              </a:spcAft>
              <a:buSzPts val="1800"/>
              <a:buNone/>
            </a:pPr>
            <a:endParaRPr dirty="0"/>
          </a:p>
        </p:txBody>
      </p:sp>
      <p:pic>
        <p:nvPicPr>
          <p:cNvPr id="256" name="Google Shape;256;p31"/>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a:t>Indikátory</a:t>
            </a:r>
            <a:br>
              <a:rPr lang="cs-CZ"/>
            </a:br>
            <a:endParaRPr/>
          </a:p>
        </p:txBody>
      </p:sp>
      <p:sp>
        <p:nvSpPr>
          <p:cNvPr id="262" name="Google Shape;262;p32"/>
          <p:cNvSpPr txBox="1">
            <a:spLocks noGrp="1"/>
          </p:cNvSpPr>
          <p:nvPr>
            <p:ph type="body" idx="1"/>
          </p:nvPr>
        </p:nvSpPr>
        <p:spPr>
          <a:xfrm>
            <a:off x="2171700" y="1271600"/>
            <a:ext cx="9333000" cy="46395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800"/>
              <a:buNone/>
            </a:pPr>
            <a:endParaRPr dirty="0"/>
          </a:p>
          <a:p>
            <a:pPr marL="0" lvl="0" indent="0" algn="l" rtl="0">
              <a:spcBef>
                <a:spcPts val="1000"/>
              </a:spcBef>
              <a:spcAft>
                <a:spcPts val="0"/>
              </a:spcAft>
              <a:buSzPts val="1800"/>
              <a:buNone/>
            </a:pPr>
            <a:r>
              <a:rPr lang="cs-CZ" b="1" dirty="0">
                <a:solidFill>
                  <a:srgbClr val="C00000"/>
                </a:solidFill>
              </a:rPr>
              <a:t>5 00 00 </a:t>
            </a:r>
            <a:r>
              <a:rPr lang="cs-CZ" dirty="0"/>
              <a:t>- Počet podpořených vzdělávacích zařízení  (podle počtu IZO, které má dané zařízení přiděleno vyjma jídelen a stravovacích zařízení, školních družin a klubů) </a:t>
            </a:r>
            <a:endParaRPr dirty="0"/>
          </a:p>
          <a:p>
            <a:pPr marL="0" lvl="0" indent="0" algn="l" rtl="0">
              <a:spcBef>
                <a:spcPts val="1000"/>
              </a:spcBef>
              <a:spcAft>
                <a:spcPts val="0"/>
              </a:spcAft>
              <a:buSzPts val="1800"/>
              <a:buNone/>
            </a:pPr>
            <a:r>
              <a:rPr lang="cs-CZ" b="1" dirty="0">
                <a:solidFill>
                  <a:srgbClr val="C00000"/>
                </a:solidFill>
              </a:rPr>
              <a:t>5 00 01 </a:t>
            </a:r>
            <a:r>
              <a:rPr lang="cs-CZ" dirty="0"/>
              <a:t>- Kapacita podporovaných zařízení péče o děti nebo vzdělávacích zařízení (započítává se celková kapacita podpořené učebny, v případě vybudování např. výtahu z 1. do 2. patra se počítá kapacita celé budovy, ale nikoli celé ZŠ jako právnické osoby)</a:t>
            </a:r>
            <a:endParaRPr dirty="0"/>
          </a:p>
          <a:p>
            <a:pPr marL="0" lvl="0" indent="0" algn="l" rtl="0">
              <a:spcBef>
                <a:spcPts val="1000"/>
              </a:spcBef>
              <a:spcAft>
                <a:spcPts val="0"/>
              </a:spcAft>
              <a:buSzPts val="1800"/>
              <a:buNone/>
            </a:pPr>
            <a:r>
              <a:rPr lang="cs-CZ" dirty="0"/>
              <a:t>Hodnota indikátoru nesmí překročit maximální okamžitou kapacitu vzdělávacího zařízení, resp. řešené budovy</a:t>
            </a:r>
            <a:endParaRPr dirty="0"/>
          </a:p>
          <a:p>
            <a:pPr marL="0" lvl="0" indent="0" algn="l" rtl="0">
              <a:spcBef>
                <a:spcPts val="1000"/>
              </a:spcBef>
              <a:spcAft>
                <a:spcPts val="0"/>
              </a:spcAft>
              <a:buSzPts val="1800"/>
              <a:buNone/>
            </a:pPr>
            <a:r>
              <a:rPr lang="cs-CZ" u="sng" dirty="0"/>
              <a:t>výchozí hodnota</a:t>
            </a:r>
            <a:r>
              <a:rPr lang="cs-CZ" dirty="0"/>
              <a:t>: hodnota bude načtena automaticky 0. </a:t>
            </a:r>
            <a:endParaRPr dirty="0"/>
          </a:p>
          <a:p>
            <a:pPr marL="0" lvl="0" indent="0" algn="l" rtl="0">
              <a:spcBef>
                <a:spcPts val="1000"/>
              </a:spcBef>
              <a:spcAft>
                <a:spcPts val="0"/>
              </a:spcAft>
              <a:buSzPts val="1800"/>
              <a:buNone/>
            </a:pPr>
            <a:r>
              <a:rPr lang="cs-CZ" u="sng" dirty="0"/>
              <a:t>datum výchozí hodnoty </a:t>
            </a:r>
            <a:r>
              <a:rPr lang="cs-CZ" dirty="0"/>
              <a:t>= datum podání </a:t>
            </a:r>
            <a:r>
              <a:rPr lang="cs-CZ" dirty="0" err="1"/>
              <a:t>Źádost</a:t>
            </a:r>
            <a:r>
              <a:rPr lang="cs-CZ" dirty="0"/>
              <a:t> o podporu nebo dřívější</a:t>
            </a:r>
            <a:endParaRPr dirty="0"/>
          </a:p>
          <a:p>
            <a:pPr marL="0" lvl="0" indent="0" algn="l" rtl="0">
              <a:spcBef>
                <a:spcPts val="1000"/>
              </a:spcBef>
              <a:spcAft>
                <a:spcPts val="0"/>
              </a:spcAft>
              <a:buSzPts val="1800"/>
              <a:buNone/>
            </a:pPr>
            <a:r>
              <a:rPr lang="cs-CZ" u="sng" dirty="0"/>
              <a:t>cílová hodnota: </a:t>
            </a:r>
            <a:r>
              <a:rPr lang="cs-CZ" dirty="0"/>
              <a:t>kterou se žadatel zavazuje dosáhnout + datum, ke kterému ji   musí naplnit (k datu ukončení realizace projektu)</a:t>
            </a:r>
            <a:endParaRPr dirty="0"/>
          </a:p>
          <a:p>
            <a:pPr marL="0" lvl="0" indent="0" algn="l" rtl="0">
              <a:spcBef>
                <a:spcPts val="1000"/>
              </a:spcBef>
              <a:spcAft>
                <a:spcPts val="0"/>
              </a:spcAft>
              <a:buSzPts val="1800"/>
              <a:buNone/>
            </a:pPr>
            <a:endParaRPr dirty="0"/>
          </a:p>
        </p:txBody>
      </p:sp>
      <p:pic>
        <p:nvPicPr>
          <p:cNvPr id="263" name="Google Shape;263;p32"/>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3"/>
          <p:cNvSpPr txBox="1">
            <a:spLocks noGrp="1"/>
          </p:cNvSpPr>
          <p:nvPr>
            <p:ph type="title"/>
          </p:nvPr>
        </p:nvSpPr>
        <p:spPr>
          <a:xfrm>
            <a:off x="2734322" y="624110"/>
            <a:ext cx="8770290" cy="6986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Povinné přílohy žádosti </a:t>
            </a:r>
            <a:endParaRPr/>
          </a:p>
        </p:txBody>
      </p:sp>
      <p:sp>
        <p:nvSpPr>
          <p:cNvPr id="269" name="Google Shape;269;p33"/>
          <p:cNvSpPr txBox="1">
            <a:spLocks noGrp="1"/>
          </p:cNvSpPr>
          <p:nvPr>
            <p:ph type="body" idx="1"/>
          </p:nvPr>
        </p:nvSpPr>
        <p:spPr>
          <a:xfrm>
            <a:off x="1775534" y="1083076"/>
            <a:ext cx="9729078" cy="4785064"/>
          </a:xfrm>
          <a:prstGeom prst="rect">
            <a:avLst/>
          </a:prstGeom>
          <a:noFill/>
          <a:ln>
            <a:noFill/>
          </a:ln>
        </p:spPr>
        <p:txBody>
          <a:bodyPr spcFirstLastPara="1" wrap="square" lIns="91425" tIns="45700" rIns="91425" bIns="45700" anchor="t" anchorCtr="0">
            <a:normAutofit fontScale="92500" lnSpcReduction="20000"/>
          </a:bodyPr>
          <a:lstStyle/>
          <a:p>
            <a:pPr marL="342900" lvl="0" indent="-245745" algn="l" rtl="0">
              <a:spcBef>
                <a:spcPts val="0"/>
              </a:spcBef>
              <a:spcAft>
                <a:spcPts val="0"/>
              </a:spcAft>
              <a:buSzPct val="100000"/>
              <a:buNone/>
            </a:pPr>
            <a:endParaRPr dirty="0"/>
          </a:p>
          <a:p>
            <a:pPr marL="0" lvl="0" indent="0" algn="just" rtl="0">
              <a:spcBef>
                <a:spcPts val="1000"/>
              </a:spcBef>
              <a:spcAft>
                <a:spcPts val="0"/>
              </a:spcAft>
              <a:buSzPct val="100000"/>
              <a:buNone/>
            </a:pPr>
            <a:r>
              <a:rPr lang="cs-CZ" dirty="0"/>
              <a:t>1. </a:t>
            </a:r>
            <a:r>
              <a:rPr lang="cs-CZ" b="1" dirty="0"/>
              <a:t>Plná moc</a:t>
            </a:r>
            <a:r>
              <a:rPr lang="cs-CZ" dirty="0"/>
              <a:t>(dokládá se v případě přenesení pravomocí na jinou osobu)</a:t>
            </a:r>
            <a:endParaRPr dirty="0"/>
          </a:p>
          <a:p>
            <a:pPr marL="0" lvl="0" indent="0" algn="just" rtl="0">
              <a:spcBef>
                <a:spcPts val="1000"/>
              </a:spcBef>
              <a:spcAft>
                <a:spcPts val="0"/>
              </a:spcAft>
              <a:buSzPct val="128571"/>
              <a:buNone/>
            </a:pPr>
            <a:r>
              <a:rPr lang="cs-CZ" dirty="0"/>
              <a:t>2. </a:t>
            </a:r>
            <a:r>
              <a:rPr lang="cs-CZ" b="1" dirty="0"/>
              <a:t>Zadávací a výběrová řízení </a:t>
            </a:r>
            <a:r>
              <a:rPr lang="cs-CZ" sz="1400" dirty="0">
                <a:solidFill>
                  <a:srgbClr val="595959"/>
                </a:solidFill>
                <a:latin typeface="Century Gothic"/>
                <a:ea typeface="Century Gothic"/>
                <a:cs typeface="Century Gothic"/>
                <a:sym typeface="Century Gothic"/>
              </a:rPr>
              <a:t>(vkládá se do samostatné záložky modul VZ, zadávací  řízení nutno pouze, j</a:t>
            </a:r>
            <a:r>
              <a:rPr lang="cs-CZ" sz="1400" i="0" u="none" strike="noStrike" dirty="0">
                <a:solidFill>
                  <a:srgbClr val="595959"/>
                </a:solidFill>
                <a:latin typeface="Century Gothic"/>
                <a:ea typeface="Century Gothic"/>
                <a:cs typeface="Century Gothic"/>
                <a:sym typeface="Century Gothic"/>
              </a:rPr>
              <a:t>e-li předpokládaná hodnota vyšší než  500 000,- Kč bez DPH – podle předmětu zakázky na služby/dodávky/stavební práce)</a:t>
            </a:r>
            <a:endParaRPr sz="1400" dirty="0">
              <a:solidFill>
                <a:srgbClr val="595959"/>
              </a:solidFill>
              <a:latin typeface="Century Gothic"/>
              <a:ea typeface="Century Gothic"/>
              <a:cs typeface="Century Gothic"/>
              <a:sym typeface="Century Gothic"/>
            </a:endParaRPr>
          </a:p>
          <a:p>
            <a:pPr marL="0" lvl="0" indent="0" algn="just" rtl="0">
              <a:spcBef>
                <a:spcPts val="1000"/>
              </a:spcBef>
              <a:spcAft>
                <a:spcPts val="0"/>
              </a:spcAft>
              <a:buSzPct val="100000"/>
              <a:buNone/>
            </a:pPr>
            <a:r>
              <a:rPr lang="cs-CZ" dirty="0"/>
              <a:t>3. </a:t>
            </a:r>
            <a:r>
              <a:rPr lang="cs-CZ" b="1" dirty="0"/>
              <a:t>Doklady o právní subjektivitě </a:t>
            </a:r>
            <a:r>
              <a:rPr lang="cs-CZ" dirty="0"/>
              <a:t>(</a:t>
            </a:r>
            <a:r>
              <a:rPr lang="cs-CZ" u="sng" dirty="0"/>
              <a:t>nedokládají organizační složky státu a jejich příspěvkové organizace a dále kraje, obce a jimi zřizované organizace</a:t>
            </a:r>
            <a:r>
              <a:rPr lang="cs-CZ" dirty="0"/>
              <a:t>)- podrobně na str.36</a:t>
            </a:r>
            <a:endParaRPr dirty="0"/>
          </a:p>
          <a:p>
            <a:pPr marL="0" lvl="0" indent="0" algn="just" rtl="0">
              <a:spcBef>
                <a:spcPts val="1000"/>
              </a:spcBef>
              <a:spcAft>
                <a:spcPts val="0"/>
              </a:spcAft>
              <a:buSzPct val="100000"/>
              <a:buNone/>
            </a:pPr>
            <a:r>
              <a:rPr lang="cs-CZ" dirty="0"/>
              <a:t>4.Výpis z rejstříku trestů (příloha zrušena)!</a:t>
            </a:r>
            <a:endParaRPr dirty="0"/>
          </a:p>
          <a:p>
            <a:pPr marL="0" lvl="0" indent="0" algn="just" rtl="0">
              <a:spcBef>
                <a:spcPts val="1000"/>
              </a:spcBef>
              <a:spcAft>
                <a:spcPts val="0"/>
              </a:spcAft>
              <a:buSzPct val="100000"/>
              <a:buNone/>
            </a:pPr>
            <a:r>
              <a:rPr lang="cs-CZ" dirty="0"/>
              <a:t>5. </a:t>
            </a:r>
            <a:r>
              <a:rPr lang="cs-CZ" b="1" dirty="0">
                <a:solidFill>
                  <a:srgbClr val="C00000"/>
                </a:solidFill>
              </a:rPr>
              <a:t>Studie proveditelnosti – </a:t>
            </a:r>
            <a:r>
              <a:rPr lang="cs-CZ" dirty="0">
                <a:solidFill>
                  <a:srgbClr val="C00000"/>
                </a:solidFill>
              </a:rPr>
              <a:t>textová část, celkový popis projektu – zpracovaná podle osnovy uvedené v příloze P4B (ZŠ) a P4D (zájmové a neformální vzdělávání)</a:t>
            </a:r>
            <a:endParaRPr dirty="0"/>
          </a:p>
          <a:p>
            <a:pPr marL="0" lvl="0" indent="0" algn="just" rtl="0">
              <a:spcBef>
                <a:spcPts val="1000"/>
              </a:spcBef>
              <a:spcAft>
                <a:spcPts val="0"/>
              </a:spcAft>
              <a:buSzPct val="100000"/>
              <a:buNone/>
            </a:pPr>
            <a:r>
              <a:rPr lang="cs-CZ" dirty="0"/>
              <a:t>6. </a:t>
            </a:r>
            <a:r>
              <a:rPr lang="cs-CZ" b="1" dirty="0"/>
              <a:t>Doklad o prokázání právních vztahů k majetku</a:t>
            </a:r>
            <a:r>
              <a:rPr lang="cs-CZ" dirty="0"/>
              <a:t>, který je předmětem projektu(</a:t>
            </a:r>
            <a:r>
              <a:rPr lang="cs-CZ" u="sng" dirty="0"/>
              <a:t>výpis z katastru nemovitostí </a:t>
            </a:r>
            <a:r>
              <a:rPr lang="cs-CZ" dirty="0"/>
              <a:t>ne starší 3 měsíce k datu podání žádosti, a to originál nebo z Czech pointu i s doložkou a pokud žadatel v KN není veden jako vlastník, pak dokládá listiny dokládající jiné právo k uvedenému majetku, např. nájemní smlouvu či jiný právní akt opravňující žadatele k užívání nemovitosti. V případě technického zhodnocení majetku doložit dokumenty, kde je uvedena možnost provádět technické zhodnocení na cizím majetku</a:t>
            </a:r>
            <a:endParaRPr dirty="0"/>
          </a:p>
          <a:p>
            <a:pPr marL="0" lvl="0" indent="0" algn="just" rtl="0">
              <a:spcBef>
                <a:spcPts val="1000"/>
              </a:spcBef>
              <a:spcAft>
                <a:spcPts val="0"/>
              </a:spcAft>
              <a:buSzPct val="100000"/>
              <a:buNone/>
            </a:pPr>
            <a:r>
              <a:rPr lang="cs-CZ" dirty="0"/>
              <a:t>7. </a:t>
            </a:r>
            <a:r>
              <a:rPr lang="cs-CZ" b="1" dirty="0"/>
              <a:t>Územní rozhodnutí </a:t>
            </a:r>
            <a:r>
              <a:rPr lang="cs-CZ" dirty="0"/>
              <a:t>s nabytím právní moci nebo územní souhlas nebo veřejnoprávní smlouva nahrazující územní řízení (nabytí právní moci nejpozději k datu podání žádosti)</a:t>
            </a:r>
            <a:endParaRPr dirty="0"/>
          </a:p>
          <a:p>
            <a:pPr marL="342900" lvl="0" indent="-245745" algn="just" rtl="0">
              <a:spcBef>
                <a:spcPts val="1000"/>
              </a:spcBef>
              <a:spcAft>
                <a:spcPts val="0"/>
              </a:spcAft>
              <a:buSzPct val="100000"/>
              <a:buNone/>
            </a:pPr>
            <a:endParaRPr dirty="0"/>
          </a:p>
        </p:txBody>
      </p:sp>
      <p:pic>
        <p:nvPicPr>
          <p:cNvPr id="270" name="Google Shape;270;p33"/>
          <p:cNvPicPr preferRelativeResize="0"/>
          <p:nvPr/>
        </p:nvPicPr>
        <p:blipFill rotWithShape="1">
          <a:blip r:embed="rId3">
            <a:alphaModFix/>
          </a:blip>
          <a:srcRect/>
          <a:stretch/>
        </p:blipFill>
        <p:spPr>
          <a:xfrm>
            <a:off x="5867862" y="5760649"/>
            <a:ext cx="6252843" cy="10308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Povinné přílohy žádosti</a:t>
            </a:r>
            <a:endParaRPr/>
          </a:p>
        </p:txBody>
      </p:sp>
      <p:sp>
        <p:nvSpPr>
          <p:cNvPr id="276" name="Google Shape;276;p34"/>
          <p:cNvSpPr txBox="1">
            <a:spLocks noGrp="1"/>
          </p:cNvSpPr>
          <p:nvPr>
            <p:ph type="body" idx="1"/>
          </p:nvPr>
        </p:nvSpPr>
        <p:spPr>
          <a:xfrm>
            <a:off x="1669002" y="1180730"/>
            <a:ext cx="10333608" cy="4447713"/>
          </a:xfrm>
          <a:prstGeom prst="rect">
            <a:avLst/>
          </a:prstGeom>
          <a:noFill/>
          <a:ln>
            <a:noFill/>
          </a:ln>
        </p:spPr>
        <p:txBody>
          <a:bodyPr spcFirstLastPara="1" wrap="square" lIns="91425" tIns="45700" rIns="91425" bIns="45700" anchor="t" anchorCtr="0">
            <a:normAutofit lnSpcReduction="10000"/>
          </a:bodyPr>
          <a:lstStyle/>
          <a:p>
            <a:pPr marL="342900" lvl="0" indent="-228600" algn="l" rtl="0">
              <a:spcBef>
                <a:spcPts val="0"/>
              </a:spcBef>
              <a:spcAft>
                <a:spcPts val="0"/>
              </a:spcAft>
              <a:buSzPct val="100000"/>
              <a:buNone/>
            </a:pPr>
            <a:endParaRPr dirty="0"/>
          </a:p>
          <a:p>
            <a:pPr marL="8573" lvl="0" indent="0" algn="l" rtl="0">
              <a:spcBef>
                <a:spcPts val="1000"/>
              </a:spcBef>
              <a:spcAft>
                <a:spcPts val="0"/>
              </a:spcAft>
              <a:buSzPct val="100000"/>
              <a:buNone/>
            </a:pPr>
            <a:r>
              <a:rPr lang="cs-CZ" dirty="0"/>
              <a:t>8. </a:t>
            </a:r>
            <a:r>
              <a:rPr lang="cs-CZ" b="1" dirty="0"/>
              <a:t>Žádost o stavební povolení </a:t>
            </a:r>
            <a:r>
              <a:rPr lang="cs-CZ" dirty="0"/>
              <a:t>nebo </a:t>
            </a:r>
            <a:r>
              <a:rPr lang="cs-CZ" b="1" dirty="0"/>
              <a:t>ohlášen</a:t>
            </a:r>
            <a:r>
              <a:rPr lang="cs-CZ" dirty="0"/>
              <a:t>í, případně stavební povolení nebo souhlas s provedením o hlášeného stavebního záměru nebo veřejnoprávní smlouva nahrazující stavební povolení </a:t>
            </a:r>
            <a:r>
              <a:rPr lang="cs-CZ" sz="1400" dirty="0"/>
              <a:t>(v případě kdy žadatel v projektu počítá se stavbou nebo stavebními úpravami, které podléhají povinnosti stavebního povolení nebo ohlášení)</a:t>
            </a:r>
            <a:endParaRPr dirty="0"/>
          </a:p>
          <a:p>
            <a:pPr marL="8573" lvl="0" indent="0" algn="l" rtl="0">
              <a:spcBef>
                <a:spcPts val="1000"/>
              </a:spcBef>
              <a:spcAft>
                <a:spcPts val="0"/>
              </a:spcAft>
              <a:buSzPct val="100000"/>
              <a:buNone/>
            </a:pPr>
            <a:r>
              <a:rPr lang="cs-CZ" dirty="0"/>
              <a:t>9. </a:t>
            </a:r>
            <a:r>
              <a:rPr lang="cs-CZ" b="1" dirty="0"/>
              <a:t>Projektová dokumentace  </a:t>
            </a:r>
            <a:r>
              <a:rPr lang="cs-CZ" dirty="0"/>
              <a:t>pro vydání stavebního povolení nebo prohlášení stavby</a:t>
            </a:r>
            <a:endParaRPr dirty="0"/>
          </a:p>
          <a:p>
            <a:pPr marL="8573" lvl="0" indent="0" algn="l" rtl="0">
              <a:spcBef>
                <a:spcPts val="1000"/>
              </a:spcBef>
              <a:spcAft>
                <a:spcPts val="0"/>
              </a:spcAft>
              <a:buSzPct val="100000"/>
              <a:buNone/>
            </a:pPr>
            <a:r>
              <a:rPr lang="cs-CZ" dirty="0"/>
              <a:t>10. </a:t>
            </a:r>
            <a:r>
              <a:rPr lang="cs-CZ" b="1" dirty="0"/>
              <a:t>Položkový rozpočet stavby </a:t>
            </a:r>
            <a:r>
              <a:rPr lang="cs-CZ" dirty="0"/>
              <a:t>(v členění na způsobilé/nezpůsobilé a hlavní/vedlejší výdaje projektu)</a:t>
            </a:r>
            <a:endParaRPr dirty="0"/>
          </a:p>
          <a:p>
            <a:pPr marL="8573" lvl="0" indent="0" algn="l" rtl="0">
              <a:spcBef>
                <a:spcPts val="1000"/>
              </a:spcBef>
              <a:spcAft>
                <a:spcPts val="0"/>
              </a:spcAft>
              <a:buSzPct val="100000"/>
              <a:buNone/>
            </a:pPr>
            <a:r>
              <a:rPr lang="cs-CZ" dirty="0"/>
              <a:t>11. </a:t>
            </a:r>
            <a:r>
              <a:rPr lang="cs-CZ" strike="sngStrike" dirty="0"/>
              <a:t>Výpočet čistých jiných peněžních příjmů – pokud systém vyžaduje přílohu, nahraje se prázdný dokument, </a:t>
            </a:r>
            <a:endParaRPr dirty="0"/>
          </a:p>
          <a:p>
            <a:pPr marL="8573" lvl="0" indent="0" algn="l" rtl="0">
              <a:spcBef>
                <a:spcPts val="1000"/>
              </a:spcBef>
              <a:spcAft>
                <a:spcPts val="0"/>
              </a:spcAft>
              <a:buSzPct val="100000"/>
              <a:buNone/>
            </a:pPr>
            <a:r>
              <a:rPr lang="cs-CZ" dirty="0"/>
              <a:t>12. Čestné prohlášení o skutečném majiteli (</a:t>
            </a:r>
            <a:r>
              <a:rPr lang="cs-CZ" sz="1600" i="1" u="sng" dirty="0"/>
              <a:t>pokud je žadatelem právnická osoba mimo veřejnoprávní osoby)</a:t>
            </a:r>
            <a:endParaRPr dirty="0"/>
          </a:p>
          <a:p>
            <a:pPr marL="8573" lvl="0" indent="0" algn="l" rtl="0">
              <a:spcBef>
                <a:spcPts val="1000"/>
              </a:spcBef>
              <a:spcAft>
                <a:spcPts val="0"/>
              </a:spcAft>
              <a:buSzPct val="100000"/>
              <a:buNone/>
            </a:pPr>
            <a:r>
              <a:rPr lang="cs-CZ" dirty="0"/>
              <a:t>13.Pouze aktivita </a:t>
            </a:r>
            <a:r>
              <a:rPr lang="cs-CZ" u="sng" dirty="0"/>
              <a:t>Infrastruktura </a:t>
            </a:r>
            <a:r>
              <a:rPr lang="cs-CZ" u="sng" dirty="0" err="1"/>
              <a:t>Z</a:t>
            </a:r>
            <a:r>
              <a:rPr lang="cs-CZ" dirty="0" err="1"/>
              <a:t>Š:</a:t>
            </a:r>
            <a:r>
              <a:rPr lang="cs-CZ" b="1" dirty="0" err="1"/>
              <a:t>Výpis</a:t>
            </a:r>
            <a:r>
              <a:rPr lang="cs-CZ" b="1" dirty="0"/>
              <a:t> z rejstříku škol a školských zařízení</a:t>
            </a:r>
            <a:r>
              <a:rPr lang="cs-CZ" dirty="0"/>
              <a:t>(</a:t>
            </a:r>
            <a:r>
              <a:rPr lang="cs-CZ" sz="1600" i="1" dirty="0"/>
              <a:t> </a:t>
            </a:r>
            <a:r>
              <a:rPr lang="cs-CZ" dirty="0"/>
              <a:t>ne starší 3 měsíců k podání žádosti, může být i z internetu s uvedeným datem)</a:t>
            </a:r>
            <a:endParaRPr dirty="0"/>
          </a:p>
          <a:p>
            <a:pPr marL="0" lvl="0" indent="0" algn="l" rtl="0">
              <a:spcBef>
                <a:spcPts val="1000"/>
              </a:spcBef>
              <a:spcAft>
                <a:spcPts val="0"/>
              </a:spcAft>
              <a:buSzPct val="100000"/>
              <a:buNone/>
            </a:pPr>
            <a:endParaRPr sz="1600" i="1" dirty="0"/>
          </a:p>
          <a:p>
            <a:pPr marL="342900" lvl="0" indent="-228600" algn="l" rtl="0">
              <a:spcBef>
                <a:spcPts val="1000"/>
              </a:spcBef>
              <a:spcAft>
                <a:spcPts val="0"/>
              </a:spcAft>
              <a:buSzPct val="100000"/>
              <a:buNone/>
            </a:pPr>
            <a:endParaRPr dirty="0"/>
          </a:p>
        </p:txBody>
      </p:sp>
      <p:pic>
        <p:nvPicPr>
          <p:cNvPr id="277" name="Google Shape;277;p34"/>
          <p:cNvPicPr preferRelativeResize="0"/>
          <p:nvPr/>
        </p:nvPicPr>
        <p:blipFill rotWithShape="1">
          <a:blip r:embed="rId3">
            <a:alphaModFix/>
          </a:blip>
          <a:srcRect/>
          <a:stretch/>
        </p:blipFill>
        <p:spPr>
          <a:xfrm>
            <a:off x="5743859" y="5794932"/>
            <a:ext cx="6448146" cy="10630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a:spLocks noGrp="1"/>
          </p:cNvSpPr>
          <p:nvPr>
            <p:ph type="title"/>
          </p:nvPr>
        </p:nvSpPr>
        <p:spPr>
          <a:xfrm>
            <a:off x="2326595" y="24237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a:t>Způsob hodnocení projektů </a:t>
            </a:r>
            <a:endParaRPr/>
          </a:p>
        </p:txBody>
      </p:sp>
      <p:sp>
        <p:nvSpPr>
          <p:cNvPr id="283" name="Google Shape;283;p35"/>
          <p:cNvSpPr txBox="1">
            <a:spLocks noGrp="1"/>
          </p:cNvSpPr>
          <p:nvPr>
            <p:ph type="body" idx="1"/>
          </p:nvPr>
        </p:nvSpPr>
        <p:spPr>
          <a:xfrm>
            <a:off x="1899820" y="772357"/>
            <a:ext cx="10031767" cy="545976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cs-CZ" dirty="0"/>
              <a:t>Hodnocení </a:t>
            </a:r>
            <a:r>
              <a:rPr lang="cs-CZ" b="1" dirty="0">
                <a:solidFill>
                  <a:srgbClr val="C00000"/>
                </a:solidFill>
              </a:rPr>
              <a:t>formálních náležitostí a přijatelnosti </a:t>
            </a:r>
            <a:r>
              <a:rPr lang="cs-CZ" dirty="0"/>
              <a:t>provádí </a:t>
            </a:r>
            <a:r>
              <a:rPr lang="cs-CZ" b="1" dirty="0"/>
              <a:t>2 pracovníci kanceláře </a:t>
            </a:r>
            <a:r>
              <a:rPr lang="cs-CZ" dirty="0"/>
              <a:t>MAS</a:t>
            </a:r>
            <a:endParaRPr dirty="0"/>
          </a:p>
          <a:p>
            <a:pPr marL="0" lvl="0" indent="0" algn="l" rtl="0">
              <a:spcBef>
                <a:spcPts val="1000"/>
              </a:spcBef>
              <a:spcAft>
                <a:spcPts val="0"/>
              </a:spcAft>
              <a:buSzPts val="1800"/>
              <a:buNone/>
            </a:pPr>
            <a:r>
              <a:rPr lang="cs-CZ" dirty="0"/>
              <a:t>       Aktivios, z.s.</a:t>
            </a:r>
            <a:endParaRPr dirty="0"/>
          </a:p>
          <a:p>
            <a:pPr marL="0" lvl="0" indent="0" algn="l" rtl="0">
              <a:spcBef>
                <a:spcPts val="1000"/>
              </a:spcBef>
              <a:spcAft>
                <a:spcPts val="0"/>
              </a:spcAft>
              <a:buSzPts val="1800"/>
              <a:buNone/>
            </a:pPr>
            <a:r>
              <a:rPr lang="cs-CZ" b="1" dirty="0">
                <a:solidFill>
                  <a:srgbClr val="C00000"/>
                </a:solidFill>
              </a:rPr>
              <a:t>Věcné hodnocení </a:t>
            </a:r>
            <a:r>
              <a:rPr lang="cs-CZ" dirty="0"/>
              <a:t>provádí </a:t>
            </a:r>
            <a:r>
              <a:rPr lang="cs-CZ" b="1" dirty="0"/>
              <a:t>výběrová komise </a:t>
            </a:r>
            <a:r>
              <a:rPr lang="cs-CZ" dirty="0"/>
              <a:t>MAS Aktivios, z.s. (výběrový orgán).</a:t>
            </a:r>
            <a:endParaRPr dirty="0"/>
          </a:p>
          <a:p>
            <a:pPr marL="0" lvl="0" indent="0" algn="l" rtl="0">
              <a:spcBef>
                <a:spcPts val="1000"/>
              </a:spcBef>
              <a:spcAft>
                <a:spcPts val="0"/>
              </a:spcAft>
              <a:buSzPts val="1800"/>
              <a:buNone/>
            </a:pPr>
            <a:r>
              <a:rPr lang="cs-CZ" b="1" dirty="0"/>
              <a:t>Výbor spolku </a:t>
            </a:r>
            <a:r>
              <a:rPr lang="cs-CZ" dirty="0"/>
              <a:t>MAS Aktivios, z.s. (rozhodovací orgán) vybírá </a:t>
            </a:r>
            <a:r>
              <a:rPr lang="cs-CZ" b="1" dirty="0"/>
              <a:t>projekty k realizaci </a:t>
            </a:r>
            <a:r>
              <a:rPr lang="cs-CZ" dirty="0"/>
              <a:t>na</a:t>
            </a:r>
            <a:endParaRPr dirty="0"/>
          </a:p>
          <a:p>
            <a:pPr marL="0" lvl="0" indent="0" algn="l" rtl="0">
              <a:spcBef>
                <a:spcPts val="1000"/>
              </a:spcBef>
              <a:spcAft>
                <a:spcPts val="0"/>
              </a:spcAft>
              <a:buSzPts val="1800"/>
              <a:buNone/>
            </a:pPr>
            <a:r>
              <a:rPr lang="cs-CZ" dirty="0"/>
              <a:t>       základě návrhu výběrové komise, přičemž musí respektovat pořadí projektů dle</a:t>
            </a:r>
            <a:endParaRPr dirty="0"/>
          </a:p>
          <a:p>
            <a:pPr marL="0" lvl="0" indent="0" algn="l" rtl="0">
              <a:spcBef>
                <a:spcPts val="1000"/>
              </a:spcBef>
              <a:spcAft>
                <a:spcPts val="0"/>
              </a:spcAft>
              <a:buSzPts val="1800"/>
              <a:buNone/>
            </a:pPr>
            <a:r>
              <a:rPr lang="cs-CZ" dirty="0"/>
              <a:t>       bodového hodnocení.</a:t>
            </a:r>
            <a:endParaRPr dirty="0"/>
          </a:p>
          <a:p>
            <a:pPr marL="0" lvl="0" indent="0" algn="l" rtl="0">
              <a:spcBef>
                <a:spcPts val="1000"/>
              </a:spcBef>
              <a:spcAft>
                <a:spcPts val="0"/>
              </a:spcAft>
              <a:buSzPts val="1800"/>
              <a:buNone/>
            </a:pPr>
            <a:r>
              <a:rPr lang="cs-CZ" b="1" dirty="0"/>
              <a:t>Minimální bodová hranice </a:t>
            </a:r>
            <a:r>
              <a:rPr lang="cs-CZ" dirty="0"/>
              <a:t>pro splnění věcného hodnocení je </a:t>
            </a:r>
            <a:r>
              <a:rPr lang="cs-CZ" b="1" dirty="0"/>
              <a:t>20 bodů </a:t>
            </a:r>
            <a:r>
              <a:rPr lang="cs-CZ" dirty="0"/>
              <a:t>ze 40 bodů.</a:t>
            </a:r>
            <a:endParaRPr dirty="0"/>
          </a:p>
          <a:p>
            <a:pPr marL="0" lvl="0" indent="0" algn="l" rtl="0">
              <a:spcBef>
                <a:spcPts val="1000"/>
              </a:spcBef>
              <a:spcAft>
                <a:spcPts val="0"/>
              </a:spcAft>
              <a:buSzPts val="1800"/>
              <a:buNone/>
            </a:pPr>
            <a:r>
              <a:rPr lang="cs-CZ" dirty="0"/>
              <a:t>Postup hodnocení projektů včetně hodnotících kritérií je uveden v </a:t>
            </a:r>
            <a:r>
              <a:rPr lang="cs-CZ" b="1" dirty="0"/>
              <a:t>Interních postupech </a:t>
            </a:r>
            <a:r>
              <a:rPr lang="cs-CZ" dirty="0"/>
              <a:t>MAS Aktivios, z.s. „Transparentnost hodnocení a výběru projektů“, kapitola č. 4  „Hodnocení projektů“ . Interní postupy jsou zveřejněny zde: </a:t>
            </a:r>
            <a:r>
              <a:rPr lang="cs-CZ" u="sng" dirty="0">
                <a:solidFill>
                  <a:schemeClr val="hlink"/>
                </a:solidFill>
                <a:hlinkClick r:id="rId3"/>
              </a:rPr>
              <a:t>   http://www.mas-aktivios.cz/sclld-dotace-pro-vas/irop/</a:t>
            </a:r>
            <a:endParaRPr dirty="0"/>
          </a:p>
          <a:p>
            <a:pPr marL="0" lvl="0" indent="0" algn="l" rtl="0">
              <a:spcBef>
                <a:spcPts val="1000"/>
              </a:spcBef>
              <a:spcAft>
                <a:spcPts val="0"/>
              </a:spcAft>
              <a:buSzPts val="1800"/>
              <a:buNone/>
            </a:pPr>
            <a:r>
              <a:rPr lang="cs-CZ" dirty="0">
                <a:latin typeface="Century Gothic"/>
                <a:ea typeface="Century Gothic"/>
                <a:cs typeface="Century Gothic"/>
                <a:sym typeface="Century Gothic"/>
              </a:rPr>
              <a:t>vybrané žádosti budou poté předány prostřednictvím systému MS2014+  </a:t>
            </a:r>
            <a:r>
              <a:rPr lang="cs-CZ" b="1" dirty="0">
                <a:latin typeface="Century Gothic"/>
                <a:ea typeface="Century Gothic"/>
                <a:cs typeface="Century Gothic"/>
                <a:sym typeface="Century Gothic"/>
              </a:rPr>
              <a:t>k závěrečnému ověření způsobilosti na CRR (Centrum regio</a:t>
            </a:r>
            <a:r>
              <a:rPr lang="cs-CZ" b="1" dirty="0"/>
              <a:t>nálního rozvoje)</a:t>
            </a:r>
            <a:endParaRPr b="1" dirty="0"/>
          </a:p>
          <a:p>
            <a:pPr marL="0" lvl="0" indent="0" algn="l" rtl="0">
              <a:spcBef>
                <a:spcPts val="1000"/>
              </a:spcBef>
              <a:spcAft>
                <a:spcPts val="0"/>
              </a:spcAft>
              <a:buSzPts val="1800"/>
              <a:buNone/>
            </a:pPr>
            <a:endParaRPr dirty="0"/>
          </a:p>
          <a:p>
            <a:pPr marL="0" lvl="0" indent="0" algn="l" rtl="0">
              <a:spcBef>
                <a:spcPts val="1000"/>
              </a:spcBef>
              <a:spcAft>
                <a:spcPts val="0"/>
              </a:spcAft>
              <a:buSzPts val="1800"/>
              <a:buNone/>
            </a:pPr>
            <a:endParaRPr dirty="0"/>
          </a:p>
        </p:txBody>
      </p:sp>
      <p:pic>
        <p:nvPicPr>
          <p:cNvPr id="284" name="Google Shape;284;p35"/>
          <p:cNvPicPr preferRelativeResize="0"/>
          <p:nvPr/>
        </p:nvPicPr>
        <p:blipFill rotWithShape="1">
          <a:blip r:embed="rId4">
            <a:alphaModFix/>
          </a:blip>
          <a:srcRect/>
          <a:stretch/>
        </p:blipFill>
        <p:spPr>
          <a:xfrm>
            <a:off x="5615682" y="5717054"/>
            <a:ext cx="6448146" cy="10630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dirty="0">
                <a:solidFill>
                  <a:srgbClr val="00B050"/>
                </a:solidFill>
              </a:rPr>
              <a:t>Kritéria věcného hodnocení </a:t>
            </a:r>
            <a:endParaRPr dirty="0">
              <a:solidFill>
                <a:srgbClr val="00B050"/>
              </a:solidFill>
            </a:endParaRPr>
          </a:p>
        </p:txBody>
      </p:sp>
      <p:sp>
        <p:nvSpPr>
          <p:cNvPr id="290" name="Google Shape;290;p36"/>
          <p:cNvSpPr txBox="1">
            <a:spLocks noGrp="1"/>
          </p:cNvSpPr>
          <p:nvPr>
            <p:ph type="body" idx="1"/>
          </p:nvPr>
        </p:nvSpPr>
        <p:spPr>
          <a:xfrm>
            <a:off x="2592924" y="1597982"/>
            <a:ext cx="9036824" cy="386178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cs-CZ" b="1" dirty="0"/>
              <a:t>Počet obyvatel </a:t>
            </a:r>
            <a:r>
              <a:rPr lang="cs-CZ" dirty="0"/>
              <a:t>na území obce, kde je projekt realizován </a:t>
            </a:r>
            <a:endParaRPr dirty="0"/>
          </a:p>
          <a:p>
            <a:pPr marL="0" lvl="0" indent="0" algn="l" rtl="0">
              <a:spcBef>
                <a:spcPts val="1000"/>
              </a:spcBef>
              <a:spcAft>
                <a:spcPts val="0"/>
              </a:spcAft>
              <a:buSzPts val="1800"/>
              <a:buNone/>
            </a:pPr>
            <a:r>
              <a:rPr lang="cs-CZ" dirty="0"/>
              <a:t>     do 2000 obyvatel (10b),  2001 – 5000 ( 8b)  a  5001 a více (5b)</a:t>
            </a:r>
            <a:endParaRPr dirty="0"/>
          </a:p>
          <a:p>
            <a:pPr marL="0" lvl="0" indent="0" algn="l" rtl="0">
              <a:spcBef>
                <a:spcPts val="1000"/>
              </a:spcBef>
              <a:spcAft>
                <a:spcPts val="0"/>
              </a:spcAft>
              <a:buSzPts val="1800"/>
              <a:buNone/>
            </a:pPr>
            <a:r>
              <a:rPr lang="cs-CZ" dirty="0"/>
              <a:t>Celková </a:t>
            </a:r>
            <a:r>
              <a:rPr lang="cs-CZ" b="1" dirty="0"/>
              <a:t>požadovaná výše dotace </a:t>
            </a:r>
            <a:endParaRPr dirty="0"/>
          </a:p>
          <a:p>
            <a:pPr marL="0" lvl="0" indent="0" algn="l" rtl="0">
              <a:spcBef>
                <a:spcPts val="1000"/>
              </a:spcBef>
              <a:spcAft>
                <a:spcPts val="0"/>
              </a:spcAft>
              <a:buSzPts val="1800"/>
              <a:buNone/>
            </a:pPr>
            <a:r>
              <a:rPr lang="cs-CZ" dirty="0"/>
              <a:t>       do 700 tis. Kč (15b), 700 000,01 – 1 000 000 Kč (10b), 1 000 000,01 Kč a více </a:t>
            </a:r>
            <a:endParaRPr dirty="0"/>
          </a:p>
          <a:p>
            <a:pPr marL="0" lvl="0" indent="0" algn="l" rtl="0">
              <a:spcBef>
                <a:spcPts val="1000"/>
              </a:spcBef>
              <a:spcAft>
                <a:spcPts val="0"/>
              </a:spcAft>
              <a:buSzPts val="1800"/>
              <a:buNone/>
            </a:pPr>
            <a:r>
              <a:rPr lang="cs-CZ" dirty="0"/>
              <a:t>       (5b) </a:t>
            </a:r>
            <a:endParaRPr dirty="0"/>
          </a:p>
          <a:p>
            <a:pPr marL="0" lvl="0" indent="0" algn="l" rtl="0">
              <a:spcBef>
                <a:spcPts val="1000"/>
              </a:spcBef>
              <a:spcAft>
                <a:spcPts val="0"/>
              </a:spcAft>
              <a:buSzPts val="1800"/>
              <a:buNone/>
            </a:pPr>
            <a:r>
              <a:rPr lang="cs-CZ" b="1" dirty="0"/>
              <a:t>Zaměření projektu </a:t>
            </a:r>
            <a:r>
              <a:rPr lang="cs-CZ" dirty="0"/>
              <a:t>na klíčové kompetence</a:t>
            </a:r>
            <a:endParaRPr dirty="0"/>
          </a:p>
          <a:p>
            <a:pPr marL="0" lvl="0" indent="0" algn="l" rtl="0">
              <a:spcBef>
                <a:spcPts val="1000"/>
              </a:spcBef>
              <a:spcAft>
                <a:spcPts val="0"/>
              </a:spcAft>
              <a:buSzPts val="1800"/>
              <a:buNone/>
            </a:pPr>
            <a:r>
              <a:rPr lang="cs-CZ" dirty="0"/>
              <a:t>     pouze jedna  (5b), na dvě ( 8b), na tři a více ( 10b)   </a:t>
            </a:r>
            <a:endParaRPr dirty="0"/>
          </a:p>
          <a:p>
            <a:pPr marL="0" lvl="0" indent="0" algn="l" rtl="0">
              <a:spcBef>
                <a:spcPts val="1000"/>
              </a:spcBef>
              <a:spcAft>
                <a:spcPts val="0"/>
              </a:spcAft>
              <a:buSzPts val="1800"/>
              <a:buNone/>
            </a:pPr>
            <a:r>
              <a:rPr lang="cs-CZ" b="1" dirty="0"/>
              <a:t>Počet žádostí na jednoho žadatele</a:t>
            </a:r>
            <a:endParaRPr dirty="0"/>
          </a:p>
          <a:p>
            <a:pPr marL="0" lvl="0" indent="0" algn="l" rtl="0">
              <a:spcBef>
                <a:spcPts val="1000"/>
              </a:spcBef>
              <a:spcAft>
                <a:spcPts val="0"/>
              </a:spcAft>
              <a:buSzPts val="1800"/>
              <a:buNone/>
            </a:pPr>
            <a:r>
              <a:rPr lang="cs-CZ" dirty="0"/>
              <a:t>     žadatel podal pouze 1 žádost (5b), žadatel podal více než 1 žádost (0b)</a:t>
            </a:r>
            <a:endParaRPr dirty="0"/>
          </a:p>
        </p:txBody>
      </p:sp>
      <p:pic>
        <p:nvPicPr>
          <p:cNvPr id="291" name="Google Shape;291;p36"/>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2157070" y="615232"/>
            <a:ext cx="8814881" cy="110703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cs-CZ" dirty="0"/>
              <a:t>8.Výzva MAS Aktivios, z.s. - IROP –        </a:t>
            </a:r>
            <a:r>
              <a:rPr lang="cs-CZ" b="1" dirty="0">
                <a:solidFill>
                  <a:srgbClr val="C00000"/>
                </a:solidFill>
              </a:rPr>
              <a:t>Infrastruktura do vzdělávání III.</a:t>
            </a:r>
            <a:endParaRPr dirty="0"/>
          </a:p>
        </p:txBody>
      </p:sp>
      <p:sp>
        <p:nvSpPr>
          <p:cNvPr id="173" name="Google Shape;173;p19"/>
          <p:cNvSpPr txBox="1">
            <a:spLocks noGrp="1"/>
          </p:cNvSpPr>
          <p:nvPr>
            <p:ph type="body" idx="1"/>
          </p:nvPr>
        </p:nvSpPr>
        <p:spPr>
          <a:xfrm>
            <a:off x="1100831" y="1447060"/>
            <a:ext cx="10360241" cy="429679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100000"/>
              <a:buNone/>
            </a:pPr>
            <a:endParaRPr dirty="0"/>
          </a:p>
          <a:p>
            <a:pPr marL="0" lvl="0" indent="0" algn="l" rtl="0">
              <a:spcBef>
                <a:spcPts val="1000"/>
              </a:spcBef>
              <a:spcAft>
                <a:spcPts val="0"/>
              </a:spcAft>
              <a:buSzPct val="100000"/>
              <a:buNone/>
            </a:pPr>
            <a:r>
              <a:rPr lang="cs-CZ" dirty="0"/>
              <a:t>Vazba na výzvu ŘO IROP č. 68 Zvyšování kvality a dostupnosti Infrastruktury pro vzdělávání a celoživotní učení- integrované projekty CLLD </a:t>
            </a:r>
            <a:endParaRPr dirty="0"/>
          </a:p>
          <a:p>
            <a:pPr marL="0" lvl="0" indent="0" algn="l" rtl="0">
              <a:spcBef>
                <a:spcPts val="1000"/>
              </a:spcBef>
              <a:spcAft>
                <a:spcPts val="0"/>
              </a:spcAft>
              <a:buSzPct val="100000"/>
              <a:buNone/>
            </a:pPr>
            <a:r>
              <a:rPr lang="cs-CZ" dirty="0"/>
              <a:t>Vyhlášení výzvy: </a:t>
            </a:r>
            <a:r>
              <a:rPr lang="cs-CZ" b="1" dirty="0"/>
              <a:t>10. 11. 2021</a:t>
            </a:r>
            <a:r>
              <a:rPr lang="cs-CZ" dirty="0"/>
              <a:t>(12:00)</a:t>
            </a:r>
            <a:endParaRPr dirty="0"/>
          </a:p>
          <a:p>
            <a:pPr marL="0" lvl="0" indent="0" algn="l" rtl="0">
              <a:spcBef>
                <a:spcPts val="1000"/>
              </a:spcBef>
              <a:spcAft>
                <a:spcPts val="0"/>
              </a:spcAft>
              <a:buSzPct val="100000"/>
              <a:buNone/>
            </a:pPr>
            <a:r>
              <a:rPr lang="cs-CZ" dirty="0"/>
              <a:t>Příjem žádostí:  </a:t>
            </a:r>
            <a:r>
              <a:rPr lang="cs-CZ" b="1" dirty="0">
                <a:solidFill>
                  <a:srgbClr val="C00000"/>
                </a:solidFill>
              </a:rPr>
              <a:t>do 15.12. 2021 </a:t>
            </a:r>
            <a:r>
              <a:rPr lang="cs-CZ" dirty="0"/>
              <a:t>(do 12:00)</a:t>
            </a:r>
            <a:endParaRPr dirty="0"/>
          </a:p>
          <a:p>
            <a:pPr marL="0" lvl="0" indent="0" algn="l" rtl="0">
              <a:spcBef>
                <a:spcPts val="1000"/>
              </a:spcBef>
              <a:spcAft>
                <a:spcPts val="0"/>
              </a:spcAft>
              <a:buSzPct val="100000"/>
              <a:buNone/>
            </a:pPr>
            <a:r>
              <a:rPr lang="cs-CZ" dirty="0"/>
              <a:t>Způsob podání: </a:t>
            </a:r>
            <a:r>
              <a:rPr lang="cs-CZ" b="1" dirty="0"/>
              <a:t>MS2014+</a:t>
            </a:r>
            <a:r>
              <a:rPr lang="cs-CZ" dirty="0"/>
              <a:t> na adrese </a:t>
            </a:r>
            <a:r>
              <a:rPr lang="cs-CZ" u="sng" dirty="0">
                <a:solidFill>
                  <a:schemeClr val="hlink"/>
                </a:solidFill>
                <a:hlinkClick r:id="rId3"/>
              </a:rPr>
              <a:t>https://mseu.mssf.cz</a:t>
            </a:r>
            <a:endParaRPr dirty="0"/>
          </a:p>
          <a:p>
            <a:pPr marL="0" lvl="0" indent="0" algn="l" rtl="0">
              <a:spcBef>
                <a:spcPts val="1000"/>
              </a:spcBef>
              <a:spcAft>
                <a:spcPts val="0"/>
              </a:spcAft>
              <a:buSzPct val="100000"/>
              <a:buNone/>
            </a:pPr>
            <a:r>
              <a:rPr lang="cs-CZ" dirty="0"/>
              <a:t>Celková částka alokace (CZV</a:t>
            </a:r>
            <a:r>
              <a:rPr lang="cs-CZ" b="1" dirty="0"/>
              <a:t>):  4 588 430,56 Kč</a:t>
            </a:r>
            <a:endParaRPr b="1" dirty="0"/>
          </a:p>
          <a:p>
            <a:pPr marL="0" lvl="0" indent="0" algn="l" rtl="0">
              <a:spcBef>
                <a:spcPts val="1000"/>
              </a:spcBef>
              <a:spcAft>
                <a:spcPts val="0"/>
              </a:spcAft>
              <a:buSzPct val="100000"/>
              <a:buNone/>
            </a:pPr>
            <a:r>
              <a:rPr lang="cs-CZ" dirty="0"/>
              <a:t>Výše podpory: </a:t>
            </a:r>
            <a:r>
              <a:rPr lang="cs-CZ" b="1" dirty="0"/>
              <a:t>95 % </a:t>
            </a:r>
            <a:r>
              <a:rPr lang="cs-CZ" dirty="0"/>
              <a:t>dotace (z CZV), </a:t>
            </a:r>
            <a:r>
              <a:rPr lang="cs-CZ" b="1" dirty="0"/>
              <a:t>5%</a:t>
            </a:r>
            <a:r>
              <a:rPr lang="cs-CZ" dirty="0"/>
              <a:t> spolufinancování</a:t>
            </a:r>
            <a:endParaRPr dirty="0"/>
          </a:p>
          <a:p>
            <a:pPr marL="0" lvl="0" indent="0" algn="l" rtl="0">
              <a:spcBef>
                <a:spcPts val="1000"/>
              </a:spcBef>
              <a:spcAft>
                <a:spcPts val="0"/>
              </a:spcAft>
              <a:buSzPct val="100000"/>
              <a:buNone/>
            </a:pPr>
            <a:r>
              <a:rPr lang="cs-CZ" dirty="0"/>
              <a:t>Min. výše způsobilých výdajů: </a:t>
            </a:r>
            <a:r>
              <a:rPr lang="cs-CZ" b="1" dirty="0"/>
              <a:t>100 000 Kč </a:t>
            </a:r>
            <a:endParaRPr dirty="0"/>
          </a:p>
          <a:p>
            <a:pPr marL="0" lvl="0" indent="0" algn="l" rtl="0">
              <a:spcBef>
                <a:spcPts val="1000"/>
              </a:spcBef>
              <a:spcAft>
                <a:spcPts val="0"/>
              </a:spcAft>
              <a:buSzPct val="100000"/>
              <a:buNone/>
            </a:pPr>
            <a:r>
              <a:rPr lang="cs-CZ" dirty="0"/>
              <a:t>Max. výše způsobilých výdajů: </a:t>
            </a:r>
            <a:r>
              <a:rPr lang="cs-CZ" b="1" dirty="0"/>
              <a:t>1 300 000 Kč </a:t>
            </a:r>
            <a:endParaRPr dirty="0"/>
          </a:p>
          <a:p>
            <a:pPr marL="0" lvl="0" indent="0" algn="l" rtl="0">
              <a:spcBef>
                <a:spcPts val="1000"/>
              </a:spcBef>
              <a:spcAft>
                <a:spcPts val="0"/>
              </a:spcAft>
              <a:buSzPct val="100000"/>
              <a:buNone/>
            </a:pPr>
            <a:r>
              <a:rPr lang="cs-CZ" dirty="0"/>
              <a:t>Datum ukončení realizace projektu: 30.6. 2023</a:t>
            </a:r>
            <a:endParaRPr dirty="0"/>
          </a:p>
          <a:p>
            <a:pPr marL="0" lvl="0" indent="0" algn="l" rtl="0">
              <a:spcBef>
                <a:spcPts val="1000"/>
              </a:spcBef>
              <a:spcAft>
                <a:spcPts val="0"/>
              </a:spcAft>
              <a:buSzPct val="100000"/>
              <a:buNone/>
            </a:pPr>
            <a:r>
              <a:rPr lang="cs-CZ" dirty="0"/>
              <a:t>Forma podpory: </a:t>
            </a:r>
            <a:r>
              <a:rPr lang="cs-CZ" b="1" dirty="0"/>
              <a:t>ex-post</a:t>
            </a:r>
            <a:r>
              <a:rPr lang="cs-CZ" dirty="0"/>
              <a:t> financování</a:t>
            </a:r>
            <a:endParaRPr dirty="0"/>
          </a:p>
          <a:p>
            <a:pPr marL="0" lvl="0" indent="0" algn="l" rtl="0">
              <a:spcBef>
                <a:spcPts val="1000"/>
              </a:spcBef>
              <a:spcAft>
                <a:spcPts val="0"/>
              </a:spcAft>
              <a:buSzPct val="100000"/>
              <a:buNone/>
            </a:pPr>
            <a:r>
              <a:rPr lang="cs-CZ" dirty="0"/>
              <a:t>Veškeré informace k výzvě zde: </a:t>
            </a:r>
            <a:r>
              <a:rPr lang="cs-CZ" u="sng" dirty="0">
                <a:solidFill>
                  <a:schemeClr val="hlink"/>
                </a:solidFill>
                <a:hlinkClick r:id="rId4"/>
              </a:rPr>
              <a:t>https://www.mas-aktivios.cz/dotace-pro-vas/irop/opatreni-13-infrastruktura-do-vzdelavani/</a:t>
            </a:r>
            <a:endParaRPr dirty="0"/>
          </a:p>
          <a:p>
            <a:pPr marL="342900" lvl="0" indent="-245745" algn="l" rtl="0">
              <a:spcBef>
                <a:spcPts val="1000"/>
              </a:spcBef>
              <a:spcAft>
                <a:spcPts val="0"/>
              </a:spcAft>
              <a:buSzPct val="100000"/>
              <a:buNone/>
            </a:pPr>
            <a:endParaRPr dirty="0"/>
          </a:p>
          <a:p>
            <a:pPr marL="342900" lvl="0" indent="-245745" algn="l" rtl="0">
              <a:spcBef>
                <a:spcPts val="1000"/>
              </a:spcBef>
              <a:spcAft>
                <a:spcPts val="0"/>
              </a:spcAft>
              <a:buSzPct val="100000"/>
              <a:buNone/>
            </a:pPr>
            <a:endParaRPr dirty="0"/>
          </a:p>
        </p:txBody>
      </p:sp>
      <p:pic>
        <p:nvPicPr>
          <p:cNvPr id="174" name="Google Shape;174;p19"/>
          <p:cNvPicPr preferRelativeResize="0"/>
          <p:nvPr/>
        </p:nvPicPr>
        <p:blipFill rotWithShape="1">
          <a:blip r:embed="rId5">
            <a:alphaModFix/>
          </a:blip>
          <a:srcRect/>
          <a:stretch/>
        </p:blipFill>
        <p:spPr>
          <a:xfrm>
            <a:off x="5587324" y="5743844"/>
            <a:ext cx="6448146" cy="10630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txBox="1">
            <a:spLocks noGrp="1"/>
          </p:cNvSpPr>
          <p:nvPr>
            <p:ph type="title"/>
          </p:nvPr>
        </p:nvSpPr>
        <p:spPr>
          <a:xfrm>
            <a:off x="1989243" y="306333"/>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Kritéria formálních náležitostí </a:t>
            </a:r>
            <a:endParaRPr/>
          </a:p>
        </p:txBody>
      </p:sp>
      <p:sp>
        <p:nvSpPr>
          <p:cNvPr id="297" name="Google Shape;297;p37"/>
          <p:cNvSpPr txBox="1">
            <a:spLocks noGrp="1"/>
          </p:cNvSpPr>
          <p:nvPr>
            <p:ph type="body" idx="1"/>
          </p:nvPr>
        </p:nvSpPr>
        <p:spPr>
          <a:xfrm>
            <a:off x="2343705" y="1162975"/>
            <a:ext cx="9160907" cy="474824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cs-CZ" sz="2000" dirty="0"/>
              <a:t>Žádost o podporu je </a:t>
            </a:r>
            <a:r>
              <a:rPr lang="cs-CZ" sz="2000" b="1" dirty="0"/>
              <a:t>podána v předepsané formě</a:t>
            </a:r>
            <a:endParaRPr dirty="0"/>
          </a:p>
          <a:p>
            <a:pPr marL="0" lvl="0" indent="0" algn="l" rtl="0">
              <a:spcBef>
                <a:spcPts val="1000"/>
              </a:spcBef>
              <a:spcAft>
                <a:spcPts val="0"/>
              </a:spcAft>
              <a:buSzPts val="2000"/>
              <a:buNone/>
            </a:pPr>
            <a:r>
              <a:rPr lang="cs-CZ" sz="2000" dirty="0"/>
              <a:t>Žádost o podporu je </a:t>
            </a:r>
            <a:r>
              <a:rPr lang="cs-CZ" sz="2000" b="1" dirty="0"/>
              <a:t>podepsána oprávněným zástupcem </a:t>
            </a:r>
            <a:r>
              <a:rPr lang="cs-CZ" sz="2000" dirty="0"/>
              <a:t>žadatele</a:t>
            </a:r>
            <a:endParaRPr dirty="0"/>
          </a:p>
          <a:p>
            <a:pPr marL="0" lvl="0" indent="0" algn="l" rtl="0">
              <a:spcBef>
                <a:spcPts val="1000"/>
              </a:spcBef>
              <a:spcAft>
                <a:spcPts val="0"/>
              </a:spcAft>
              <a:buSzPts val="2000"/>
              <a:buNone/>
            </a:pPr>
            <a:r>
              <a:rPr lang="cs-CZ" sz="2000" dirty="0"/>
              <a:t>Jsou doloženy všechny </a:t>
            </a:r>
            <a:r>
              <a:rPr lang="cs-CZ" sz="2000" b="1" dirty="0"/>
              <a:t>povinné přílohy </a:t>
            </a:r>
            <a:r>
              <a:rPr lang="cs-CZ" sz="2000" dirty="0"/>
              <a:t>a obsahově splňují náležitosti požadované v dokumentaci k výzvě MAS</a:t>
            </a:r>
            <a:endParaRPr dirty="0"/>
          </a:p>
          <a:p>
            <a:pPr marL="0" lvl="0" indent="0" algn="l" rtl="0">
              <a:spcBef>
                <a:spcPts val="1000"/>
              </a:spcBef>
              <a:spcAft>
                <a:spcPts val="0"/>
              </a:spcAft>
              <a:buSzPts val="2000"/>
              <a:buNone/>
            </a:pPr>
            <a:r>
              <a:rPr lang="cs-CZ" sz="2000" dirty="0"/>
              <a:t>     </a:t>
            </a:r>
            <a:endParaRPr dirty="0"/>
          </a:p>
          <a:p>
            <a:pPr marL="0" lvl="0" indent="0" algn="l" rtl="0">
              <a:spcBef>
                <a:spcPts val="1000"/>
              </a:spcBef>
              <a:spcAft>
                <a:spcPts val="0"/>
              </a:spcAft>
              <a:buSzPts val="2000"/>
              <a:buNone/>
            </a:pPr>
            <a:r>
              <a:rPr lang="cs-CZ" sz="2000" dirty="0"/>
              <a:t>      </a:t>
            </a:r>
            <a:r>
              <a:rPr lang="cs-CZ" sz="2000" dirty="0">
                <a:solidFill>
                  <a:srgbClr val="000000"/>
                </a:solidFill>
              </a:rPr>
              <a:t>Všechna jsou napravitelná !</a:t>
            </a:r>
            <a:endParaRPr dirty="0">
              <a:solidFill>
                <a:srgbClr val="000000"/>
              </a:solidFill>
            </a:endParaRPr>
          </a:p>
          <a:p>
            <a:pPr marL="0" lvl="0" indent="0" algn="l" rtl="0">
              <a:spcBef>
                <a:spcPts val="1000"/>
              </a:spcBef>
              <a:spcAft>
                <a:spcPts val="0"/>
              </a:spcAft>
              <a:buSzPts val="1800"/>
              <a:buNone/>
            </a:pPr>
            <a:r>
              <a:rPr lang="cs-CZ" dirty="0">
                <a:solidFill>
                  <a:srgbClr val="C00000"/>
                </a:solidFill>
              </a:rPr>
              <a:t>  </a:t>
            </a:r>
            <a:endParaRPr dirty="0"/>
          </a:p>
        </p:txBody>
      </p:sp>
      <p:pic>
        <p:nvPicPr>
          <p:cNvPr id="298" name="Google Shape;298;p37"/>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8"/>
          <p:cNvSpPr txBox="1">
            <a:spLocks noGrp="1"/>
          </p:cNvSpPr>
          <p:nvPr>
            <p:ph type="title"/>
          </p:nvPr>
        </p:nvSpPr>
        <p:spPr>
          <a:xfrm>
            <a:off x="2592925" y="624110"/>
            <a:ext cx="8911687" cy="76080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dirty="0"/>
              <a:t>Kritéria přijatelnosti  </a:t>
            </a:r>
            <a:endParaRPr dirty="0"/>
          </a:p>
        </p:txBody>
      </p:sp>
      <p:sp>
        <p:nvSpPr>
          <p:cNvPr id="304" name="Google Shape;304;p38"/>
          <p:cNvSpPr txBox="1">
            <a:spLocks noGrp="1"/>
          </p:cNvSpPr>
          <p:nvPr>
            <p:ph type="body" idx="1"/>
          </p:nvPr>
        </p:nvSpPr>
        <p:spPr>
          <a:xfrm>
            <a:off x="2414726" y="1384917"/>
            <a:ext cx="9089885" cy="421689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cs-CZ" sz="2000" b="1" u="sng" dirty="0">
                <a:solidFill>
                  <a:srgbClr val="C00000"/>
                </a:solidFill>
              </a:rPr>
              <a:t>Nenapravitelná:</a:t>
            </a:r>
            <a:endParaRPr dirty="0"/>
          </a:p>
          <a:p>
            <a:pPr marL="0" lvl="0" indent="0" algn="l" rtl="0">
              <a:spcBef>
                <a:spcPts val="1000"/>
              </a:spcBef>
              <a:spcAft>
                <a:spcPts val="0"/>
              </a:spcAft>
              <a:buSzPts val="2000"/>
              <a:buNone/>
            </a:pPr>
            <a:endParaRPr sz="2000" dirty="0">
              <a:solidFill>
                <a:srgbClr val="C00000"/>
              </a:solidFill>
            </a:endParaRPr>
          </a:p>
          <a:p>
            <a:pPr marL="0" lvl="0" indent="0" algn="l" rtl="0">
              <a:spcBef>
                <a:spcPts val="1000"/>
              </a:spcBef>
              <a:spcAft>
                <a:spcPts val="0"/>
              </a:spcAft>
              <a:buSzPts val="2000"/>
              <a:buNone/>
            </a:pPr>
            <a:r>
              <a:rPr lang="cs-CZ" sz="2000" dirty="0">
                <a:solidFill>
                  <a:srgbClr val="4C4A02"/>
                </a:solidFill>
              </a:rPr>
              <a:t>Statutární zástupce je </a:t>
            </a:r>
            <a:r>
              <a:rPr lang="cs-CZ" sz="2000" b="1" dirty="0">
                <a:solidFill>
                  <a:srgbClr val="C00000"/>
                </a:solidFill>
              </a:rPr>
              <a:t>trestně bezúhonný </a:t>
            </a:r>
            <a:r>
              <a:rPr lang="cs-CZ" sz="2000" dirty="0">
                <a:solidFill>
                  <a:srgbClr val="4C4A02"/>
                </a:solidFill>
              </a:rPr>
              <a:t>(zaškrtnutím čestného prohlášení v systému)</a:t>
            </a:r>
            <a:endParaRPr dirty="0"/>
          </a:p>
          <a:p>
            <a:pPr marL="0" lvl="0" indent="0" algn="l" rtl="0">
              <a:spcBef>
                <a:spcPts val="1000"/>
              </a:spcBef>
              <a:spcAft>
                <a:spcPts val="0"/>
              </a:spcAft>
              <a:buSzPts val="2000"/>
              <a:buNone/>
            </a:pPr>
            <a:r>
              <a:rPr lang="cs-CZ" sz="2000" dirty="0">
                <a:solidFill>
                  <a:srgbClr val="4C4A02"/>
                </a:solidFill>
              </a:rPr>
              <a:t>Žadatel splňuje definici </a:t>
            </a:r>
            <a:r>
              <a:rPr lang="cs-CZ" sz="2000" b="1" dirty="0">
                <a:solidFill>
                  <a:srgbClr val="C00000"/>
                </a:solidFill>
              </a:rPr>
              <a:t>oprávněného příjemce </a:t>
            </a:r>
            <a:r>
              <a:rPr lang="cs-CZ" sz="2000" dirty="0">
                <a:solidFill>
                  <a:srgbClr val="4C4A02"/>
                </a:solidFill>
              </a:rPr>
              <a:t>pro danou výzvu MAS </a:t>
            </a:r>
            <a:endParaRPr dirty="0"/>
          </a:p>
          <a:p>
            <a:pPr marL="0" lvl="0" indent="0" algn="l" rtl="0">
              <a:spcBef>
                <a:spcPts val="1000"/>
              </a:spcBef>
              <a:spcAft>
                <a:spcPts val="0"/>
              </a:spcAft>
              <a:buSzPts val="2000"/>
              <a:buNone/>
            </a:pPr>
            <a:r>
              <a:rPr lang="cs-CZ" sz="2000" dirty="0">
                <a:solidFill>
                  <a:srgbClr val="4C4A02"/>
                </a:solidFill>
              </a:rPr>
              <a:t>Projekt je </a:t>
            </a:r>
            <a:r>
              <a:rPr lang="cs-CZ" sz="2000" dirty="0">
                <a:solidFill>
                  <a:srgbClr val="C00000"/>
                </a:solidFill>
              </a:rPr>
              <a:t>v souladu s integrovanou strategií </a:t>
            </a:r>
            <a:r>
              <a:rPr lang="cs-CZ" sz="2000" b="1" dirty="0">
                <a:solidFill>
                  <a:srgbClr val="C00000"/>
                </a:solidFill>
              </a:rPr>
              <a:t>CLLD</a:t>
            </a:r>
            <a:endParaRPr dirty="0"/>
          </a:p>
          <a:p>
            <a:pPr marL="0" lvl="0" indent="0" algn="l" rtl="0">
              <a:spcBef>
                <a:spcPts val="1000"/>
              </a:spcBef>
              <a:spcAft>
                <a:spcPts val="0"/>
              </a:spcAft>
              <a:buSzPts val="2000"/>
              <a:buNone/>
            </a:pPr>
            <a:r>
              <a:rPr lang="cs-CZ" sz="2000" dirty="0">
                <a:solidFill>
                  <a:schemeClr val="dk1"/>
                </a:solidFill>
              </a:rPr>
              <a:t>Projekt je</a:t>
            </a:r>
            <a:r>
              <a:rPr lang="cs-CZ" sz="2000" dirty="0">
                <a:solidFill>
                  <a:srgbClr val="C00000"/>
                </a:solidFill>
              </a:rPr>
              <a:t> v souladu s </a:t>
            </a:r>
            <a:r>
              <a:rPr lang="cs-CZ" sz="2000" b="1" dirty="0">
                <a:solidFill>
                  <a:srgbClr val="C00000"/>
                </a:solidFill>
              </a:rPr>
              <a:t>akčním plánem vzdělávání</a:t>
            </a:r>
            <a:endParaRPr dirty="0"/>
          </a:p>
          <a:p>
            <a:pPr marL="0" lvl="0" indent="0" algn="l" rtl="0">
              <a:spcBef>
                <a:spcPts val="1000"/>
              </a:spcBef>
              <a:spcAft>
                <a:spcPts val="0"/>
              </a:spcAft>
              <a:buSzPts val="2000"/>
              <a:buNone/>
            </a:pPr>
            <a:r>
              <a:rPr lang="cs-CZ" sz="2000" dirty="0">
                <a:solidFill>
                  <a:schemeClr val="dk1"/>
                </a:solidFill>
              </a:rPr>
              <a:t>Projekt </a:t>
            </a:r>
            <a:r>
              <a:rPr lang="cs-CZ" sz="2000" b="1" dirty="0">
                <a:solidFill>
                  <a:srgbClr val="C00000"/>
                </a:solidFill>
              </a:rPr>
              <a:t>není zaměřen na výstavbu nové školy</a:t>
            </a:r>
            <a:endParaRPr dirty="0"/>
          </a:p>
          <a:p>
            <a:pPr marL="342900" lvl="0" indent="-215900" algn="l" rtl="0">
              <a:spcBef>
                <a:spcPts val="1000"/>
              </a:spcBef>
              <a:spcAft>
                <a:spcPts val="0"/>
              </a:spcAft>
              <a:buSzPts val="2000"/>
              <a:buNone/>
            </a:pPr>
            <a:endParaRPr sz="2000" b="1" dirty="0">
              <a:solidFill>
                <a:srgbClr val="C00000"/>
              </a:solidFill>
            </a:endParaRPr>
          </a:p>
        </p:txBody>
      </p:sp>
      <p:pic>
        <p:nvPicPr>
          <p:cNvPr id="305" name="Google Shape;305;p38"/>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2171978" y="324085"/>
            <a:ext cx="9418500" cy="7431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cs-CZ" b="1"/>
              <a:t>Kritéria přijatelnosti </a:t>
            </a:r>
            <a:endParaRPr b="1"/>
          </a:p>
          <a:p>
            <a:pPr marL="0" lvl="0" indent="0" algn="l" rtl="0">
              <a:spcBef>
                <a:spcPts val="0"/>
              </a:spcBef>
              <a:spcAft>
                <a:spcPts val="0"/>
              </a:spcAft>
              <a:buClr>
                <a:srgbClr val="262626"/>
              </a:buClr>
              <a:buSzPct val="158823"/>
              <a:buFont typeface="Century Gothic"/>
              <a:buNone/>
            </a:pPr>
            <a:r>
              <a:rPr lang="cs-CZ"/>
              <a:t> </a:t>
            </a:r>
            <a:r>
              <a:rPr lang="cs-CZ" sz="2266" b="1" u="sng"/>
              <a:t>Napravitelná:</a:t>
            </a:r>
            <a:endParaRPr sz="2266" b="1" u="sng"/>
          </a:p>
        </p:txBody>
      </p:sp>
      <p:sp>
        <p:nvSpPr>
          <p:cNvPr id="311" name="Google Shape;311;p39"/>
          <p:cNvSpPr txBox="1">
            <a:spLocks noGrp="1"/>
          </p:cNvSpPr>
          <p:nvPr>
            <p:ph type="body" idx="1"/>
          </p:nvPr>
        </p:nvSpPr>
        <p:spPr>
          <a:xfrm>
            <a:off x="1986227" y="1357960"/>
            <a:ext cx="9418500" cy="46818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SzPct val="100000"/>
              <a:buNone/>
            </a:pPr>
            <a:r>
              <a:rPr lang="cs-CZ" sz="2100" dirty="0">
                <a:solidFill>
                  <a:schemeClr val="dk1"/>
                </a:solidFill>
              </a:rPr>
              <a:t>Projekt je </a:t>
            </a:r>
            <a:r>
              <a:rPr lang="cs-CZ" sz="2100" b="1" dirty="0">
                <a:solidFill>
                  <a:schemeClr val="dk1"/>
                </a:solidFill>
              </a:rPr>
              <a:t>v souladu s podmínkami výzvy </a:t>
            </a:r>
            <a:r>
              <a:rPr lang="cs-CZ" sz="2100" dirty="0">
                <a:solidFill>
                  <a:schemeClr val="dk1"/>
                </a:solidFill>
              </a:rPr>
              <a:t>MAS</a:t>
            </a:r>
            <a:endParaRPr dirty="0"/>
          </a:p>
          <a:p>
            <a:pPr marL="0" lvl="0" indent="0" algn="l" rtl="0">
              <a:spcBef>
                <a:spcPts val="1000"/>
              </a:spcBef>
              <a:spcAft>
                <a:spcPts val="0"/>
              </a:spcAft>
              <a:buSzPct val="100000"/>
              <a:buNone/>
            </a:pPr>
            <a:r>
              <a:rPr lang="cs-CZ" sz="2100" dirty="0">
                <a:solidFill>
                  <a:schemeClr val="dk1"/>
                </a:solidFill>
              </a:rPr>
              <a:t>Projekt </a:t>
            </a:r>
            <a:r>
              <a:rPr lang="cs-CZ" sz="2100" b="1" dirty="0">
                <a:solidFill>
                  <a:schemeClr val="dk1"/>
                </a:solidFill>
              </a:rPr>
              <a:t>respektuje minimální a maximální hranici CZV</a:t>
            </a:r>
            <a:endParaRPr dirty="0"/>
          </a:p>
          <a:p>
            <a:pPr marL="0" lvl="0" indent="0" algn="l" rtl="0">
              <a:spcBef>
                <a:spcPts val="1000"/>
              </a:spcBef>
              <a:spcAft>
                <a:spcPts val="0"/>
              </a:spcAft>
              <a:buSzPct val="100000"/>
              <a:buNone/>
            </a:pPr>
            <a:r>
              <a:rPr lang="cs-CZ" sz="2100" dirty="0">
                <a:solidFill>
                  <a:schemeClr val="dk1"/>
                </a:solidFill>
              </a:rPr>
              <a:t>Projekt je svým zaměřením </a:t>
            </a:r>
            <a:r>
              <a:rPr lang="cs-CZ" sz="2100" b="1" dirty="0">
                <a:solidFill>
                  <a:schemeClr val="dk1"/>
                </a:solidFill>
              </a:rPr>
              <a:t>v souladu s cíli a podporovanými aktivitami výzvy MAS</a:t>
            </a:r>
            <a:endParaRPr dirty="0"/>
          </a:p>
          <a:p>
            <a:pPr marL="0" lvl="0" indent="0" algn="l" rtl="0">
              <a:spcBef>
                <a:spcPts val="1000"/>
              </a:spcBef>
              <a:spcAft>
                <a:spcPts val="0"/>
              </a:spcAft>
              <a:buSzPct val="100000"/>
              <a:buNone/>
            </a:pPr>
            <a:r>
              <a:rPr lang="cs-CZ" sz="2100" b="1" dirty="0">
                <a:solidFill>
                  <a:schemeClr val="dk1"/>
                </a:solidFill>
              </a:rPr>
              <a:t>Potřebnost</a:t>
            </a:r>
            <a:r>
              <a:rPr lang="cs-CZ" sz="2100" dirty="0">
                <a:solidFill>
                  <a:schemeClr val="dk1"/>
                </a:solidFill>
              </a:rPr>
              <a:t> realizace projektu je odůvodněná</a:t>
            </a:r>
            <a:endParaRPr dirty="0"/>
          </a:p>
          <a:p>
            <a:pPr marL="0" lvl="0" indent="0" algn="l" rtl="0">
              <a:spcBef>
                <a:spcPts val="1000"/>
              </a:spcBef>
              <a:spcAft>
                <a:spcPts val="0"/>
              </a:spcAft>
              <a:buSzPct val="100000"/>
              <a:buNone/>
            </a:pPr>
            <a:r>
              <a:rPr lang="cs-CZ" sz="2100" b="1" dirty="0">
                <a:solidFill>
                  <a:schemeClr val="dk1"/>
                </a:solidFill>
              </a:rPr>
              <a:t>Výsledky projektu jsou udržitelné </a:t>
            </a:r>
            <a:r>
              <a:rPr lang="cs-CZ" sz="2100" dirty="0">
                <a:solidFill>
                  <a:schemeClr val="dk1"/>
                </a:solidFill>
              </a:rPr>
              <a:t>(provozní/finanční/administrativní) </a:t>
            </a:r>
            <a:endParaRPr dirty="0"/>
          </a:p>
          <a:p>
            <a:pPr marL="0" lvl="0" indent="0" algn="l" rtl="0">
              <a:spcBef>
                <a:spcPts val="1000"/>
              </a:spcBef>
              <a:spcAft>
                <a:spcPts val="0"/>
              </a:spcAft>
              <a:buSzPct val="100000"/>
              <a:buNone/>
            </a:pPr>
            <a:r>
              <a:rPr lang="cs-CZ" sz="2100" dirty="0">
                <a:solidFill>
                  <a:schemeClr val="dk1"/>
                </a:solidFill>
              </a:rPr>
              <a:t>Žadatel má </a:t>
            </a:r>
            <a:r>
              <a:rPr lang="cs-CZ" sz="2100" b="1" dirty="0">
                <a:solidFill>
                  <a:schemeClr val="dk1"/>
                </a:solidFill>
              </a:rPr>
              <a:t>zajištěnou administrativní, finanční a provozní kapacitu </a:t>
            </a:r>
            <a:r>
              <a:rPr lang="cs-CZ" sz="2100" dirty="0">
                <a:solidFill>
                  <a:schemeClr val="dk1"/>
                </a:solidFill>
              </a:rPr>
              <a:t>k realizaci a udržitelnosti projektu</a:t>
            </a:r>
            <a:endParaRPr dirty="0"/>
          </a:p>
          <a:p>
            <a:pPr marL="0" lvl="0" indent="0" algn="l" rtl="0">
              <a:spcBef>
                <a:spcPts val="1000"/>
              </a:spcBef>
              <a:spcAft>
                <a:spcPts val="0"/>
              </a:spcAft>
              <a:buSzPct val="100000"/>
              <a:buNone/>
            </a:pPr>
            <a:r>
              <a:rPr lang="cs-CZ" sz="2100" dirty="0">
                <a:solidFill>
                  <a:schemeClr val="dk1"/>
                </a:solidFill>
              </a:rPr>
              <a:t>Projekt </a:t>
            </a:r>
            <a:r>
              <a:rPr lang="cs-CZ" sz="2100" b="1" dirty="0">
                <a:solidFill>
                  <a:schemeClr val="dk1"/>
                </a:solidFill>
              </a:rPr>
              <a:t>nemá negativní vliv na horizontální priority IROP </a:t>
            </a:r>
            <a:r>
              <a:rPr lang="cs-CZ" sz="2100" dirty="0">
                <a:solidFill>
                  <a:schemeClr val="dk1"/>
                </a:solidFill>
              </a:rPr>
              <a:t>(udržitelný rozvoj, rovné příležitosti a zákaz diskriminace, rovnost mužů a žen)</a:t>
            </a:r>
            <a:endParaRPr dirty="0"/>
          </a:p>
          <a:p>
            <a:pPr marL="0" lvl="0" indent="0" algn="l" rtl="0">
              <a:spcBef>
                <a:spcPts val="1000"/>
              </a:spcBef>
              <a:spcAft>
                <a:spcPts val="0"/>
              </a:spcAft>
              <a:buSzPct val="100000"/>
              <a:buNone/>
            </a:pPr>
            <a:r>
              <a:rPr lang="cs-CZ" sz="2100" dirty="0">
                <a:solidFill>
                  <a:schemeClr val="dk1"/>
                </a:solidFill>
              </a:rPr>
              <a:t>Projekt je </a:t>
            </a:r>
            <a:r>
              <a:rPr lang="cs-CZ" sz="2100" b="1" dirty="0">
                <a:solidFill>
                  <a:schemeClr val="dk1"/>
                </a:solidFill>
              </a:rPr>
              <a:t>v souladu s Dlouhodobým záměrem vzdělávání a rozvoje </a:t>
            </a:r>
            <a:r>
              <a:rPr lang="cs-CZ" sz="2100" b="1" dirty="0" err="1">
                <a:solidFill>
                  <a:schemeClr val="dk1"/>
                </a:solidFill>
              </a:rPr>
              <a:t>vzd</a:t>
            </a:r>
            <a:r>
              <a:rPr lang="cs-CZ" sz="2100" b="1" dirty="0">
                <a:solidFill>
                  <a:schemeClr val="dk1"/>
                </a:solidFill>
              </a:rPr>
              <a:t>. soustavy ČR </a:t>
            </a:r>
            <a:r>
              <a:rPr lang="cs-CZ" sz="2100" dirty="0">
                <a:solidFill>
                  <a:schemeClr val="dk1"/>
                </a:solidFill>
              </a:rPr>
              <a:t>na období 2019-2023 – POPIS ve Studii proveditelnosti</a:t>
            </a:r>
            <a:endParaRPr dirty="0"/>
          </a:p>
          <a:p>
            <a:pPr marL="0" lvl="0" indent="0" algn="l" rtl="0">
              <a:spcBef>
                <a:spcPts val="1000"/>
              </a:spcBef>
              <a:spcAft>
                <a:spcPts val="0"/>
              </a:spcAft>
              <a:buSzPct val="100000"/>
              <a:buNone/>
            </a:pPr>
            <a:r>
              <a:rPr lang="cs-CZ" sz="2100" b="1" dirty="0">
                <a:solidFill>
                  <a:schemeClr val="dk1"/>
                </a:solidFill>
              </a:rPr>
              <a:t>Projekt nepodporuje opatření, která vedou k diskriminaci a segregaci </a:t>
            </a:r>
            <a:r>
              <a:rPr lang="cs-CZ" sz="2100" dirty="0" err="1">
                <a:solidFill>
                  <a:schemeClr val="dk1"/>
                </a:solidFill>
              </a:rPr>
              <a:t>marginalizovaných</a:t>
            </a:r>
            <a:r>
              <a:rPr lang="cs-CZ" sz="2100" dirty="0">
                <a:solidFill>
                  <a:schemeClr val="dk1"/>
                </a:solidFill>
              </a:rPr>
              <a:t> skupin (ve Studii proveditelnosti popsat. Bude se posuzovat dle popisu kritérií pro příjem žáků a dle posouzení samotného zaměření projektu a uvedení cílových skupin a využití výstupů projektu)</a:t>
            </a:r>
            <a:endParaRPr dirty="0"/>
          </a:p>
          <a:p>
            <a:pPr marL="0" lvl="0" indent="0" algn="l" rtl="0">
              <a:spcBef>
                <a:spcPts val="1000"/>
              </a:spcBef>
              <a:spcAft>
                <a:spcPts val="0"/>
              </a:spcAft>
              <a:buSzPct val="100000"/>
              <a:buNone/>
            </a:pPr>
            <a:r>
              <a:rPr lang="cs-CZ" sz="2100" dirty="0">
                <a:solidFill>
                  <a:schemeClr val="dk1"/>
                </a:solidFill>
              </a:rPr>
              <a:t>Projekt </a:t>
            </a:r>
            <a:r>
              <a:rPr lang="cs-CZ" sz="2100" b="1" dirty="0">
                <a:solidFill>
                  <a:schemeClr val="dk1"/>
                </a:solidFill>
              </a:rPr>
              <a:t>nezískal podporu z Národního fondu pro podporu MŠ a ZŠ </a:t>
            </a:r>
            <a:endParaRPr dirty="0"/>
          </a:p>
          <a:p>
            <a:pPr marL="0" lvl="0" indent="0" algn="l" rtl="0">
              <a:spcBef>
                <a:spcPts val="1000"/>
              </a:spcBef>
              <a:spcAft>
                <a:spcPts val="0"/>
              </a:spcAft>
              <a:buSzPct val="100000"/>
              <a:buNone/>
            </a:pPr>
            <a:r>
              <a:rPr lang="cs-CZ" sz="2100" dirty="0">
                <a:solidFill>
                  <a:schemeClr val="dk1"/>
                </a:solidFill>
              </a:rPr>
              <a:t>Projekt respektuje </a:t>
            </a:r>
            <a:r>
              <a:rPr lang="cs-CZ" sz="2100" b="1" dirty="0">
                <a:solidFill>
                  <a:schemeClr val="dk1"/>
                </a:solidFill>
              </a:rPr>
              <a:t>limity způsobilých výdajů</a:t>
            </a:r>
            <a:r>
              <a:rPr lang="cs-CZ" sz="2100" dirty="0">
                <a:solidFill>
                  <a:schemeClr val="dk1"/>
                </a:solidFill>
              </a:rPr>
              <a:t>, pokud jsou stanoveny  </a:t>
            </a:r>
            <a:endParaRPr dirty="0"/>
          </a:p>
          <a:p>
            <a:pPr marL="342900" lvl="0" indent="-262890" algn="l" rtl="0">
              <a:spcBef>
                <a:spcPts val="1000"/>
              </a:spcBef>
              <a:spcAft>
                <a:spcPts val="0"/>
              </a:spcAft>
              <a:buSzPct val="100000"/>
              <a:buNone/>
            </a:pPr>
            <a:endParaRPr dirty="0"/>
          </a:p>
        </p:txBody>
      </p:sp>
      <p:pic>
        <p:nvPicPr>
          <p:cNvPr id="312" name="Google Shape;312;p39"/>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2139518" y="193040"/>
            <a:ext cx="9981361" cy="9347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2400"/>
              <a:buFont typeface="Century Gothic"/>
              <a:buNone/>
            </a:pPr>
            <a:r>
              <a:rPr lang="cs-CZ" sz="2400" b="1"/>
              <a:t>Centrum pro regionální rozvoj – závěrečné ověření  způsobilosti</a:t>
            </a:r>
            <a:endParaRPr/>
          </a:p>
        </p:txBody>
      </p:sp>
      <p:sp>
        <p:nvSpPr>
          <p:cNvPr id="318" name="Google Shape;318;p40"/>
          <p:cNvSpPr txBox="1">
            <a:spLocks noGrp="1"/>
          </p:cNvSpPr>
          <p:nvPr>
            <p:ph type="body" idx="1"/>
          </p:nvPr>
        </p:nvSpPr>
        <p:spPr>
          <a:xfrm>
            <a:off x="2235200" y="904250"/>
            <a:ext cx="9694800" cy="5760600"/>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SzPts val="1800"/>
              <a:buNone/>
            </a:pPr>
            <a:r>
              <a:rPr lang="cs-CZ" b="1" dirty="0"/>
              <a:t>Například: </a:t>
            </a:r>
          </a:p>
          <a:p>
            <a:pPr marL="0" lvl="0" indent="0" algn="just" rtl="0">
              <a:spcBef>
                <a:spcPts val="0"/>
              </a:spcBef>
              <a:spcAft>
                <a:spcPts val="0"/>
              </a:spcAft>
              <a:buSzPts val="1800"/>
              <a:buNone/>
            </a:pPr>
            <a:r>
              <a:rPr lang="cs-CZ" dirty="0"/>
              <a:t>Kontrola obsahu příloh</a:t>
            </a:r>
            <a:endParaRPr dirty="0"/>
          </a:p>
          <a:p>
            <a:pPr marL="0" lvl="0" indent="0" algn="just" rtl="0">
              <a:spcBef>
                <a:spcPts val="1000"/>
              </a:spcBef>
              <a:spcAft>
                <a:spcPts val="0"/>
              </a:spcAft>
              <a:buSzPts val="1800"/>
              <a:buNone/>
            </a:pPr>
            <a:r>
              <a:rPr lang="cs-CZ" dirty="0"/>
              <a:t>Kontrola, zda výdaje na hlavní aktivity projektu odpovídají tržním cenám</a:t>
            </a:r>
            <a:endParaRPr dirty="0"/>
          </a:p>
          <a:p>
            <a:pPr marL="0" lvl="0" indent="0" algn="just" rtl="0">
              <a:spcBef>
                <a:spcPts val="1000"/>
              </a:spcBef>
              <a:spcAft>
                <a:spcPts val="0"/>
              </a:spcAft>
              <a:buSzPts val="1800"/>
              <a:buNone/>
            </a:pPr>
            <a:r>
              <a:rPr lang="cs-CZ" dirty="0"/>
              <a:t>Kontrola, zda cílové hodnoty indikátorů odpovídají cílům projektu</a:t>
            </a:r>
            <a:endParaRPr dirty="0"/>
          </a:p>
          <a:p>
            <a:pPr marL="0" lvl="0" indent="0" algn="just" rtl="0">
              <a:spcBef>
                <a:spcPts val="1000"/>
              </a:spcBef>
              <a:spcAft>
                <a:spcPts val="0"/>
              </a:spcAft>
              <a:buSzPts val="1800"/>
              <a:buNone/>
            </a:pPr>
            <a:r>
              <a:rPr lang="cs-CZ" dirty="0"/>
              <a:t>Kontrola, zda minimálně 85% způsobilých výdajů projektu je zaměřeno na hlavní aktivity projektu (u každé položky rozpočtu musí být uvedeno, zda spadá do hlavní nebo vedlejší podporované aktivity) </a:t>
            </a:r>
            <a:endParaRPr dirty="0"/>
          </a:p>
          <a:p>
            <a:pPr marL="0" lvl="0" indent="0" algn="just" rtl="0">
              <a:spcBef>
                <a:spcPts val="1000"/>
              </a:spcBef>
              <a:spcAft>
                <a:spcPts val="0"/>
              </a:spcAft>
              <a:buSzPts val="1800"/>
              <a:buNone/>
            </a:pPr>
            <a:r>
              <a:rPr lang="cs-CZ" dirty="0"/>
              <a:t>Ověření rizika dvojího financování</a:t>
            </a:r>
            <a:endParaRPr dirty="0"/>
          </a:p>
          <a:p>
            <a:pPr marL="0" lvl="0" indent="0" algn="just" rtl="0">
              <a:spcBef>
                <a:spcPts val="1000"/>
              </a:spcBef>
              <a:spcAft>
                <a:spcPts val="0"/>
              </a:spcAft>
              <a:buSzPts val="1800"/>
              <a:buNone/>
            </a:pPr>
            <a:r>
              <a:rPr lang="cs-CZ" dirty="0"/>
              <a:t>Kontrola, zda je projekt zaměřen alespoň na jednu z klíčových kompetencí (ve Studii proveditelnosti musí být popsáno, jaké předměty budou v učebnách vyučovány a jak jsou tyto předměty navázány na ŠVP a uvedeno, jak jsou předměty prostřednictvím ŠVP navázány na klíčové kompetence = </a:t>
            </a:r>
            <a:r>
              <a:rPr lang="cs-CZ" b="1" dirty="0"/>
              <a:t>povinně uvést citaci relevantních částí ŠVP). </a:t>
            </a:r>
            <a:r>
              <a:rPr lang="cs-CZ" dirty="0"/>
              <a:t>Dále v ŠVP musí mít škola zapracovanou jednu z oblastí: Jazyk a jazyková komunikace/Člověk a jeho svět/Matematika a její aplikace/Člověk a příroda (fyzika, chemie, přírodopis, zeměpis)/Člověk a svět práce, a průřezová témata RVP ZV/Enviromentální výchova a</a:t>
            </a:r>
            <a:r>
              <a:rPr lang="cs-CZ" b="1" dirty="0"/>
              <a:t> opět uvést relevantní citace z ŠVP: souvislost předmětů, </a:t>
            </a:r>
            <a:r>
              <a:rPr lang="cs-CZ" dirty="0"/>
              <a:t>které se vyučují v podpořené učebně k oněm průřezovým tématům. Toto se netýká odborné učebny počítačů sloužící k výuce informatiky ve vazbě na kompetenci práci s digitálními technologiemi.</a:t>
            </a:r>
            <a:endParaRPr dirty="0"/>
          </a:p>
        </p:txBody>
      </p:sp>
      <p:pic>
        <p:nvPicPr>
          <p:cNvPr id="319" name="Google Shape;319;p40"/>
          <p:cNvPicPr preferRelativeResize="0"/>
          <p:nvPr/>
        </p:nvPicPr>
        <p:blipFill rotWithShape="1">
          <a:blip r:embed="rId3">
            <a:alphaModFix/>
          </a:blip>
          <a:srcRect/>
          <a:stretch/>
        </p:blipFill>
        <p:spPr>
          <a:xfrm>
            <a:off x="7715250" y="6119950"/>
            <a:ext cx="4476750" cy="738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1"/>
          <p:cNvSpPr txBox="1">
            <a:spLocks noGrp="1"/>
          </p:cNvSpPr>
          <p:nvPr>
            <p:ph type="title"/>
          </p:nvPr>
        </p:nvSpPr>
        <p:spPr>
          <a:xfrm>
            <a:off x="2507200" y="95485"/>
            <a:ext cx="8911800" cy="1281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Hodí se vědět...</a:t>
            </a:r>
            <a:br>
              <a:rPr lang="cs-CZ"/>
            </a:br>
            <a:endParaRPr/>
          </a:p>
        </p:txBody>
      </p:sp>
      <p:sp>
        <p:nvSpPr>
          <p:cNvPr id="325" name="Google Shape;325;p41"/>
          <p:cNvSpPr txBox="1">
            <a:spLocks noGrp="1"/>
          </p:cNvSpPr>
          <p:nvPr>
            <p:ph type="body" idx="1"/>
          </p:nvPr>
        </p:nvSpPr>
        <p:spPr>
          <a:xfrm>
            <a:off x="1628775" y="457200"/>
            <a:ext cx="10473300" cy="5872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100000"/>
              <a:buNone/>
            </a:pPr>
            <a:endParaRPr dirty="0"/>
          </a:p>
          <a:p>
            <a:pPr marL="17145" lvl="0" indent="0" algn="l" rtl="0">
              <a:spcBef>
                <a:spcPts val="1000"/>
              </a:spcBef>
              <a:spcAft>
                <a:spcPts val="0"/>
              </a:spcAft>
              <a:buSzPct val="100000"/>
              <a:buNone/>
            </a:pPr>
            <a:r>
              <a:rPr lang="cs-CZ" dirty="0"/>
              <a:t>projekt musí být předložen </a:t>
            </a:r>
            <a:r>
              <a:rPr lang="cs-CZ" b="1" dirty="0"/>
              <a:t>do správné výzvy</a:t>
            </a:r>
            <a:r>
              <a:rPr lang="cs-CZ" dirty="0"/>
              <a:t>,</a:t>
            </a:r>
            <a:endParaRPr dirty="0"/>
          </a:p>
          <a:p>
            <a:pPr marL="8573" lvl="0" indent="0" algn="l" rtl="0">
              <a:spcBef>
                <a:spcPts val="1000"/>
              </a:spcBef>
              <a:spcAft>
                <a:spcPts val="0"/>
              </a:spcAft>
              <a:buSzPct val="100000"/>
              <a:buNone/>
            </a:pPr>
            <a:r>
              <a:rPr lang="cs-CZ" dirty="0"/>
              <a:t>podání žádosti o  podporu či administraci projektu je nutné mít zřízený </a:t>
            </a:r>
            <a:r>
              <a:rPr lang="cs-CZ" b="1" dirty="0"/>
              <a:t>elektronický podpis</a:t>
            </a:r>
            <a:r>
              <a:rPr lang="cs-CZ" dirty="0"/>
              <a:t>,</a:t>
            </a:r>
            <a:endParaRPr dirty="0"/>
          </a:p>
          <a:p>
            <a:pPr marL="8573" lvl="0" indent="0" algn="l" rtl="0">
              <a:spcBef>
                <a:spcPts val="1000"/>
              </a:spcBef>
              <a:spcAft>
                <a:spcPts val="0"/>
              </a:spcAft>
              <a:buSzPct val="100000"/>
              <a:buNone/>
            </a:pPr>
            <a:r>
              <a:rPr lang="cs-CZ" b="1" dirty="0"/>
              <a:t>etapy projektu</a:t>
            </a:r>
            <a:r>
              <a:rPr lang="cs-CZ" dirty="0"/>
              <a:t> nesmí být kratší než 3 měsíční,</a:t>
            </a:r>
            <a:endParaRPr dirty="0"/>
          </a:p>
          <a:p>
            <a:pPr marL="8573" lvl="0" indent="0" algn="l" rtl="0">
              <a:spcBef>
                <a:spcPts val="1000"/>
              </a:spcBef>
              <a:spcAft>
                <a:spcPts val="0"/>
              </a:spcAft>
              <a:buSzPct val="100000"/>
              <a:buNone/>
            </a:pPr>
            <a:r>
              <a:rPr lang="cs-CZ" dirty="0"/>
              <a:t>postupovat v souladu se </a:t>
            </a:r>
            <a:r>
              <a:rPr lang="cs-CZ" b="1" dirty="0"/>
              <a:t>Specifickými pravidly </a:t>
            </a:r>
            <a:r>
              <a:rPr lang="cs-CZ" dirty="0"/>
              <a:t>a s </a:t>
            </a:r>
            <a:r>
              <a:rPr lang="cs-CZ" b="1" dirty="0"/>
              <a:t>Obecnými pravidly</a:t>
            </a:r>
            <a:r>
              <a:rPr lang="cs-CZ" dirty="0"/>
              <a:t> pro žadatele a příjemce– vždy v platné verzi,</a:t>
            </a:r>
            <a:endParaRPr dirty="0"/>
          </a:p>
          <a:p>
            <a:pPr marL="8573" lvl="0" indent="0" algn="l" rtl="0">
              <a:spcBef>
                <a:spcPts val="1000"/>
              </a:spcBef>
              <a:spcAft>
                <a:spcPts val="0"/>
              </a:spcAft>
              <a:buSzPct val="100000"/>
              <a:buNone/>
            </a:pPr>
            <a:r>
              <a:rPr lang="cs-CZ" dirty="0"/>
              <a:t>žádosti o podporu </a:t>
            </a:r>
            <a:r>
              <a:rPr lang="cs-CZ" b="1" dirty="0"/>
              <a:t>finalizovat v MS2014+ včas</a:t>
            </a:r>
            <a:r>
              <a:rPr lang="cs-CZ" dirty="0"/>
              <a:t>,</a:t>
            </a:r>
            <a:endParaRPr dirty="0"/>
          </a:p>
          <a:p>
            <a:pPr marL="8573" lvl="0" indent="0" algn="l" rtl="0">
              <a:spcBef>
                <a:spcPts val="1000"/>
              </a:spcBef>
              <a:spcAft>
                <a:spcPts val="0"/>
              </a:spcAft>
              <a:buSzPct val="100000"/>
              <a:buNone/>
            </a:pPr>
            <a:r>
              <a:rPr lang="cs-CZ" dirty="0"/>
              <a:t>Údaje ve </a:t>
            </a:r>
            <a:r>
              <a:rPr lang="cs-CZ" b="1" dirty="0"/>
              <a:t>Studii proveditelnosti musí být odpovídající s údaji v žádosti v systému</a:t>
            </a:r>
            <a:endParaRPr dirty="0"/>
          </a:p>
          <a:p>
            <a:pPr marL="0" lvl="0" indent="0" algn="l" rtl="0">
              <a:spcBef>
                <a:spcPts val="1000"/>
              </a:spcBef>
              <a:spcAft>
                <a:spcPts val="0"/>
              </a:spcAft>
              <a:buSzPct val="100000"/>
              <a:buNone/>
            </a:pPr>
            <a:r>
              <a:rPr lang="cs-CZ" dirty="0"/>
              <a:t>(ve Studii proveditelnosti podrobně, v žádosti v systému ISKP stručně – de facto výtah,</a:t>
            </a:r>
            <a:r>
              <a:rPr lang="cs-CZ" u="sng" dirty="0"/>
              <a:t> </a:t>
            </a:r>
            <a:r>
              <a:rPr lang="cs-CZ" dirty="0"/>
              <a:t>zachovat číslování kapitol ve Studii proveditelnosti)</a:t>
            </a:r>
            <a:endParaRPr dirty="0"/>
          </a:p>
          <a:p>
            <a:pPr marL="8573" lvl="0" indent="0" algn="l" rtl="0">
              <a:spcBef>
                <a:spcPts val="1000"/>
              </a:spcBef>
              <a:spcAft>
                <a:spcPts val="0"/>
              </a:spcAft>
              <a:buSzPct val="100000"/>
              <a:buNone/>
            </a:pPr>
            <a:r>
              <a:rPr lang="cs-CZ" b="1" dirty="0"/>
              <a:t>výstupy projektu </a:t>
            </a:r>
            <a:r>
              <a:rPr lang="cs-CZ" dirty="0"/>
              <a:t>musí být zachovány min. po dobu udržitelnosti( tedy po dobu </a:t>
            </a:r>
            <a:r>
              <a:rPr lang="cs-CZ" b="1" dirty="0"/>
              <a:t>5 let </a:t>
            </a:r>
            <a:r>
              <a:rPr lang="cs-CZ" dirty="0"/>
              <a:t>od provedení poslední platby na účet příjemce),příjemce dotace je o zahájení doby udržitelnosti informován CRR.</a:t>
            </a:r>
            <a:endParaRPr dirty="0"/>
          </a:p>
          <a:p>
            <a:pPr marL="342900" lvl="0" indent="0" algn="l" rtl="0">
              <a:spcBef>
                <a:spcPts val="1000"/>
              </a:spcBef>
              <a:spcAft>
                <a:spcPts val="0"/>
              </a:spcAft>
              <a:buNone/>
            </a:pPr>
            <a:endParaRPr dirty="0"/>
          </a:p>
          <a:p>
            <a:pPr marL="17145" lvl="0" indent="0" algn="l" rtl="0">
              <a:spcBef>
                <a:spcPts val="0"/>
              </a:spcBef>
              <a:spcAft>
                <a:spcPts val="0"/>
              </a:spcAft>
              <a:buSzPct val="128571"/>
              <a:buNone/>
            </a:pPr>
            <a:r>
              <a:rPr lang="cs-CZ" b="1" dirty="0"/>
              <a:t>ve Studii proveditelnosti – stanovení ceny do rozpočtu (výběrové řízení NEBO průzkum trhu = 3 cenové nabídky NEBO volně dostupné </a:t>
            </a:r>
            <a:r>
              <a:rPr lang="cs-CZ" b="1" dirty="0" err="1"/>
              <a:t>info</a:t>
            </a:r>
            <a:r>
              <a:rPr lang="cs-CZ" b="1" dirty="0"/>
              <a:t> z internetu – ve studii se uvádí datum</a:t>
            </a:r>
            <a:r>
              <a:rPr lang="cs-CZ" dirty="0"/>
              <a:t> získání </a:t>
            </a:r>
            <a:r>
              <a:rPr lang="cs-CZ" dirty="0" err="1"/>
              <a:t>info</a:t>
            </a:r>
            <a:r>
              <a:rPr lang="cs-CZ" dirty="0"/>
              <a:t>, zdroj informací, cena a další údaje (viz osnova studie str. 11) – ne starší 6 měsíců k podání žádosti</a:t>
            </a:r>
            <a:endParaRPr sz="1400" dirty="0">
              <a:solidFill>
                <a:schemeClr val="dk1"/>
              </a:solidFill>
              <a:latin typeface="Arial"/>
              <a:ea typeface="Arial"/>
              <a:cs typeface="Arial"/>
              <a:sym typeface="Arial"/>
            </a:endParaRPr>
          </a:p>
          <a:p>
            <a:pPr marL="0" lvl="0" indent="0" algn="l" rtl="0">
              <a:spcBef>
                <a:spcPts val="1000"/>
              </a:spcBef>
              <a:spcAft>
                <a:spcPts val="0"/>
              </a:spcAft>
              <a:buClr>
                <a:schemeClr val="dk1"/>
              </a:buClr>
              <a:buFont typeface="Arial"/>
              <a:buNone/>
            </a:pPr>
            <a:r>
              <a:rPr lang="cs-CZ" dirty="0"/>
              <a:t>     Pozn. podklady žadatel nedokládá, ovšem musí je mít k dispozici a na výzvu CRR  je předložit</a:t>
            </a:r>
            <a:endParaRPr sz="1400" dirty="0">
              <a:solidFill>
                <a:schemeClr val="dk1"/>
              </a:solidFill>
              <a:latin typeface="Arial"/>
              <a:ea typeface="Arial"/>
              <a:cs typeface="Arial"/>
              <a:sym typeface="Arial"/>
            </a:endParaRPr>
          </a:p>
          <a:p>
            <a:pPr marL="342900" lvl="0" indent="0" algn="l" rtl="0">
              <a:spcBef>
                <a:spcPts val="1000"/>
              </a:spcBef>
              <a:spcAft>
                <a:spcPts val="0"/>
              </a:spcAft>
              <a:buNone/>
            </a:pPr>
            <a:r>
              <a:rPr lang="cs-CZ" dirty="0"/>
              <a:t>u stavebních prací vychází z doloženého Položkového rozpočtu prací dle jednotného ceníku stavebních prací</a:t>
            </a:r>
            <a:endParaRPr sz="1400" dirty="0">
              <a:solidFill>
                <a:schemeClr val="dk1"/>
              </a:solidFill>
              <a:latin typeface="Arial"/>
              <a:ea typeface="Arial"/>
              <a:cs typeface="Arial"/>
              <a:sym typeface="Arial"/>
            </a:endParaRPr>
          </a:p>
          <a:p>
            <a:pPr marL="342900" lvl="0" indent="-237172" algn="l" rtl="0">
              <a:spcBef>
                <a:spcPts val="1000"/>
              </a:spcBef>
              <a:spcAft>
                <a:spcPts val="0"/>
              </a:spcAft>
              <a:buSzPct val="100000"/>
              <a:buNone/>
            </a:pPr>
            <a:endParaRPr dirty="0"/>
          </a:p>
        </p:txBody>
      </p:sp>
      <p:pic>
        <p:nvPicPr>
          <p:cNvPr id="326" name="Google Shape;326;p41"/>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1636451" y="94497"/>
            <a:ext cx="10555549" cy="1265069"/>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rgbClr val="262626"/>
              </a:buClr>
              <a:buSzPts val="2430"/>
              <a:buFont typeface="Century Gothic"/>
              <a:buNone/>
            </a:pPr>
            <a:r>
              <a:rPr lang="cs-CZ" sz="2230" b="1"/>
              <a:t>S</a:t>
            </a:r>
            <a:r>
              <a:rPr lang="cs-CZ" sz="860">
                <a:solidFill>
                  <a:srgbClr val="3F3F3F"/>
                </a:solidFill>
                <a:latin typeface="Century Gothic"/>
                <a:ea typeface="Century Gothic"/>
                <a:cs typeface="Century Gothic"/>
                <a:sym typeface="Century Gothic"/>
              </a:rPr>
              <a:t> </a:t>
            </a:r>
            <a:r>
              <a:rPr lang="cs-CZ" sz="2029" b="1"/>
              <a:t>paní účetní si již při přípravě projektu říci, kam kterou položku zařadí (drobný hmotný/nehmotný majetek x dlouhodobý hmotný/nehmotný majetek x služby……)! Pro projekt je nutné ještě rozlišovat  </a:t>
            </a:r>
            <a:r>
              <a:rPr lang="cs-CZ" sz="2029" b="1">
                <a:solidFill>
                  <a:srgbClr val="0070C0"/>
                </a:solidFill>
              </a:rPr>
              <a:t>způsobilé/nezpůsobilé výdaje</a:t>
            </a:r>
            <a:r>
              <a:rPr lang="cs-CZ" sz="2029" b="1"/>
              <a:t> </a:t>
            </a:r>
            <a:r>
              <a:rPr lang="cs-CZ" sz="2029" b="1">
                <a:solidFill>
                  <a:srgbClr val="C00000"/>
                </a:solidFill>
              </a:rPr>
              <a:t>hlavní/vedlejší aktivita</a:t>
            </a:r>
            <a:r>
              <a:rPr lang="cs-CZ" sz="2029" b="1"/>
              <a:t>            </a:t>
            </a:r>
            <a:r>
              <a:rPr lang="cs-CZ" sz="2029" b="1">
                <a:solidFill>
                  <a:srgbClr val="00B050"/>
                </a:solidFill>
              </a:rPr>
              <a:t>investice/neinvestice</a:t>
            </a:r>
            <a:br>
              <a:rPr lang="cs-CZ" sz="2029"/>
            </a:br>
            <a:endParaRPr sz="2029"/>
          </a:p>
        </p:txBody>
      </p:sp>
      <p:pic>
        <p:nvPicPr>
          <p:cNvPr id="332" name="Google Shape;332;p42"/>
          <p:cNvPicPr preferRelativeResize="0">
            <a:picLocks noGrp="1"/>
          </p:cNvPicPr>
          <p:nvPr>
            <p:ph type="body" idx="1"/>
          </p:nvPr>
        </p:nvPicPr>
        <p:blipFill rotWithShape="1">
          <a:blip r:embed="rId3">
            <a:alphaModFix/>
          </a:blip>
          <a:srcRect/>
          <a:stretch/>
        </p:blipFill>
        <p:spPr>
          <a:xfrm>
            <a:off x="1636450" y="1432075"/>
            <a:ext cx="8287800" cy="4664100"/>
          </a:xfrm>
          <a:prstGeom prst="rect">
            <a:avLst/>
          </a:prstGeom>
          <a:noFill/>
          <a:ln>
            <a:noFill/>
          </a:ln>
        </p:spPr>
      </p:pic>
      <p:pic>
        <p:nvPicPr>
          <p:cNvPr id="333" name="Google Shape;333;p42"/>
          <p:cNvPicPr preferRelativeResize="0"/>
          <p:nvPr/>
        </p:nvPicPr>
        <p:blipFill>
          <a:blip r:embed="rId4">
            <a:alphaModFix/>
          </a:blip>
          <a:stretch>
            <a:fillRect/>
          </a:stretch>
        </p:blipFill>
        <p:spPr>
          <a:xfrm>
            <a:off x="7672400" y="6096175"/>
            <a:ext cx="4519598" cy="745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1686750" y="221950"/>
            <a:ext cx="10386300" cy="1118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C00000"/>
              </a:buClr>
              <a:buSzPts val="3240"/>
              <a:buFont typeface="Century Gothic"/>
              <a:buNone/>
            </a:pPr>
            <a:r>
              <a:rPr lang="cs-CZ" sz="2840" b="1">
                <a:solidFill>
                  <a:srgbClr val="C00000"/>
                </a:solidFill>
                <a:latin typeface="Century Gothic"/>
                <a:ea typeface="Century Gothic"/>
                <a:cs typeface="Century Gothic"/>
                <a:sym typeface="Century Gothic"/>
              </a:rPr>
              <a:t>Doklady</a:t>
            </a:r>
            <a:r>
              <a:rPr lang="cs-CZ" sz="2840" b="1">
                <a:solidFill>
                  <a:srgbClr val="0070C0"/>
                </a:solidFill>
                <a:latin typeface="Century Gothic"/>
                <a:ea typeface="Century Gothic"/>
                <a:cs typeface="Century Gothic"/>
                <a:sym typeface="Century Gothic"/>
              </a:rPr>
              <a:t> předkládané </a:t>
            </a:r>
            <a:r>
              <a:rPr lang="cs-CZ" sz="2840" b="1">
                <a:solidFill>
                  <a:srgbClr val="C00000"/>
                </a:solidFill>
                <a:latin typeface="Century Gothic"/>
                <a:ea typeface="Century Gothic"/>
                <a:cs typeface="Century Gothic"/>
                <a:sym typeface="Century Gothic"/>
              </a:rPr>
              <a:t>po realizaci k žádosti </a:t>
            </a:r>
            <a:r>
              <a:rPr lang="cs-CZ" sz="2840" b="1">
                <a:solidFill>
                  <a:srgbClr val="0070C0"/>
                </a:solidFill>
                <a:latin typeface="Century Gothic"/>
                <a:ea typeface="Century Gothic"/>
                <a:cs typeface="Century Gothic"/>
                <a:sym typeface="Century Gothic"/>
              </a:rPr>
              <a:t>o proplacení ! Je dobré vědět předem </a:t>
            </a:r>
            <a:r>
              <a:rPr lang="cs-CZ" sz="2840">
                <a:latin typeface="Century Gothic"/>
                <a:ea typeface="Century Gothic"/>
                <a:cs typeface="Century Gothic"/>
                <a:sym typeface="Century Gothic"/>
              </a:rPr>
              <a:t>☺</a:t>
            </a:r>
            <a:endParaRPr sz="2840">
              <a:latin typeface="Century Gothic"/>
              <a:ea typeface="Century Gothic"/>
              <a:cs typeface="Century Gothic"/>
              <a:sym typeface="Century Gothic"/>
            </a:endParaRPr>
          </a:p>
        </p:txBody>
      </p:sp>
      <p:sp>
        <p:nvSpPr>
          <p:cNvPr id="339" name="Google Shape;339;p43"/>
          <p:cNvSpPr txBox="1">
            <a:spLocks noGrp="1"/>
          </p:cNvSpPr>
          <p:nvPr>
            <p:ph type="body" idx="1"/>
          </p:nvPr>
        </p:nvSpPr>
        <p:spPr>
          <a:xfrm>
            <a:off x="1435408" y="1126204"/>
            <a:ext cx="9897900" cy="54153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rtl="0">
              <a:spcBef>
                <a:spcPts val="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Faktury/daňové doklady</a:t>
            </a:r>
            <a:endParaRPr b="0" i="0">
              <a:solidFill>
                <a:srgbClr val="0070C0"/>
              </a:solidFill>
              <a:latin typeface="Century Gothic"/>
              <a:ea typeface="Century Gothic"/>
              <a:cs typeface="Century Gothic"/>
              <a:sym typeface="Century Gothic"/>
            </a:endParaRPr>
          </a:p>
          <a:p>
            <a:pPr marL="342900" lvl="0" indent="-342900" algn="just" rtl="0">
              <a:spcBef>
                <a:spcPts val="1000"/>
              </a:spcBef>
              <a:spcAft>
                <a:spcPts val="0"/>
              </a:spcAft>
              <a:buSzPct val="100000"/>
              <a:buFont typeface="Noto Sans Symbols"/>
              <a:buChar char="▪"/>
            </a:pPr>
            <a:r>
              <a:rPr lang="cs-CZ" b="0" i="0">
                <a:solidFill>
                  <a:srgbClr val="212529"/>
                </a:solidFill>
                <a:latin typeface="Century Gothic"/>
                <a:ea typeface="Century Gothic"/>
                <a:cs typeface="Century Gothic"/>
                <a:sym typeface="Century Gothic"/>
              </a:rPr>
              <a:t>Splňují ustanovení § 11 zákona o účetnictví, jsou označené registračním číslem projektu.</a:t>
            </a:r>
            <a:endParaRPr/>
          </a:p>
          <a:p>
            <a:pPr marL="342900" lvl="0" indent="-342900" algn="just" rtl="0">
              <a:spcBef>
                <a:spcPts val="100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Uvedení čísla smlouvy/objednávky</a:t>
            </a:r>
            <a:endParaRPr b="0" i="0">
              <a:solidFill>
                <a:srgbClr val="0070C0"/>
              </a:solidFill>
              <a:latin typeface="Century Gothic"/>
              <a:ea typeface="Century Gothic"/>
              <a:cs typeface="Century Gothic"/>
              <a:sym typeface="Century Gothic"/>
            </a:endParaRPr>
          </a:p>
          <a:p>
            <a:pPr marL="342900" lvl="0" indent="-342900" algn="just" rtl="0">
              <a:spcBef>
                <a:spcPts val="1000"/>
              </a:spcBef>
              <a:spcAft>
                <a:spcPts val="0"/>
              </a:spcAft>
              <a:buSzPct val="100000"/>
              <a:buFont typeface="Noto Sans Symbols"/>
              <a:buChar char="▪"/>
            </a:pPr>
            <a:r>
              <a:rPr lang="cs-CZ" b="0" i="0">
                <a:solidFill>
                  <a:srgbClr val="212529"/>
                </a:solidFill>
                <a:latin typeface="Century Gothic"/>
                <a:ea typeface="Century Gothic"/>
                <a:cs typeface="Century Gothic"/>
                <a:sym typeface="Century Gothic"/>
              </a:rPr>
              <a:t>Pokud není uvedeno na faktuře, nedopisovat na fakturu/daňový doklad ručně, ale okomentovat v „Popisu výdaje“ na „Soupisce dokladů“ provázanost smlouvy/objednávky s předkládanou fakturou.</a:t>
            </a:r>
            <a:endParaRPr/>
          </a:p>
          <a:p>
            <a:pPr marL="342900" lvl="0" indent="-342900" algn="just" rtl="0">
              <a:spcBef>
                <a:spcPts val="100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Doklady o úhradě</a:t>
            </a:r>
            <a:endParaRPr b="0" i="0">
              <a:solidFill>
                <a:srgbClr val="0070C0"/>
              </a:solidFill>
              <a:latin typeface="Century Gothic"/>
              <a:ea typeface="Century Gothic"/>
              <a:cs typeface="Century Gothic"/>
              <a:sym typeface="Century Gothic"/>
            </a:endParaRPr>
          </a:p>
          <a:p>
            <a:pPr marL="342900" lvl="0" indent="-342900" algn="just" rtl="0">
              <a:spcBef>
                <a:spcPts val="1000"/>
              </a:spcBef>
              <a:spcAft>
                <a:spcPts val="0"/>
              </a:spcAft>
              <a:buSzPct val="100000"/>
              <a:buFont typeface="Noto Sans Symbols"/>
              <a:buChar char="▪"/>
            </a:pPr>
            <a:r>
              <a:rPr lang="cs-CZ" b="0" i="0">
                <a:solidFill>
                  <a:srgbClr val="212529"/>
                </a:solidFill>
                <a:latin typeface="Century Gothic"/>
                <a:ea typeface="Century Gothic"/>
                <a:cs typeface="Century Gothic"/>
                <a:sym typeface="Century Gothic"/>
              </a:rPr>
              <a:t>Bankovní výpisy</a:t>
            </a:r>
            <a:endParaRPr/>
          </a:p>
          <a:p>
            <a:pPr marL="342900" lvl="0" indent="-342900" algn="just" rtl="0">
              <a:spcBef>
                <a:spcPts val="100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Předávací protokoly, dodací listy</a:t>
            </a:r>
            <a:endParaRPr/>
          </a:p>
          <a:p>
            <a:pPr marL="342900" lvl="0" indent="-342900" algn="just" rtl="0">
              <a:spcBef>
                <a:spcPts val="100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Smlouva/objednávka</a:t>
            </a:r>
            <a:endParaRPr/>
          </a:p>
          <a:p>
            <a:pPr marL="342900" lvl="0" indent="-342900" algn="just" rtl="0">
              <a:spcBef>
                <a:spcPts val="1000"/>
              </a:spcBef>
              <a:spcAft>
                <a:spcPts val="0"/>
              </a:spcAft>
              <a:buSzPct val="100000"/>
              <a:buFont typeface="Noto Sans Symbols"/>
              <a:buChar char="▪"/>
            </a:pPr>
            <a:r>
              <a:rPr lang="cs-CZ" b="0" i="0">
                <a:solidFill>
                  <a:srgbClr val="212529"/>
                </a:solidFill>
                <a:latin typeface="Century Gothic"/>
                <a:ea typeface="Century Gothic"/>
                <a:cs typeface="Century Gothic"/>
                <a:sym typeface="Century Gothic"/>
              </a:rPr>
              <a:t>U výdajů, které nebyly realizovány formou VŘ.</a:t>
            </a:r>
            <a:endParaRPr/>
          </a:p>
          <a:p>
            <a:pPr marL="342900" lvl="0" indent="-342900" algn="just" rtl="0">
              <a:spcBef>
                <a:spcPts val="100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Dokumenty z výběrových řízení</a:t>
            </a:r>
            <a:endParaRPr b="0" i="0">
              <a:solidFill>
                <a:srgbClr val="0070C0"/>
              </a:solidFill>
              <a:latin typeface="Century Gothic"/>
              <a:ea typeface="Century Gothic"/>
              <a:cs typeface="Century Gothic"/>
              <a:sym typeface="Century Gothic"/>
            </a:endParaRPr>
          </a:p>
          <a:p>
            <a:pPr marL="342900" lvl="0" indent="-342900" algn="just" rtl="0">
              <a:spcBef>
                <a:spcPts val="1000"/>
              </a:spcBef>
              <a:spcAft>
                <a:spcPts val="0"/>
              </a:spcAft>
              <a:buSzPct val="100000"/>
              <a:buFont typeface="Noto Sans Symbols"/>
              <a:buChar char="▪"/>
            </a:pPr>
            <a:r>
              <a:rPr lang="cs-CZ" b="0" i="0">
                <a:solidFill>
                  <a:srgbClr val="212529"/>
                </a:solidFill>
                <a:latin typeface="Century Gothic"/>
                <a:ea typeface="Century Gothic"/>
                <a:cs typeface="Century Gothic"/>
                <a:sym typeface="Century Gothic"/>
              </a:rPr>
              <a:t>Pokud již nebyly doloženy, vložit do modulu VZ.</a:t>
            </a:r>
            <a:endParaRPr/>
          </a:p>
          <a:p>
            <a:pPr marL="342900" lvl="0" indent="-342900" algn="just" rtl="0">
              <a:spcBef>
                <a:spcPts val="100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Smlouva o zřízení bankovních účtů/čestné prohlášení o bankovních účtech</a:t>
            </a:r>
            <a:endParaRPr b="0" i="0">
              <a:solidFill>
                <a:srgbClr val="0070C0"/>
              </a:solidFill>
              <a:latin typeface="Century Gothic"/>
              <a:ea typeface="Century Gothic"/>
              <a:cs typeface="Century Gothic"/>
              <a:sym typeface="Century Gothic"/>
            </a:endParaRPr>
          </a:p>
          <a:p>
            <a:pPr marL="342900" lvl="0" indent="-342900" algn="just" rtl="0">
              <a:spcBef>
                <a:spcPts val="1000"/>
              </a:spcBef>
              <a:spcAft>
                <a:spcPts val="0"/>
              </a:spcAft>
              <a:buSzPct val="100000"/>
              <a:buFont typeface="Noto Sans Symbols"/>
              <a:buChar char="▪"/>
            </a:pPr>
            <a:r>
              <a:rPr lang="cs-CZ" b="0" i="0">
                <a:solidFill>
                  <a:srgbClr val="212529"/>
                </a:solidFill>
                <a:latin typeface="Century Gothic"/>
                <a:ea typeface="Century Gothic"/>
                <a:cs typeface="Century Gothic"/>
                <a:sym typeface="Century Gothic"/>
              </a:rPr>
              <a:t>Příjemce dokládá jak bankovní účet, na který požaduje poskytnout dotaci, tak bankovní účty, ze kterých byly provedeny úhrady předkládaných účetních/daňových dokladů k proplacení. (vzor viz. příloha č. 32 Obecných pravidel) </a:t>
            </a:r>
            <a:endParaRPr/>
          </a:p>
          <a:p>
            <a:pPr marL="342900" lvl="0" indent="-342900" algn="just" rtl="0">
              <a:spcBef>
                <a:spcPts val="1000"/>
              </a:spcBef>
              <a:spcAft>
                <a:spcPts val="0"/>
              </a:spcAft>
              <a:buSzPct val="100000"/>
              <a:buFont typeface="Noto Sans Symbols"/>
              <a:buChar char="▪"/>
            </a:pPr>
            <a:r>
              <a:rPr lang="cs-CZ" b="1" i="0">
                <a:solidFill>
                  <a:srgbClr val="0070C0"/>
                </a:solidFill>
                <a:latin typeface="Century Gothic"/>
                <a:ea typeface="Century Gothic"/>
                <a:cs typeface="Century Gothic"/>
                <a:sym typeface="Century Gothic"/>
              </a:rPr>
              <a:t>Výpis z účetní evidence</a:t>
            </a:r>
            <a:endParaRPr b="0" i="0">
              <a:solidFill>
                <a:srgbClr val="0070C0"/>
              </a:solidFill>
              <a:latin typeface="Century Gothic"/>
              <a:ea typeface="Century Gothic"/>
              <a:cs typeface="Century Gothic"/>
              <a:sym typeface="Century Gothic"/>
            </a:endParaRPr>
          </a:p>
          <a:p>
            <a:pPr marL="342900" lvl="0" indent="-342900" algn="just" rtl="0">
              <a:spcBef>
                <a:spcPts val="1000"/>
              </a:spcBef>
              <a:spcAft>
                <a:spcPts val="0"/>
              </a:spcAft>
              <a:buSzPct val="100000"/>
              <a:buFont typeface="Noto Sans Symbols"/>
              <a:buChar char="▪"/>
            </a:pPr>
            <a:r>
              <a:rPr lang="cs-CZ" b="0" i="0">
                <a:solidFill>
                  <a:srgbClr val="212529"/>
                </a:solidFill>
                <a:latin typeface="Century Gothic"/>
                <a:ea typeface="Century Gothic"/>
                <a:cs typeface="Century Gothic"/>
                <a:sym typeface="Century Gothic"/>
              </a:rPr>
              <a:t>Zaúčtování veškerých příjmů a výdajů projektu, z této sestavy musí být zřejmé zaúčtování do investic a neinvestic a způsob oddělení účetnictví projektu – na účetní sestavě vyznačte čísla dokladů dle soupisky, dále uveďte dle jakého konkrétního účetního znaku je účetnictví odděleno (pokud účetní sestava nezahrnuje pouze způsobilé výdaje, uveďte vazbu těchto ostatních výdajů na projekt).</a:t>
            </a:r>
            <a:endParaRPr/>
          </a:p>
          <a:p>
            <a:pPr marL="342900" lvl="0" indent="-262890" algn="l" rtl="0">
              <a:spcBef>
                <a:spcPts val="1000"/>
              </a:spcBef>
              <a:spcAft>
                <a:spcPts val="0"/>
              </a:spcAft>
              <a:buSzPct val="100000"/>
              <a:buNone/>
            </a:pPr>
            <a:endParaRPr/>
          </a:p>
        </p:txBody>
      </p:sp>
      <p:pic>
        <p:nvPicPr>
          <p:cNvPr id="340" name="Google Shape;340;p43"/>
          <p:cNvPicPr preferRelativeResize="0"/>
          <p:nvPr/>
        </p:nvPicPr>
        <p:blipFill>
          <a:blip r:embed="rId3">
            <a:alphaModFix/>
          </a:blip>
          <a:stretch>
            <a:fillRect/>
          </a:stretch>
        </p:blipFill>
        <p:spPr>
          <a:xfrm>
            <a:off x="7100900" y="6017775"/>
            <a:ext cx="5091098" cy="840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4"/>
          <p:cNvSpPr txBox="1"/>
          <p:nvPr/>
        </p:nvSpPr>
        <p:spPr>
          <a:xfrm>
            <a:off x="1457325" y="442925"/>
            <a:ext cx="10607400" cy="4587000"/>
          </a:xfrm>
          <a:prstGeom prst="rect">
            <a:avLst/>
          </a:prstGeom>
          <a:noFill/>
          <a:ln>
            <a:noFill/>
          </a:ln>
        </p:spPr>
        <p:txBody>
          <a:bodyPr spcFirstLastPara="1" wrap="square" lIns="91425" tIns="45700" rIns="91425" bIns="45700" anchor="t" anchorCtr="0">
            <a:spAutoFit/>
          </a:bodyPr>
          <a:lstStyle/>
          <a:p>
            <a:pPr marL="0" marR="0" lvl="0" indent="-127000" algn="just" rtl="0">
              <a:spcBef>
                <a:spcPts val="0"/>
              </a:spcBef>
              <a:spcAft>
                <a:spcPts val="0"/>
              </a:spcAft>
              <a:buClr>
                <a:srgbClr val="014A94"/>
              </a:buClr>
              <a:buSzPts val="2000"/>
              <a:buFont typeface="Arial"/>
              <a:buChar char="•"/>
            </a:pPr>
            <a:r>
              <a:rPr lang="cs-CZ" sz="2000" b="1" i="0" u="none" strike="noStrike" cap="none">
                <a:solidFill>
                  <a:srgbClr val="014A94"/>
                </a:solidFill>
                <a:latin typeface="Century Gothic"/>
                <a:ea typeface="Century Gothic"/>
                <a:cs typeface="Century Gothic"/>
                <a:sym typeface="Century Gothic"/>
              </a:rPr>
              <a:t> </a:t>
            </a:r>
            <a:r>
              <a:rPr lang="cs-CZ" sz="1700" b="1" i="0" u="none" strike="noStrike" cap="none">
                <a:solidFill>
                  <a:srgbClr val="014A94"/>
                </a:solidFill>
                <a:latin typeface="Century Gothic"/>
                <a:ea typeface="Century Gothic"/>
                <a:cs typeface="Century Gothic"/>
                <a:sym typeface="Century Gothic"/>
              </a:rPr>
              <a:t>Podklady prokazující dodržení pravidel pro publicitu</a:t>
            </a:r>
            <a:endParaRPr sz="1700" b="0" i="0" u="none" strike="noStrike" cap="none">
              <a:solidFill>
                <a:srgbClr val="004994"/>
              </a:solidFill>
              <a:latin typeface="Century Gothic"/>
              <a:ea typeface="Century Gothic"/>
              <a:cs typeface="Century Gothic"/>
              <a:sym typeface="Century Gothic"/>
            </a:endParaRPr>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Fotodokumentace/printscreen/odkaz na internetové stránky.</a:t>
            </a:r>
            <a:endParaRPr sz="1100"/>
          </a:p>
          <a:p>
            <a:pPr marL="0" marR="0" lvl="0" indent="-107950" algn="just" rtl="0">
              <a:spcBef>
                <a:spcPts val="0"/>
              </a:spcBef>
              <a:spcAft>
                <a:spcPts val="0"/>
              </a:spcAft>
              <a:buClr>
                <a:srgbClr val="014A94"/>
              </a:buClr>
              <a:buSzPts val="1700"/>
              <a:buFont typeface="Arial"/>
              <a:buChar char="•"/>
            </a:pPr>
            <a:r>
              <a:rPr lang="cs-CZ" sz="1700" b="1" i="0" u="none" strike="noStrike" cap="none">
                <a:solidFill>
                  <a:srgbClr val="014A94"/>
                </a:solidFill>
                <a:latin typeface="Century Gothic"/>
                <a:ea typeface="Century Gothic"/>
                <a:cs typeface="Century Gothic"/>
                <a:sym typeface="Century Gothic"/>
              </a:rPr>
              <a:t> Stavební práce</a:t>
            </a:r>
            <a:endParaRPr sz="1700" b="0" i="0" u="none" strike="noStrike" cap="none">
              <a:solidFill>
                <a:srgbClr val="004994"/>
              </a:solidFill>
              <a:latin typeface="Century Gothic"/>
              <a:ea typeface="Century Gothic"/>
              <a:cs typeface="Century Gothic"/>
              <a:sym typeface="Century Gothic"/>
            </a:endParaRPr>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Soubor čerpání odpovídající výdajům v dané ŽoP, ve struktuře položkového</a:t>
            </a:r>
            <a:endParaRPr sz="1100"/>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rozpočtu stavby.</a:t>
            </a:r>
            <a:endParaRPr sz="1100"/>
          </a:p>
          <a:p>
            <a:pPr marL="0" marR="0" lvl="0" indent="-107950" algn="just" rtl="0">
              <a:spcBef>
                <a:spcPts val="0"/>
              </a:spcBef>
              <a:spcAft>
                <a:spcPts val="0"/>
              </a:spcAft>
              <a:buClr>
                <a:srgbClr val="014A94"/>
              </a:buClr>
              <a:buSzPts val="1700"/>
              <a:buFont typeface="Arial"/>
              <a:buChar char="•"/>
            </a:pPr>
            <a:r>
              <a:rPr lang="cs-CZ" sz="1700" b="1" i="0" u="none" strike="noStrike" cap="none">
                <a:solidFill>
                  <a:srgbClr val="014A94"/>
                </a:solidFill>
                <a:latin typeface="Century Gothic"/>
                <a:ea typeface="Century Gothic"/>
                <a:cs typeface="Century Gothic"/>
                <a:sym typeface="Century Gothic"/>
              </a:rPr>
              <a:t> DPH – přenesená daňová povinnost</a:t>
            </a:r>
            <a:endParaRPr sz="1700" b="0" i="0" u="none" strike="noStrike" cap="none">
              <a:solidFill>
                <a:srgbClr val="004994"/>
              </a:solidFill>
              <a:latin typeface="Century Gothic"/>
              <a:ea typeface="Century Gothic"/>
              <a:cs typeface="Century Gothic"/>
              <a:sym typeface="Century Gothic"/>
            </a:endParaRPr>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Doložení splnění daňové povinnosti (daňové přiznání, výpis z evidence pro</a:t>
            </a:r>
            <a:endParaRPr sz="1100"/>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daňové účely/kontrolní hlášení, doklad o úhradě).</a:t>
            </a:r>
            <a:endParaRPr sz="1100"/>
          </a:p>
          <a:p>
            <a:pPr marL="0" marR="0" lvl="0" indent="-107950" algn="just" rtl="0">
              <a:spcBef>
                <a:spcPts val="0"/>
              </a:spcBef>
              <a:spcAft>
                <a:spcPts val="0"/>
              </a:spcAft>
              <a:buClr>
                <a:srgbClr val="014A94"/>
              </a:buClr>
              <a:buSzPts val="1700"/>
              <a:buFont typeface="Arial"/>
              <a:buChar char="•"/>
            </a:pPr>
            <a:r>
              <a:rPr lang="cs-CZ" sz="1700" b="1" i="0" u="none" strike="noStrike" cap="none">
                <a:solidFill>
                  <a:srgbClr val="014A94"/>
                </a:solidFill>
                <a:latin typeface="Century Gothic"/>
                <a:ea typeface="Century Gothic"/>
                <a:cs typeface="Century Gothic"/>
                <a:sym typeface="Century Gothic"/>
              </a:rPr>
              <a:t> Nákup nemovitostí (staveb a pozemků)</a:t>
            </a:r>
            <a:endParaRPr sz="1700" b="0" i="0" u="none" strike="noStrike" cap="none">
              <a:solidFill>
                <a:srgbClr val="004994"/>
              </a:solidFill>
              <a:latin typeface="Century Gothic"/>
              <a:ea typeface="Century Gothic"/>
              <a:cs typeface="Century Gothic"/>
              <a:sym typeface="Century Gothic"/>
            </a:endParaRPr>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Znalecký posudek ne starší 6 měsíců od data pořízení.</a:t>
            </a:r>
            <a:endParaRPr sz="1100"/>
          </a:p>
          <a:p>
            <a:pPr marL="0" marR="0" lvl="0" indent="-107950" algn="just" rtl="0">
              <a:spcBef>
                <a:spcPts val="0"/>
              </a:spcBef>
              <a:spcAft>
                <a:spcPts val="0"/>
              </a:spcAft>
              <a:buClr>
                <a:srgbClr val="014A94"/>
              </a:buClr>
              <a:buSzPts val="1700"/>
              <a:buFont typeface="Arial"/>
              <a:buChar char="•"/>
            </a:pPr>
            <a:r>
              <a:rPr lang="cs-CZ" sz="1700" b="1" i="0" u="none" strike="noStrike" cap="none">
                <a:solidFill>
                  <a:srgbClr val="014A94"/>
                </a:solidFill>
                <a:latin typeface="Century Gothic"/>
                <a:ea typeface="Century Gothic"/>
                <a:cs typeface="Century Gothic"/>
                <a:sym typeface="Century Gothic"/>
              </a:rPr>
              <a:t> Fotodokumentaci z realizace projektu</a:t>
            </a:r>
            <a:endParaRPr sz="1700" b="0" i="0" u="none" strike="noStrike" cap="none">
              <a:solidFill>
                <a:srgbClr val="004994"/>
              </a:solidFill>
              <a:latin typeface="Century Gothic"/>
              <a:ea typeface="Century Gothic"/>
              <a:cs typeface="Century Gothic"/>
              <a:sym typeface="Century Gothic"/>
            </a:endParaRPr>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Dodržení pravidel publicity</a:t>
            </a:r>
            <a:endParaRPr sz="1100"/>
          </a:p>
          <a:p>
            <a:pPr marL="0" marR="0" lvl="0" indent="-107950" algn="just" rtl="0">
              <a:spcBef>
                <a:spcPts val="0"/>
              </a:spcBef>
              <a:spcAft>
                <a:spcPts val="0"/>
              </a:spcAft>
              <a:buClr>
                <a:srgbClr val="014A94"/>
              </a:buClr>
              <a:buSzPts val="1700"/>
              <a:buFont typeface="Arial"/>
              <a:buChar char="•"/>
            </a:pPr>
            <a:r>
              <a:rPr lang="cs-CZ" sz="1700" b="1" i="0" u="none" strike="noStrike" cap="none">
                <a:solidFill>
                  <a:srgbClr val="014A94"/>
                </a:solidFill>
                <a:latin typeface="Century Gothic"/>
                <a:ea typeface="Century Gothic"/>
                <a:cs typeface="Century Gothic"/>
                <a:sym typeface="Century Gothic"/>
              </a:rPr>
              <a:t> Závěrečná etapa</a:t>
            </a:r>
            <a:r>
              <a:rPr lang="cs-CZ" sz="1700" b="0" i="0" u="none" strike="noStrike" cap="none">
                <a:solidFill>
                  <a:srgbClr val="014A94"/>
                </a:solidFill>
                <a:latin typeface="Century Gothic"/>
                <a:ea typeface="Century Gothic"/>
                <a:cs typeface="Century Gothic"/>
                <a:sym typeface="Century Gothic"/>
              </a:rPr>
              <a:t> – </a:t>
            </a:r>
            <a:r>
              <a:rPr lang="cs-CZ" sz="1700" b="1" i="0" u="none" strike="noStrike" cap="none">
                <a:solidFill>
                  <a:srgbClr val="014A94"/>
                </a:solidFill>
                <a:latin typeface="Century Gothic"/>
                <a:ea typeface="Century Gothic"/>
                <a:cs typeface="Century Gothic"/>
                <a:sym typeface="Century Gothic"/>
              </a:rPr>
              <a:t>v případě projektů s příjmy</a:t>
            </a:r>
            <a:endParaRPr sz="1700" b="0" i="0" u="none" strike="noStrike" cap="none">
              <a:solidFill>
                <a:srgbClr val="004994"/>
              </a:solidFill>
              <a:latin typeface="Century Gothic"/>
              <a:ea typeface="Century Gothic"/>
              <a:cs typeface="Century Gothic"/>
              <a:sym typeface="Century Gothic"/>
            </a:endParaRPr>
          </a:p>
          <a:p>
            <a:pPr marL="0" marR="0" lvl="0" indent="0" algn="just"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Přepočet finanční mezery v modulu CBA.</a:t>
            </a:r>
            <a:endParaRPr sz="1100"/>
          </a:p>
          <a:p>
            <a:pPr marL="0" marR="0" lvl="0" indent="-107950" algn="just" rtl="0">
              <a:spcBef>
                <a:spcPts val="0"/>
              </a:spcBef>
              <a:spcAft>
                <a:spcPts val="0"/>
              </a:spcAft>
              <a:buClr>
                <a:srgbClr val="014A94"/>
              </a:buClr>
              <a:buSzPts val="1700"/>
              <a:buFont typeface="Arial"/>
              <a:buChar char="•"/>
            </a:pPr>
            <a:r>
              <a:rPr lang="cs-CZ" sz="1700" b="1" i="0" u="none" strike="noStrike" cap="none">
                <a:solidFill>
                  <a:srgbClr val="014A94"/>
                </a:solidFill>
                <a:latin typeface="Century Gothic"/>
                <a:ea typeface="Century Gothic"/>
                <a:cs typeface="Century Gothic"/>
                <a:sym typeface="Century Gothic"/>
              </a:rPr>
              <a:t> Závěrečná etapa – stavební práce</a:t>
            </a:r>
            <a:endParaRPr sz="1700" b="0" i="0" u="none" strike="noStrike" cap="none">
              <a:solidFill>
                <a:srgbClr val="004994"/>
              </a:solidFill>
              <a:latin typeface="Century Gothic"/>
              <a:ea typeface="Century Gothic"/>
              <a:cs typeface="Century Gothic"/>
              <a:sym typeface="Century Gothic"/>
            </a:endParaRPr>
          </a:p>
          <a:p>
            <a:pPr marL="0" marR="0" lvl="0" indent="0" algn="l" rtl="0">
              <a:spcBef>
                <a:spcPts val="0"/>
              </a:spcBef>
              <a:spcAft>
                <a:spcPts val="0"/>
              </a:spcAft>
              <a:buNone/>
            </a:pPr>
            <a:r>
              <a:rPr lang="cs-CZ" sz="1700" b="0" i="0" u="none" strike="noStrike" cap="none">
                <a:solidFill>
                  <a:srgbClr val="212529"/>
                </a:solidFill>
                <a:latin typeface="Century Gothic"/>
                <a:ea typeface="Century Gothic"/>
                <a:cs typeface="Century Gothic"/>
                <a:sym typeface="Century Gothic"/>
              </a:rPr>
              <a:t>  Kolaudační rozhodnutí /kolaudační souhlas/ rozhodnutí o povolení k   </a:t>
            </a:r>
            <a:endParaRPr sz="1100"/>
          </a:p>
          <a:p>
            <a:pPr marL="0" marR="0" lvl="0" indent="0" algn="l" rtl="0">
              <a:spcBef>
                <a:spcPts val="0"/>
              </a:spcBef>
              <a:spcAft>
                <a:spcPts val="0"/>
              </a:spcAft>
              <a:buNone/>
            </a:pPr>
            <a:r>
              <a:rPr lang="cs-CZ" sz="1700" b="0" i="0">
                <a:solidFill>
                  <a:srgbClr val="212529"/>
                </a:solidFill>
                <a:latin typeface="Century Gothic"/>
                <a:ea typeface="Century Gothic"/>
                <a:cs typeface="Century Gothic"/>
                <a:sym typeface="Century Gothic"/>
              </a:rPr>
              <a:t>  předčasnému užívání stavby /</a:t>
            </a:r>
            <a:endParaRPr sz="1100"/>
          </a:p>
        </p:txBody>
      </p:sp>
      <p:pic>
        <p:nvPicPr>
          <p:cNvPr id="346" name="Google Shape;346;p44"/>
          <p:cNvPicPr preferRelativeResize="0"/>
          <p:nvPr/>
        </p:nvPicPr>
        <p:blipFill rotWithShape="1">
          <a:blip r:embed="rId3">
            <a:alphaModFix/>
          </a:blip>
          <a:srcRect/>
          <a:stretch/>
        </p:blipFill>
        <p:spPr>
          <a:xfrm>
            <a:off x="5743852" y="5794935"/>
            <a:ext cx="6448148" cy="10630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2494423" y="624110"/>
            <a:ext cx="9010189" cy="99162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cs-CZ" sz="4400"/>
              <a:t>Kontakty  </a:t>
            </a:r>
            <a:br>
              <a:rPr lang="cs-CZ" sz="4400"/>
            </a:br>
            <a:br>
              <a:rPr lang="cs-CZ"/>
            </a:br>
            <a:br>
              <a:rPr lang="cs-CZ"/>
            </a:br>
            <a:endParaRPr/>
          </a:p>
        </p:txBody>
      </p:sp>
      <p:sp>
        <p:nvSpPr>
          <p:cNvPr id="352" name="Google Shape;352;p45"/>
          <p:cNvSpPr txBox="1">
            <a:spLocks noGrp="1"/>
          </p:cNvSpPr>
          <p:nvPr>
            <p:ph type="body" idx="1"/>
          </p:nvPr>
        </p:nvSpPr>
        <p:spPr>
          <a:xfrm>
            <a:off x="2592925" y="1615736"/>
            <a:ext cx="8911687" cy="385290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SzPct val="100000"/>
              <a:buNone/>
            </a:pPr>
            <a:r>
              <a:rPr lang="cs-CZ" b="1" dirty="0">
                <a:solidFill>
                  <a:srgbClr val="C00000"/>
                </a:solidFill>
              </a:rPr>
              <a:t>Ing. Hana Bouchnerová, </a:t>
            </a:r>
            <a:endParaRPr dirty="0"/>
          </a:p>
          <a:p>
            <a:pPr marL="0" lvl="0" indent="0" algn="l" rtl="0">
              <a:spcBef>
                <a:spcPts val="1000"/>
              </a:spcBef>
              <a:spcAft>
                <a:spcPts val="0"/>
              </a:spcAft>
              <a:buSzPct val="100000"/>
              <a:buNone/>
            </a:pPr>
            <a:r>
              <a:rPr lang="cs-CZ" dirty="0">
                <a:solidFill>
                  <a:schemeClr val="dk1"/>
                </a:solidFill>
              </a:rPr>
              <a:t> vedoucí</a:t>
            </a:r>
            <a:r>
              <a:rPr lang="cs-CZ" dirty="0"/>
              <a:t> zaměstnanec pro realizaci SCLLD </a:t>
            </a:r>
            <a:r>
              <a:rPr lang="cs-CZ" b="1" dirty="0"/>
              <a:t>MAS Aktivios</a:t>
            </a:r>
            <a:r>
              <a:rPr lang="cs-CZ" dirty="0"/>
              <a:t>, z.s., Nezdice 46, 334 01 Přeštic</a:t>
            </a:r>
            <a:r>
              <a:rPr lang="cs-CZ" i="1" dirty="0"/>
              <a:t>e </a:t>
            </a:r>
            <a:endParaRPr dirty="0"/>
          </a:p>
          <a:p>
            <a:pPr marL="0" lvl="0" indent="0" algn="l" rtl="0">
              <a:spcBef>
                <a:spcPts val="1000"/>
              </a:spcBef>
              <a:spcAft>
                <a:spcPts val="0"/>
              </a:spcAft>
              <a:buSzPct val="100000"/>
              <a:buNone/>
            </a:pPr>
            <a:r>
              <a:rPr lang="cs-CZ" dirty="0"/>
              <a:t> mobil:  </a:t>
            </a:r>
            <a:r>
              <a:rPr lang="cs-CZ" b="1" dirty="0"/>
              <a:t>728 168 248</a:t>
            </a:r>
            <a:r>
              <a:rPr lang="cs-CZ" dirty="0"/>
              <a:t>, </a:t>
            </a:r>
            <a:r>
              <a:rPr lang="cs-CZ" u="sng" dirty="0">
                <a:solidFill>
                  <a:schemeClr val="hlink"/>
                </a:solidFill>
                <a:hlinkClick r:id="rId3"/>
              </a:rPr>
              <a:t>info@mas-aktivios.cz</a:t>
            </a:r>
            <a:r>
              <a:rPr lang="cs-CZ" dirty="0"/>
              <a:t>, </a:t>
            </a:r>
            <a:endParaRPr dirty="0"/>
          </a:p>
          <a:p>
            <a:pPr marL="0" lvl="0" indent="0" algn="l" rtl="0">
              <a:spcBef>
                <a:spcPts val="1000"/>
              </a:spcBef>
              <a:spcAft>
                <a:spcPts val="0"/>
              </a:spcAft>
              <a:buSzPct val="100000"/>
              <a:buNone/>
            </a:pPr>
            <a:r>
              <a:rPr lang="cs-CZ" dirty="0"/>
              <a:t>      </a:t>
            </a:r>
            <a:endParaRPr dirty="0"/>
          </a:p>
          <a:p>
            <a:pPr marL="0" lvl="0" indent="0" algn="l" rtl="0">
              <a:spcBef>
                <a:spcPts val="1000"/>
              </a:spcBef>
              <a:spcAft>
                <a:spcPts val="0"/>
              </a:spcAft>
              <a:buSzPct val="100000"/>
              <a:buNone/>
            </a:pPr>
            <a:r>
              <a:rPr lang="cs-CZ" b="1" dirty="0">
                <a:solidFill>
                  <a:srgbClr val="C00000"/>
                </a:solidFill>
              </a:rPr>
              <a:t>Mgr. Martina Hanzlíková, </a:t>
            </a:r>
            <a:r>
              <a:rPr lang="cs-CZ" i="1" dirty="0"/>
              <a:t>projektová manažerka IROP </a:t>
            </a:r>
            <a:r>
              <a:rPr lang="cs-CZ" b="1" i="1" dirty="0"/>
              <a:t>MAS Aktivios, </a:t>
            </a:r>
            <a:r>
              <a:rPr lang="cs-CZ" b="1" i="1" dirty="0" err="1"/>
              <a:t>z.s.</a:t>
            </a:r>
            <a:r>
              <a:rPr lang="cs-CZ" dirty="0" err="1"/>
              <a:t>mobil</a:t>
            </a:r>
            <a:r>
              <a:rPr lang="cs-CZ" dirty="0"/>
              <a:t>:  </a:t>
            </a:r>
            <a:r>
              <a:rPr lang="cs-CZ" b="1" dirty="0"/>
              <a:t>721 759 772 , </a:t>
            </a:r>
            <a:r>
              <a:rPr lang="cs-CZ" u="sng" dirty="0">
                <a:solidFill>
                  <a:schemeClr val="hlink"/>
                </a:solidFill>
                <a:hlinkClick r:id="rId3"/>
              </a:rPr>
              <a:t>info@mas-aktivios.cz</a:t>
            </a:r>
            <a:r>
              <a:rPr lang="cs-CZ" dirty="0"/>
              <a:t> </a:t>
            </a:r>
          </a:p>
          <a:p>
            <a:pPr marL="0" lvl="0" indent="0" algn="l" rtl="0">
              <a:spcBef>
                <a:spcPts val="1000"/>
              </a:spcBef>
              <a:spcAft>
                <a:spcPts val="0"/>
              </a:spcAft>
              <a:buSzPct val="100000"/>
              <a:buNone/>
            </a:pPr>
            <a:r>
              <a:rPr lang="cs-CZ" u="sng" dirty="0">
                <a:solidFill>
                  <a:schemeClr val="hlink"/>
                </a:solidFill>
                <a:hlinkClick r:id="rId4"/>
              </a:rPr>
              <a:t>www.mas-aktivios.cz</a:t>
            </a:r>
            <a:r>
              <a:rPr lang="cs-CZ" dirty="0"/>
              <a:t> </a:t>
            </a:r>
            <a:endParaRPr dirty="0"/>
          </a:p>
          <a:p>
            <a:pPr marL="0" lvl="0" indent="0" algn="l" rtl="0">
              <a:spcBef>
                <a:spcPts val="1000"/>
              </a:spcBef>
              <a:spcAft>
                <a:spcPts val="0"/>
              </a:spcAft>
              <a:buSzPct val="100000"/>
              <a:buNone/>
            </a:pPr>
            <a:endParaRPr lang="cs-CZ" dirty="0"/>
          </a:p>
          <a:p>
            <a:pPr marL="0" lvl="0" indent="0" algn="l" rtl="0">
              <a:spcBef>
                <a:spcPts val="1000"/>
              </a:spcBef>
              <a:spcAft>
                <a:spcPts val="0"/>
              </a:spcAft>
              <a:buSzPct val="100000"/>
              <a:buNone/>
            </a:pPr>
            <a:r>
              <a:rPr lang="cs-CZ" b="1" dirty="0">
                <a:solidFill>
                  <a:srgbClr val="C00000"/>
                </a:solidFill>
              </a:rPr>
              <a:t>Ing. Magda Sýkorová,</a:t>
            </a:r>
            <a:r>
              <a:rPr lang="cs-CZ" b="1" i="1" dirty="0">
                <a:solidFill>
                  <a:srgbClr val="C00000"/>
                </a:solidFill>
              </a:rPr>
              <a:t> </a:t>
            </a:r>
            <a:r>
              <a:rPr lang="cs-CZ" i="1" dirty="0"/>
              <a:t>ředitelka územního odboru IROP pro Plzeňský kraj,</a:t>
            </a:r>
          </a:p>
          <a:p>
            <a:pPr marL="0" lvl="0" indent="0" algn="l" rtl="0">
              <a:spcBef>
                <a:spcPts val="1000"/>
              </a:spcBef>
              <a:spcAft>
                <a:spcPts val="0"/>
              </a:spcAft>
              <a:buSzPct val="100000"/>
              <a:buNone/>
            </a:pPr>
            <a:r>
              <a:rPr lang="cs-CZ" b="1" dirty="0"/>
              <a:t>Centrum pro regionální rozvoj České republiky </a:t>
            </a:r>
            <a:r>
              <a:rPr lang="cs-CZ" dirty="0"/>
              <a:t>(17. listopadu 1926/1, 301 00 Plzeň )</a:t>
            </a:r>
          </a:p>
          <a:p>
            <a:pPr marL="0" lvl="0" indent="0" algn="l" rtl="0">
              <a:spcBef>
                <a:spcPts val="1000"/>
              </a:spcBef>
              <a:spcAft>
                <a:spcPts val="0"/>
              </a:spcAft>
              <a:buSzPct val="100000"/>
              <a:buNone/>
            </a:pPr>
            <a:r>
              <a:rPr lang="cs-CZ" dirty="0"/>
              <a:t> telefon: </a:t>
            </a:r>
            <a:r>
              <a:rPr lang="cs-CZ" b="1" dirty="0"/>
              <a:t>371 870 045</a:t>
            </a:r>
            <a:r>
              <a:rPr lang="cs-CZ" dirty="0"/>
              <a:t>,    mobil: </a:t>
            </a:r>
            <a:r>
              <a:rPr lang="cs-CZ" b="1" dirty="0"/>
              <a:t>731 604 584,  </a:t>
            </a:r>
            <a:r>
              <a:rPr lang="cs-CZ" dirty="0"/>
              <a:t>e-mail: </a:t>
            </a:r>
            <a:r>
              <a:rPr lang="cs-CZ" u="sng" dirty="0">
                <a:solidFill>
                  <a:schemeClr val="hlink"/>
                </a:solidFill>
                <a:hlinkClick r:id="rId5"/>
              </a:rPr>
              <a:t>magda.sykorova@crr.cz</a:t>
            </a:r>
            <a:r>
              <a:rPr lang="cs-CZ" dirty="0"/>
              <a:t> </a:t>
            </a:r>
            <a:endParaRPr b="1" dirty="0"/>
          </a:p>
          <a:p>
            <a:pPr marL="0" lvl="0" indent="0" algn="l" rtl="0">
              <a:spcBef>
                <a:spcPts val="1000"/>
              </a:spcBef>
              <a:spcAft>
                <a:spcPts val="0"/>
              </a:spcAft>
              <a:buSzPct val="100000"/>
              <a:buNone/>
            </a:pPr>
            <a:r>
              <a:rPr lang="cs-CZ" dirty="0"/>
              <a:t> </a:t>
            </a:r>
            <a:r>
              <a:rPr lang="cs-CZ" u="sng" dirty="0">
                <a:solidFill>
                  <a:schemeClr val="hlink"/>
                </a:solidFill>
                <a:hlinkClick r:id="rId6"/>
              </a:rPr>
              <a:t>www.crr.cz</a:t>
            </a:r>
            <a:endParaRPr dirty="0"/>
          </a:p>
          <a:p>
            <a:pPr marL="0" lvl="0" indent="0" algn="l" rtl="0">
              <a:spcBef>
                <a:spcPts val="1000"/>
              </a:spcBef>
              <a:spcAft>
                <a:spcPts val="0"/>
              </a:spcAft>
              <a:buSzPct val="100000"/>
              <a:buNone/>
            </a:pPr>
            <a:endParaRPr dirty="0"/>
          </a:p>
          <a:p>
            <a:pPr marL="0" lvl="0" indent="0" algn="l" rtl="0">
              <a:spcBef>
                <a:spcPts val="1000"/>
              </a:spcBef>
              <a:spcAft>
                <a:spcPts val="0"/>
              </a:spcAft>
              <a:buSzPct val="100000"/>
              <a:buNone/>
            </a:pPr>
            <a:endParaRPr dirty="0"/>
          </a:p>
          <a:p>
            <a:pPr marL="0" lvl="0" indent="0" algn="l" rtl="0">
              <a:spcBef>
                <a:spcPts val="1000"/>
              </a:spcBef>
              <a:spcAft>
                <a:spcPts val="0"/>
              </a:spcAft>
              <a:buSzPct val="100000"/>
              <a:buNone/>
            </a:pPr>
            <a:endParaRPr dirty="0"/>
          </a:p>
        </p:txBody>
      </p:sp>
      <p:pic>
        <p:nvPicPr>
          <p:cNvPr id="353" name="Google Shape;353;p45"/>
          <p:cNvPicPr preferRelativeResize="0"/>
          <p:nvPr/>
        </p:nvPicPr>
        <p:blipFill rotWithShape="1">
          <a:blip r:embed="rId7">
            <a:alphaModFix/>
          </a:blip>
          <a:srcRect/>
          <a:stretch/>
        </p:blipFill>
        <p:spPr>
          <a:xfrm>
            <a:off x="5743853" y="5794935"/>
            <a:ext cx="6448148" cy="10630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6"/>
          <p:cNvSpPr txBox="1">
            <a:spLocks noGrp="1"/>
          </p:cNvSpPr>
          <p:nvPr>
            <p:ph type="title"/>
          </p:nvPr>
        </p:nvSpPr>
        <p:spPr>
          <a:xfrm>
            <a:off x="2307175" y="595535"/>
            <a:ext cx="8911800" cy="12810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262626"/>
              </a:buClr>
              <a:buSzPct val="100000"/>
              <a:buFont typeface="Century Gothic"/>
              <a:buNone/>
            </a:pPr>
            <a:r>
              <a:rPr lang="cs-CZ" sz="5300"/>
              <a:t>Děkujeme za pozornost ☺ </a:t>
            </a:r>
            <a:br>
              <a:rPr lang="cs-CZ"/>
            </a:br>
            <a:br>
              <a:rPr lang="cs-CZ" b="1">
                <a:solidFill>
                  <a:srgbClr val="FF6600"/>
                </a:solidFill>
                <a:latin typeface="Arimo"/>
                <a:ea typeface="Arimo"/>
                <a:cs typeface="Arimo"/>
                <a:sym typeface="Arimo"/>
              </a:rPr>
            </a:br>
            <a:endParaRPr/>
          </a:p>
        </p:txBody>
      </p:sp>
      <p:sp>
        <p:nvSpPr>
          <p:cNvPr id="359" name="Google Shape;359;p46"/>
          <p:cNvSpPr txBox="1">
            <a:spLocks noGrp="1"/>
          </p:cNvSpPr>
          <p:nvPr>
            <p:ph type="body" idx="1"/>
          </p:nvPr>
        </p:nvSpPr>
        <p:spPr>
          <a:xfrm>
            <a:off x="2592925" y="2133599"/>
            <a:ext cx="8915400" cy="44092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cs-CZ" sz="3200" dirty="0">
                <a:solidFill>
                  <a:srgbClr val="009900"/>
                </a:solidFill>
              </a:rPr>
              <a:t>Naše motto:</a:t>
            </a:r>
            <a:br>
              <a:rPr lang="cs-CZ" sz="3200" dirty="0">
                <a:solidFill>
                  <a:srgbClr val="009900"/>
                </a:solidFill>
              </a:rPr>
            </a:br>
            <a:endParaRPr dirty="0">
              <a:solidFill>
                <a:srgbClr val="009900"/>
              </a:solidFill>
            </a:endParaRPr>
          </a:p>
          <a:p>
            <a:pPr marL="0" lvl="0" indent="0" algn="l" rtl="0">
              <a:spcBef>
                <a:spcPts val="1000"/>
              </a:spcBef>
              <a:spcAft>
                <a:spcPts val="0"/>
              </a:spcAft>
              <a:buSzPts val="3600"/>
              <a:buNone/>
            </a:pPr>
            <a:r>
              <a:rPr lang="cs-CZ" sz="3600" dirty="0">
                <a:solidFill>
                  <a:srgbClr val="FF6600"/>
                </a:solidFill>
                <a:latin typeface="Century Gothic"/>
                <a:ea typeface="Century Gothic"/>
                <a:cs typeface="Century Gothic"/>
                <a:sym typeface="Century Gothic"/>
              </a:rPr>
              <a:t>„ </a:t>
            </a:r>
            <a:r>
              <a:rPr lang="cs-CZ" sz="3600" b="1" dirty="0">
                <a:solidFill>
                  <a:srgbClr val="FF6600"/>
                </a:solidFill>
                <a:latin typeface="Century Gothic"/>
                <a:ea typeface="Century Gothic"/>
                <a:cs typeface="Century Gothic"/>
                <a:sym typeface="Century Gothic"/>
              </a:rPr>
              <a:t>Život  na  venkově  nemusí  být nudný, chudý ani  nemoderní ….“</a:t>
            </a:r>
            <a:endParaRPr sz="3600" dirty="0">
              <a:latin typeface="Century Gothic"/>
              <a:ea typeface="Century Gothic"/>
              <a:cs typeface="Century Gothic"/>
              <a:sym typeface="Century Gothic"/>
            </a:endParaRPr>
          </a:p>
        </p:txBody>
      </p:sp>
      <p:pic>
        <p:nvPicPr>
          <p:cNvPr id="360" name="Google Shape;360;p46"/>
          <p:cNvPicPr preferRelativeResize="0"/>
          <p:nvPr/>
        </p:nvPicPr>
        <p:blipFill rotWithShape="1">
          <a:blip r:embed="rId3">
            <a:alphaModFix/>
          </a:blip>
          <a:srcRect/>
          <a:stretch/>
        </p:blipFill>
        <p:spPr>
          <a:xfrm>
            <a:off x="8220722" y="1686471"/>
            <a:ext cx="851408" cy="1314302"/>
          </a:xfrm>
          <a:prstGeom prst="rect">
            <a:avLst/>
          </a:prstGeom>
          <a:noFill/>
          <a:ln>
            <a:noFill/>
          </a:ln>
        </p:spPr>
      </p:pic>
      <p:pic>
        <p:nvPicPr>
          <p:cNvPr id="361" name="Google Shape;361;p46"/>
          <p:cNvPicPr preferRelativeResize="0"/>
          <p:nvPr/>
        </p:nvPicPr>
        <p:blipFill rotWithShape="1">
          <a:blip r:embed="rId4">
            <a:alphaModFix/>
          </a:blip>
          <a:srcRect/>
          <a:stretch/>
        </p:blipFill>
        <p:spPr>
          <a:xfrm>
            <a:off x="2139518" y="5200711"/>
            <a:ext cx="10052481" cy="16572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Podporované aktivity </a:t>
            </a:r>
            <a:endParaRPr/>
          </a:p>
        </p:txBody>
      </p:sp>
      <p:sp>
        <p:nvSpPr>
          <p:cNvPr id="180" name="Google Shape;180;p20"/>
          <p:cNvSpPr txBox="1">
            <a:spLocks noGrp="1"/>
          </p:cNvSpPr>
          <p:nvPr>
            <p:ph type="body" idx="1"/>
          </p:nvPr>
        </p:nvSpPr>
        <p:spPr>
          <a:xfrm>
            <a:off x="1810616" y="1436947"/>
            <a:ext cx="9622500" cy="4260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cs-CZ" dirty="0"/>
              <a:t>Infrastruktura </a:t>
            </a:r>
            <a:r>
              <a:rPr lang="cs-CZ" b="1" dirty="0"/>
              <a:t>základních škol</a:t>
            </a:r>
          </a:p>
          <a:p>
            <a:pPr marL="0" lvl="0" indent="0" algn="l" rtl="0">
              <a:spcBef>
                <a:spcPts val="0"/>
              </a:spcBef>
              <a:spcAft>
                <a:spcPts val="0"/>
              </a:spcAft>
              <a:buSzPts val="1800"/>
              <a:buNone/>
            </a:pPr>
            <a:r>
              <a:rPr lang="cs-CZ" dirty="0"/>
              <a:t>Infrastruktura</a:t>
            </a:r>
            <a:r>
              <a:rPr lang="cs-CZ" b="1" dirty="0"/>
              <a:t> pro zájmové a neformální vzdělávání</a:t>
            </a:r>
            <a:endParaRPr dirty="0"/>
          </a:p>
          <a:p>
            <a:pPr marL="0" lvl="0" indent="0" algn="l" rtl="0">
              <a:spcBef>
                <a:spcPts val="1000"/>
              </a:spcBef>
              <a:spcAft>
                <a:spcPts val="0"/>
              </a:spcAft>
              <a:buSzPts val="1800"/>
              <a:buNone/>
            </a:pPr>
            <a:r>
              <a:rPr lang="cs-CZ" dirty="0"/>
              <a:t>Jeden žadatel může předložit více žádostí o podporu. </a:t>
            </a:r>
            <a:endParaRPr dirty="0"/>
          </a:p>
          <a:p>
            <a:pPr marL="0" lvl="0" indent="0" algn="l" rtl="0">
              <a:spcBef>
                <a:spcPts val="1000"/>
              </a:spcBef>
              <a:spcAft>
                <a:spcPts val="0"/>
              </a:spcAft>
              <a:buSzPts val="1800"/>
              <a:buNone/>
            </a:pPr>
            <a:r>
              <a:rPr lang="cs-CZ" dirty="0"/>
              <a:t>Učebny, výukové prostory a zázemí pracoviště podpořené z IROP musí být vždy </a:t>
            </a:r>
            <a:r>
              <a:rPr lang="cs-CZ" b="1" dirty="0"/>
              <a:t>bezbariérově dostupné</a:t>
            </a:r>
            <a:r>
              <a:rPr lang="cs-CZ" dirty="0"/>
              <a:t>. Nutné je zajištění </a:t>
            </a:r>
            <a:r>
              <a:rPr lang="cs-CZ" u="sng" dirty="0"/>
              <a:t>bezbariérové </a:t>
            </a:r>
            <a:r>
              <a:rPr lang="cs-CZ" u="sng" dirty="0" err="1"/>
              <a:t>toatet</a:t>
            </a:r>
            <a:r>
              <a:rPr lang="cs-CZ" dirty="0" err="1"/>
              <a:t>y</a:t>
            </a:r>
            <a:r>
              <a:rPr lang="cs-CZ" dirty="0"/>
              <a:t> a umožnit pohyb osob od vstupu do budovy po vstup do učebny.</a:t>
            </a:r>
            <a:endParaRPr dirty="0"/>
          </a:p>
          <a:p>
            <a:pPr marL="342900" lvl="0" indent="-228600" algn="l" rtl="0">
              <a:spcBef>
                <a:spcPts val="1000"/>
              </a:spcBef>
              <a:spcAft>
                <a:spcPts val="0"/>
              </a:spcAft>
              <a:buSzPts val="1800"/>
              <a:buNone/>
            </a:pPr>
            <a:endParaRPr dirty="0"/>
          </a:p>
          <a:p>
            <a:pPr marL="0" lvl="0" indent="0" algn="l" rtl="0">
              <a:spcBef>
                <a:spcPts val="1000"/>
              </a:spcBef>
              <a:spcAft>
                <a:spcPts val="0"/>
              </a:spcAft>
              <a:buSzPts val="1800"/>
              <a:buNone/>
            </a:pPr>
            <a:r>
              <a:rPr lang="cs-CZ" sz="1800" dirty="0"/>
              <a:t>projektové záměry </a:t>
            </a:r>
            <a:r>
              <a:rPr lang="cs-CZ" sz="1800" b="1" dirty="0"/>
              <a:t>musí být </a:t>
            </a:r>
            <a:r>
              <a:rPr lang="cs-CZ" sz="1800" b="1" dirty="0">
                <a:solidFill>
                  <a:srgbClr val="C00000"/>
                </a:solidFill>
              </a:rPr>
              <a:t>v souladu s Místním akčním plánem vzdělávání</a:t>
            </a:r>
            <a:endParaRPr dirty="0"/>
          </a:p>
          <a:p>
            <a:pPr marL="0" lvl="0" indent="0" algn="just" rtl="0">
              <a:spcBef>
                <a:spcPts val="1000"/>
              </a:spcBef>
              <a:spcAft>
                <a:spcPts val="0"/>
              </a:spcAft>
              <a:buSzPts val="1800"/>
              <a:buNone/>
            </a:pPr>
            <a:r>
              <a:rPr lang="cs-CZ" b="1" dirty="0">
                <a:solidFill>
                  <a:srgbClr val="C00000"/>
                </a:solidFill>
              </a:rPr>
              <a:t>  !!! Prosím, pro projekt v žádosti použijte stejný nebo podobný název jako ve strategickém rámci (případně uvést např. </a:t>
            </a:r>
            <a:r>
              <a:rPr lang="cs-CZ" b="1" dirty="0" err="1">
                <a:solidFill>
                  <a:srgbClr val="C00000"/>
                </a:solidFill>
              </a:rPr>
              <a:t>I.etapa</a:t>
            </a:r>
            <a:r>
              <a:rPr lang="cs-CZ" b="1" dirty="0">
                <a:solidFill>
                  <a:srgbClr val="C00000"/>
                </a:solidFill>
              </a:rPr>
              <a:t>, uděláte-li jen část), soulad musí být i s klíčovými kompetencemi v SR. Finančně též by mělo být v souladu (+-)</a:t>
            </a:r>
            <a:endParaRPr dirty="0"/>
          </a:p>
        </p:txBody>
      </p:sp>
      <p:pic>
        <p:nvPicPr>
          <p:cNvPr id="181" name="Google Shape;181;p20"/>
          <p:cNvPicPr preferRelativeResize="0"/>
          <p:nvPr/>
        </p:nvPicPr>
        <p:blipFill rotWithShape="1">
          <a:blip r:embed="rId3">
            <a:alphaModFix/>
          </a:blip>
          <a:srcRect/>
          <a:stretch/>
        </p:blipFill>
        <p:spPr>
          <a:xfrm>
            <a:off x="5543828" y="5794935"/>
            <a:ext cx="6448146" cy="10630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Území realizace </a:t>
            </a:r>
            <a:endParaRPr/>
          </a:p>
        </p:txBody>
      </p:sp>
      <p:sp>
        <p:nvSpPr>
          <p:cNvPr id="187" name="Google Shape;187;p21"/>
          <p:cNvSpPr txBox="1">
            <a:spLocks noGrp="1"/>
          </p:cNvSpPr>
          <p:nvPr>
            <p:ph type="body" idx="1"/>
          </p:nvPr>
        </p:nvSpPr>
        <p:spPr>
          <a:xfrm>
            <a:off x="2200274" y="1471626"/>
            <a:ext cx="9304200" cy="4439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cs-CZ" sz="2800" dirty="0"/>
              <a:t>území MAS Aktivios</a:t>
            </a:r>
            <a:endParaRPr dirty="0"/>
          </a:p>
          <a:p>
            <a:pPr marL="0" lvl="0" indent="0" algn="l" rtl="0">
              <a:spcBef>
                <a:spcPts val="1000"/>
              </a:spcBef>
              <a:spcAft>
                <a:spcPts val="0"/>
              </a:spcAft>
              <a:buSzPts val="2800"/>
              <a:buNone/>
            </a:pPr>
            <a:r>
              <a:rPr lang="cs-CZ" sz="2800" dirty="0"/>
              <a:t>výdaje spojené s realizací za hranicí MAS jsou vždy nezpůsobilé </a:t>
            </a:r>
            <a:endParaRPr dirty="0"/>
          </a:p>
          <a:p>
            <a:pPr marL="0" lvl="0" indent="0" algn="l" rtl="0">
              <a:spcBef>
                <a:spcPts val="1000"/>
              </a:spcBef>
              <a:spcAft>
                <a:spcPts val="0"/>
              </a:spcAft>
              <a:buSzPts val="2800"/>
              <a:buNone/>
            </a:pPr>
            <a:endParaRPr sz="2800" dirty="0"/>
          </a:p>
        </p:txBody>
      </p:sp>
      <p:pic>
        <p:nvPicPr>
          <p:cNvPr id="188" name="Google Shape;188;p21"/>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2420537" y="553088"/>
            <a:ext cx="8915400" cy="956115"/>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cs-CZ" sz="4000" b="1"/>
              <a:t>Oprávnění žadatelé</a:t>
            </a:r>
            <a:br>
              <a:rPr lang="cs-CZ"/>
            </a:br>
            <a:endParaRPr/>
          </a:p>
        </p:txBody>
      </p:sp>
      <p:sp>
        <p:nvSpPr>
          <p:cNvPr id="194" name="Google Shape;194;p22"/>
          <p:cNvSpPr txBox="1">
            <a:spLocks noGrp="1"/>
          </p:cNvSpPr>
          <p:nvPr>
            <p:ph type="body" idx="1"/>
          </p:nvPr>
        </p:nvSpPr>
        <p:spPr>
          <a:xfrm>
            <a:off x="1917577" y="1509203"/>
            <a:ext cx="9587035" cy="44020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00"/>
              <a:buNone/>
            </a:pPr>
            <a:r>
              <a:rPr lang="cs-CZ" sz="2200" dirty="0"/>
              <a:t>obce a organizace zřizované nebo zakládané obcemi,</a:t>
            </a:r>
            <a:endParaRPr sz="2200" dirty="0"/>
          </a:p>
          <a:p>
            <a:pPr marL="0" lvl="0" indent="0" algn="l" rtl="0">
              <a:spcBef>
                <a:spcPts val="1000"/>
              </a:spcBef>
              <a:spcAft>
                <a:spcPts val="0"/>
              </a:spcAft>
              <a:buSzPts val="2200"/>
              <a:buNone/>
            </a:pPr>
            <a:r>
              <a:rPr lang="cs-CZ" sz="2200" dirty="0"/>
              <a:t>nestátní neziskové organizace, </a:t>
            </a:r>
            <a:endParaRPr sz="2200" dirty="0"/>
          </a:p>
          <a:p>
            <a:pPr marL="0" lvl="0" indent="0" algn="l" rtl="0">
              <a:spcBef>
                <a:spcPts val="1000"/>
              </a:spcBef>
              <a:spcAft>
                <a:spcPts val="0"/>
              </a:spcAft>
              <a:buSzPts val="2200"/>
              <a:buNone/>
            </a:pPr>
            <a:r>
              <a:rPr lang="cs-CZ" sz="2200" dirty="0"/>
              <a:t>církve, církevní organizace(pouze v případě, že vykonávají činnost v oblasti školství a činnost musí být v zakladatelských dokumentech přesně zapsána)</a:t>
            </a:r>
            <a:endParaRPr sz="2200" dirty="0"/>
          </a:p>
          <a:p>
            <a:pPr marL="0" lvl="0" indent="0" algn="l" rtl="0">
              <a:spcBef>
                <a:spcPts val="1000"/>
              </a:spcBef>
              <a:spcAft>
                <a:spcPts val="0"/>
              </a:spcAft>
              <a:buSzPts val="2200"/>
              <a:buNone/>
            </a:pPr>
            <a:r>
              <a:rPr lang="cs-CZ" sz="2200" dirty="0"/>
              <a:t>Aktivita </a:t>
            </a:r>
            <a:r>
              <a:rPr lang="cs-CZ" sz="2200" dirty="0" err="1"/>
              <a:t>ZŠ:školy</a:t>
            </a:r>
            <a:r>
              <a:rPr lang="cs-CZ" sz="2200" dirty="0"/>
              <a:t> a školská zařízení v oblasti základního  vzdělávání</a:t>
            </a:r>
          </a:p>
          <a:p>
            <a:pPr marL="0" lvl="0" indent="0" algn="l" rtl="0">
              <a:spcBef>
                <a:spcPts val="1000"/>
              </a:spcBef>
              <a:spcAft>
                <a:spcPts val="0"/>
              </a:spcAft>
              <a:buSzPts val="2200"/>
              <a:buNone/>
            </a:pPr>
            <a:r>
              <a:rPr lang="cs-CZ" sz="2200" dirty="0"/>
              <a:t>Aktivita Neformální a zájmové vzdělávání: školy a školská zařízení v oblasti předškolního a základního vzdělávání</a:t>
            </a:r>
            <a:endParaRPr sz="2200" dirty="0"/>
          </a:p>
          <a:p>
            <a:pPr marL="0" lvl="0" indent="0" algn="l" rtl="0">
              <a:spcBef>
                <a:spcPts val="1000"/>
              </a:spcBef>
              <a:spcAft>
                <a:spcPts val="0"/>
              </a:spcAft>
              <a:buSzPts val="2200"/>
              <a:buNone/>
            </a:pPr>
            <a:r>
              <a:rPr lang="cs-CZ" sz="2200" i="1" dirty="0"/>
              <a:t>!! tato aktivita </a:t>
            </a:r>
            <a:r>
              <a:rPr lang="cs-CZ" sz="2200" b="1" i="1" u="sng" dirty="0">
                <a:solidFill>
                  <a:srgbClr val="C00000"/>
                </a:solidFill>
              </a:rPr>
              <a:t>není určena </a:t>
            </a:r>
            <a:r>
              <a:rPr lang="cs-CZ" sz="2200" i="1" u="sng" dirty="0"/>
              <a:t>pro </a:t>
            </a:r>
            <a:r>
              <a:rPr lang="cs-CZ" sz="2200" i="1" u="sng" dirty="0">
                <a:solidFill>
                  <a:srgbClr val="C00000"/>
                </a:solidFill>
              </a:rPr>
              <a:t>speciální</a:t>
            </a:r>
            <a:r>
              <a:rPr lang="cs-CZ" sz="2200" i="1" u="sng" dirty="0"/>
              <a:t> základní školy, Základní </a:t>
            </a:r>
            <a:r>
              <a:rPr lang="cs-CZ" sz="2200" i="1" u="sng" dirty="0">
                <a:solidFill>
                  <a:srgbClr val="C00000"/>
                </a:solidFill>
              </a:rPr>
              <a:t>umělecké</a:t>
            </a:r>
            <a:r>
              <a:rPr lang="cs-CZ" sz="2200" i="1" u="sng" dirty="0"/>
              <a:t> školy a víceletá </a:t>
            </a:r>
            <a:r>
              <a:rPr lang="cs-CZ" sz="2200" i="1" u="sng" dirty="0">
                <a:solidFill>
                  <a:srgbClr val="C00000"/>
                </a:solidFill>
              </a:rPr>
              <a:t>gymnázia !!</a:t>
            </a:r>
            <a:endParaRPr sz="2200" dirty="0"/>
          </a:p>
          <a:p>
            <a:pPr marL="342900" lvl="0" indent="-228600" algn="l" rtl="0">
              <a:spcBef>
                <a:spcPts val="1000"/>
              </a:spcBef>
              <a:spcAft>
                <a:spcPts val="0"/>
              </a:spcAft>
              <a:buSzPts val="1800"/>
              <a:buNone/>
            </a:pPr>
            <a:endParaRPr sz="1800" dirty="0"/>
          </a:p>
          <a:p>
            <a:pPr marL="0" lvl="0" indent="0" algn="l" rtl="0">
              <a:spcBef>
                <a:spcPts val="1000"/>
              </a:spcBef>
              <a:spcAft>
                <a:spcPts val="0"/>
              </a:spcAft>
              <a:buSzPts val="1800"/>
              <a:buNone/>
            </a:pPr>
            <a:endParaRPr dirty="0"/>
          </a:p>
        </p:txBody>
      </p:sp>
      <p:pic>
        <p:nvPicPr>
          <p:cNvPr id="195" name="Google Shape;195;p22"/>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Cílové skupiny</a:t>
            </a:r>
            <a:br>
              <a:rPr lang="cs-CZ"/>
            </a:br>
            <a:endParaRPr/>
          </a:p>
        </p:txBody>
      </p:sp>
      <p:sp>
        <p:nvSpPr>
          <p:cNvPr id="201" name="Google Shape;201;p23"/>
          <p:cNvSpPr txBox="1">
            <a:spLocks noGrp="1"/>
          </p:cNvSpPr>
          <p:nvPr>
            <p:ph type="body" idx="1"/>
          </p:nvPr>
        </p:nvSpPr>
        <p:spPr>
          <a:xfrm>
            <a:off x="2459115" y="1905000"/>
            <a:ext cx="9045497" cy="400622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SzPts val="2200"/>
              <a:buNone/>
            </a:pPr>
            <a:r>
              <a:rPr lang="cs-CZ" sz="2200" dirty="0"/>
              <a:t>osoby sociálně vyloučené,</a:t>
            </a:r>
            <a:endParaRPr sz="2200" dirty="0"/>
          </a:p>
          <a:p>
            <a:pPr marL="0" lvl="0" indent="0" algn="l" rtl="0">
              <a:spcBef>
                <a:spcPts val="1000"/>
              </a:spcBef>
              <a:spcAft>
                <a:spcPts val="0"/>
              </a:spcAft>
              <a:buSzPts val="2200"/>
              <a:buNone/>
            </a:pPr>
            <a:r>
              <a:rPr lang="cs-CZ" sz="2200" dirty="0"/>
              <a:t>osoby ohrožené sociálním vyloučením, </a:t>
            </a:r>
            <a:endParaRPr sz="2200" dirty="0"/>
          </a:p>
          <a:p>
            <a:pPr marL="0" lvl="0" indent="0" algn="l" rtl="0">
              <a:spcBef>
                <a:spcPts val="1000"/>
              </a:spcBef>
              <a:spcAft>
                <a:spcPts val="0"/>
              </a:spcAft>
              <a:buSzPts val="2200"/>
              <a:buNone/>
            </a:pPr>
            <a:r>
              <a:rPr lang="cs-CZ" sz="2200" dirty="0"/>
              <a:t>osoby se speciálními vzdělávacími potřebami, </a:t>
            </a:r>
            <a:endParaRPr sz="2200" dirty="0"/>
          </a:p>
          <a:p>
            <a:pPr marL="0" lvl="0" indent="0" algn="l" rtl="0">
              <a:spcBef>
                <a:spcPts val="1000"/>
              </a:spcBef>
              <a:spcAft>
                <a:spcPts val="0"/>
              </a:spcAft>
              <a:buSzPts val="2200"/>
              <a:buNone/>
            </a:pPr>
            <a:r>
              <a:rPr lang="cs-CZ" sz="2200" dirty="0"/>
              <a:t>pedagogičtí pracovníci,</a:t>
            </a:r>
            <a:endParaRPr sz="2200" dirty="0"/>
          </a:p>
          <a:p>
            <a:pPr marL="0" lvl="0" indent="0" algn="l" rtl="0">
              <a:spcBef>
                <a:spcPts val="1000"/>
              </a:spcBef>
              <a:spcAft>
                <a:spcPts val="0"/>
              </a:spcAft>
              <a:buSzPts val="2200"/>
              <a:buNone/>
            </a:pPr>
            <a:r>
              <a:rPr lang="cs-CZ" sz="2200" dirty="0"/>
              <a:t> pracovníci a dobrovolní pracovníci organizací působících v oblasti vzdělávání nebo asistenčních služeb</a:t>
            </a:r>
            <a:endParaRPr sz="2200" dirty="0"/>
          </a:p>
          <a:p>
            <a:pPr marL="0" lvl="0" indent="0" algn="l" rtl="0">
              <a:spcBef>
                <a:spcPts val="1000"/>
              </a:spcBef>
              <a:spcAft>
                <a:spcPts val="0"/>
              </a:spcAft>
              <a:buSzPts val="2200"/>
              <a:buNone/>
            </a:pPr>
            <a:r>
              <a:rPr lang="cs-CZ" sz="2200" dirty="0"/>
              <a:t>žáci </a:t>
            </a:r>
          </a:p>
          <a:p>
            <a:pPr marL="0" lvl="0" indent="0" algn="l" rtl="0">
              <a:spcBef>
                <a:spcPts val="1000"/>
              </a:spcBef>
              <a:spcAft>
                <a:spcPts val="0"/>
              </a:spcAft>
              <a:buSzPts val="2200"/>
              <a:buNone/>
            </a:pPr>
            <a:r>
              <a:rPr lang="cs-CZ" sz="2200" dirty="0"/>
              <a:t>Aktivita Inf.pro zájmové a neformální </a:t>
            </a:r>
            <a:r>
              <a:rPr lang="cs-CZ" sz="2200" dirty="0" err="1"/>
              <a:t>vzd</a:t>
            </a:r>
            <a:r>
              <a:rPr lang="cs-CZ" sz="2200" dirty="0"/>
              <a:t>.:</a:t>
            </a:r>
          </a:p>
          <a:p>
            <a:pPr marL="0" lvl="0" indent="0" algn="l" rtl="0">
              <a:spcBef>
                <a:spcPts val="1000"/>
              </a:spcBef>
              <a:spcAft>
                <a:spcPts val="0"/>
              </a:spcAft>
              <a:buSzPts val="2200"/>
              <a:buNone/>
            </a:pPr>
            <a:r>
              <a:rPr lang="cs-CZ" sz="2200" dirty="0"/>
              <a:t>Žáci a studenti</a:t>
            </a:r>
          </a:p>
          <a:p>
            <a:pPr marL="0" lvl="0" indent="0" algn="l" rtl="0">
              <a:spcBef>
                <a:spcPts val="1000"/>
              </a:spcBef>
              <a:spcAft>
                <a:spcPts val="0"/>
              </a:spcAft>
              <a:buSzPts val="2200"/>
              <a:buNone/>
            </a:pPr>
            <a:r>
              <a:rPr lang="cs-CZ" sz="2200" dirty="0"/>
              <a:t>Děti v předškolním vzdělávání</a:t>
            </a:r>
          </a:p>
          <a:p>
            <a:pPr marL="0" lvl="0" indent="0" algn="l" rtl="0">
              <a:spcBef>
                <a:spcPts val="1000"/>
              </a:spcBef>
              <a:spcAft>
                <a:spcPts val="0"/>
              </a:spcAft>
              <a:buSzPts val="2200"/>
              <a:buNone/>
            </a:pPr>
            <a:r>
              <a:rPr lang="cs-CZ" sz="2200" dirty="0"/>
              <a:t>Pracovníci a dobrovolní pracovníci organizací působících v oblasti  neformálního a zájmového vzdělávání dětí a mládeže</a:t>
            </a:r>
            <a:endParaRPr sz="2200" dirty="0"/>
          </a:p>
          <a:p>
            <a:pPr marL="0" lvl="0" indent="0" algn="l" rtl="0">
              <a:spcBef>
                <a:spcPts val="1000"/>
              </a:spcBef>
              <a:spcAft>
                <a:spcPts val="0"/>
              </a:spcAft>
              <a:buSzPts val="1800"/>
              <a:buNone/>
            </a:pPr>
            <a:r>
              <a:rPr lang="cs-CZ" dirty="0"/>
              <a:t> </a:t>
            </a:r>
            <a:endParaRPr dirty="0"/>
          </a:p>
        </p:txBody>
      </p:sp>
      <p:pic>
        <p:nvPicPr>
          <p:cNvPr id="202" name="Google Shape;202;p23"/>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Century Gothic"/>
              <a:buNone/>
            </a:pPr>
            <a:r>
              <a:rPr lang="cs-CZ" b="1"/>
              <a:t>Podporované aktivity</a:t>
            </a:r>
            <a:endParaRPr/>
          </a:p>
        </p:txBody>
      </p:sp>
      <p:sp>
        <p:nvSpPr>
          <p:cNvPr id="208" name="Google Shape;208;p24"/>
          <p:cNvSpPr txBox="1">
            <a:spLocks noGrp="1"/>
          </p:cNvSpPr>
          <p:nvPr>
            <p:ph type="body" idx="1"/>
          </p:nvPr>
        </p:nvSpPr>
        <p:spPr>
          <a:xfrm>
            <a:off x="1628775" y="1028700"/>
            <a:ext cx="9875700" cy="4892700"/>
          </a:xfrm>
          <a:prstGeom prst="rect">
            <a:avLst/>
          </a:prstGeom>
          <a:noFill/>
          <a:ln>
            <a:noFill/>
          </a:ln>
        </p:spPr>
        <p:txBody>
          <a:bodyPr spcFirstLastPara="1" wrap="square" lIns="91425" tIns="45700" rIns="91425" bIns="45700" anchor="t" anchorCtr="0">
            <a:normAutofit fontScale="70000" lnSpcReduction="20000"/>
          </a:bodyPr>
          <a:lstStyle/>
          <a:p>
            <a:pPr marL="342900" lvl="0" indent="-245745" algn="l" rtl="0">
              <a:spcBef>
                <a:spcPts val="0"/>
              </a:spcBef>
              <a:spcAft>
                <a:spcPts val="0"/>
              </a:spcAft>
              <a:buSzPct val="100000"/>
              <a:buNone/>
            </a:pPr>
            <a:endParaRPr dirty="0"/>
          </a:p>
          <a:p>
            <a:pPr marL="0" lvl="0" indent="0" algn="l" rtl="0">
              <a:spcBef>
                <a:spcPts val="1000"/>
              </a:spcBef>
              <a:spcAft>
                <a:spcPts val="0"/>
              </a:spcAft>
              <a:buSzPct val="100000"/>
              <a:buNone/>
            </a:pPr>
            <a:r>
              <a:rPr lang="cs-CZ" dirty="0"/>
              <a:t>     </a:t>
            </a:r>
            <a:endParaRPr dirty="0"/>
          </a:p>
          <a:p>
            <a:pPr marL="0" lvl="0" indent="0" algn="l" rtl="0">
              <a:spcBef>
                <a:spcPts val="1000"/>
              </a:spcBef>
              <a:spcAft>
                <a:spcPts val="0"/>
              </a:spcAft>
              <a:buSzPct val="100000"/>
              <a:buNone/>
            </a:pPr>
            <a:r>
              <a:rPr lang="cs-CZ" sz="2492" dirty="0"/>
              <a:t>Vždy navázáno na klíčové kompetence IROP:</a:t>
            </a:r>
            <a:endParaRPr sz="2492" dirty="0"/>
          </a:p>
          <a:p>
            <a:pPr marL="342900" lvl="0" indent="-344661" algn="l" rtl="0">
              <a:spcBef>
                <a:spcPts val="1000"/>
              </a:spcBef>
              <a:spcAft>
                <a:spcPts val="0"/>
              </a:spcAft>
              <a:buSzPct val="100000"/>
              <a:buFont typeface="Courier New"/>
              <a:buChar char="o"/>
            </a:pPr>
            <a:r>
              <a:rPr lang="cs-CZ" sz="2492" b="1" dirty="0"/>
              <a:t>Cizí jazyky</a:t>
            </a:r>
            <a:endParaRPr sz="2492" dirty="0"/>
          </a:p>
          <a:p>
            <a:pPr marL="342900" lvl="0" indent="-344661" algn="l" rtl="0">
              <a:spcBef>
                <a:spcPts val="1000"/>
              </a:spcBef>
              <a:spcAft>
                <a:spcPts val="0"/>
              </a:spcAft>
              <a:buSzPct val="100000"/>
              <a:buFont typeface="Courier New"/>
              <a:buChar char="o"/>
            </a:pPr>
            <a:r>
              <a:rPr lang="cs-CZ" sz="2492" b="1" dirty="0"/>
              <a:t>Technické a řemeslné obory (dílny, kuchyňka pro vaření,…)</a:t>
            </a:r>
            <a:r>
              <a:rPr lang="cs-CZ" sz="2492" dirty="0"/>
              <a:t> </a:t>
            </a:r>
            <a:endParaRPr sz="2492" dirty="0"/>
          </a:p>
          <a:p>
            <a:pPr marL="342900" lvl="0" indent="-344661" algn="l" rtl="0">
              <a:spcBef>
                <a:spcPts val="1000"/>
              </a:spcBef>
              <a:spcAft>
                <a:spcPts val="0"/>
              </a:spcAft>
              <a:buSzPct val="100000"/>
              <a:buFont typeface="Courier New"/>
              <a:buChar char="o"/>
            </a:pPr>
            <a:r>
              <a:rPr lang="cs-CZ" sz="2492" b="1" dirty="0"/>
              <a:t>Přírodní vědy </a:t>
            </a:r>
            <a:endParaRPr sz="2492" dirty="0"/>
          </a:p>
          <a:p>
            <a:pPr marL="342900" lvl="0" indent="-344661" algn="l" rtl="0">
              <a:spcBef>
                <a:spcPts val="1000"/>
              </a:spcBef>
              <a:spcAft>
                <a:spcPts val="0"/>
              </a:spcAft>
              <a:buSzPct val="100000"/>
              <a:buFont typeface="Courier New"/>
              <a:buChar char="o"/>
            </a:pPr>
            <a:r>
              <a:rPr lang="cs-CZ" sz="2492" b="1" dirty="0"/>
              <a:t>Práce s digitálními technologiemi.</a:t>
            </a:r>
            <a:endParaRPr sz="2492" dirty="0"/>
          </a:p>
          <a:p>
            <a:pPr marL="0" lvl="0" indent="0" algn="l" rtl="0">
              <a:spcBef>
                <a:spcPts val="1000"/>
              </a:spcBef>
              <a:spcAft>
                <a:spcPts val="0"/>
              </a:spcAft>
              <a:buSzPct val="100000"/>
              <a:buNone/>
            </a:pPr>
            <a:r>
              <a:rPr lang="cs-CZ" sz="2492" b="1" dirty="0"/>
              <a:t>Stavby, stavební úpravy a pořízení vybavení odborných učeben za účelem zvýšení kvality vzdělávání ve vazbě na budoucí uplatnění na trhu práce v klíčových kompetencích (viz výše)</a:t>
            </a:r>
            <a:endParaRPr sz="2492" dirty="0"/>
          </a:p>
          <a:p>
            <a:pPr marL="0" lvl="0" indent="0" algn="l" rtl="0">
              <a:spcBef>
                <a:spcPts val="1000"/>
              </a:spcBef>
              <a:spcAft>
                <a:spcPts val="0"/>
              </a:spcAft>
              <a:buSzPct val="100000"/>
              <a:buNone/>
            </a:pPr>
            <a:r>
              <a:rPr lang="cs-CZ" sz="2492" b="1" dirty="0"/>
              <a:t>Rekonstrukce a stavební úpravy stávající infrastruktury ve vazbě na budování bezbariérovosti škol</a:t>
            </a:r>
            <a:endParaRPr sz="2492" dirty="0"/>
          </a:p>
          <a:p>
            <a:pPr marL="0" lvl="0" indent="0" algn="l" rtl="0">
              <a:spcBef>
                <a:spcPts val="1000"/>
              </a:spcBef>
              <a:spcAft>
                <a:spcPts val="0"/>
              </a:spcAft>
              <a:buSzPct val="100000"/>
              <a:buNone/>
            </a:pPr>
            <a:r>
              <a:rPr lang="cs-CZ" sz="2492" b="1" u="sng" dirty="0"/>
              <a:t>Zvýšení kapacit škol ve vazbě na území se sociálně vyloučenou lokalitou, kde je prokazatelný nedostatek těchto kapacit</a:t>
            </a:r>
            <a:endParaRPr sz="2492" dirty="0"/>
          </a:p>
          <a:p>
            <a:pPr marL="0" lvl="0" indent="0" algn="l" rtl="0">
              <a:spcBef>
                <a:spcPts val="1000"/>
              </a:spcBef>
              <a:spcAft>
                <a:spcPts val="0"/>
              </a:spcAft>
              <a:buSzPct val="72219"/>
              <a:buNone/>
            </a:pPr>
            <a:endParaRPr sz="2492" dirty="0"/>
          </a:p>
          <a:p>
            <a:pPr marL="0" lvl="0" indent="0" algn="l" rtl="0">
              <a:spcBef>
                <a:spcPts val="1000"/>
              </a:spcBef>
              <a:spcAft>
                <a:spcPts val="0"/>
              </a:spcAft>
              <a:buSzPct val="100000"/>
              <a:buNone/>
            </a:pPr>
            <a:r>
              <a:rPr lang="cs-CZ" sz="2492" dirty="0"/>
              <a:t>Aktivity </a:t>
            </a:r>
            <a:r>
              <a:rPr lang="cs-CZ" sz="2492" dirty="0">
                <a:solidFill>
                  <a:srgbClr val="C00000"/>
                </a:solidFill>
              </a:rPr>
              <a:t>musí být realizovány ve vazbě na budování bezbariérovosti !!!</a:t>
            </a:r>
            <a:endParaRPr sz="2492" dirty="0"/>
          </a:p>
          <a:p>
            <a:pPr marL="342900" lvl="0" indent="-245745" algn="l" rtl="0">
              <a:spcBef>
                <a:spcPts val="1000"/>
              </a:spcBef>
              <a:spcAft>
                <a:spcPts val="0"/>
              </a:spcAft>
              <a:buSzPct val="100000"/>
              <a:buNone/>
            </a:pPr>
            <a:endParaRPr dirty="0"/>
          </a:p>
        </p:txBody>
      </p:sp>
      <p:pic>
        <p:nvPicPr>
          <p:cNvPr id="209" name="Google Shape;209;p24"/>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1748901" y="124288"/>
            <a:ext cx="9755712" cy="161573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cs-CZ" b="1" dirty="0"/>
              <a:t>Způsobilé výdaje: </a:t>
            </a:r>
            <a:r>
              <a:rPr lang="cs-CZ" sz="3600" b="1" dirty="0"/>
              <a:t>Hlavní aktivity (min. 85%CZV):</a:t>
            </a:r>
            <a:br>
              <a:rPr lang="cs-CZ" sz="3600" b="1" dirty="0"/>
            </a:br>
            <a:r>
              <a:rPr lang="cs-CZ" sz="2200" u="sng" dirty="0"/>
              <a:t>například:</a:t>
            </a:r>
            <a:br>
              <a:rPr lang="cs-CZ" sz="3600" b="1" dirty="0"/>
            </a:br>
            <a:endParaRPr dirty="0"/>
          </a:p>
        </p:txBody>
      </p:sp>
      <p:sp>
        <p:nvSpPr>
          <p:cNvPr id="215" name="Google Shape;215;p25"/>
          <p:cNvSpPr txBox="1">
            <a:spLocks noGrp="1"/>
          </p:cNvSpPr>
          <p:nvPr>
            <p:ph type="body" idx="1"/>
          </p:nvPr>
        </p:nvSpPr>
        <p:spPr>
          <a:xfrm>
            <a:off x="1819922" y="1225119"/>
            <a:ext cx="9348187" cy="451873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800"/>
              <a:buNone/>
            </a:pPr>
            <a:r>
              <a:rPr lang="cs-CZ" dirty="0"/>
              <a:t>stavby, přístavby, nástavby, stavební úpravy a modernizace budov sloužících základnímu vzdělávání </a:t>
            </a:r>
            <a:endParaRPr dirty="0"/>
          </a:p>
          <a:p>
            <a:pPr marL="0" lvl="0" indent="0" algn="l" rtl="0">
              <a:spcBef>
                <a:spcPts val="1000"/>
              </a:spcBef>
              <a:spcAft>
                <a:spcPts val="0"/>
              </a:spcAft>
              <a:buSzPts val="1800"/>
              <a:buNone/>
            </a:pPr>
            <a:r>
              <a:rPr lang="cs-CZ" dirty="0"/>
              <a:t>laboratoře, dílny, odborné a specializované učebny a výukové prostory ve vazbě na klíčové kompetence IROP a nezbytné zázemí těchto učeben (např. šatny k dílnám, sociální zázemí, přípravny, sklady pomůcek, úklidové komory)</a:t>
            </a:r>
            <a:endParaRPr dirty="0"/>
          </a:p>
          <a:p>
            <a:pPr marL="0" lvl="0" indent="0" algn="l" rtl="0">
              <a:spcBef>
                <a:spcPts val="1000"/>
              </a:spcBef>
              <a:spcAft>
                <a:spcPts val="0"/>
              </a:spcAft>
              <a:buSzPts val="1800"/>
              <a:buNone/>
            </a:pPr>
            <a:r>
              <a:rPr lang="cs-CZ" dirty="0"/>
              <a:t>odborné kabinety ve vazbě na klíčové kompetence IROP</a:t>
            </a:r>
            <a:endParaRPr dirty="0"/>
          </a:p>
          <a:p>
            <a:pPr marL="0" lvl="0" indent="0" algn="l" rtl="0">
              <a:spcBef>
                <a:spcPts val="1000"/>
              </a:spcBef>
              <a:spcAft>
                <a:spcPts val="0"/>
              </a:spcAft>
              <a:buSzPts val="1800"/>
              <a:buNone/>
            </a:pPr>
            <a:r>
              <a:rPr lang="cs-CZ" dirty="0"/>
              <a:t>školní poradenské pracoviště v budově školy</a:t>
            </a:r>
            <a:endParaRPr dirty="0"/>
          </a:p>
          <a:p>
            <a:pPr marL="0" lvl="0" indent="0" algn="l" rtl="0">
              <a:spcBef>
                <a:spcPts val="1000"/>
              </a:spcBef>
              <a:spcAft>
                <a:spcPts val="0"/>
              </a:spcAft>
              <a:buSzPts val="1800"/>
              <a:buNone/>
            </a:pPr>
            <a:r>
              <a:rPr lang="cs-CZ" dirty="0"/>
              <a:t>chodby, vstupní a spojovací prostory nezbytné pro propojení nově vybudovaných prostor</a:t>
            </a:r>
            <a:endParaRPr dirty="0"/>
          </a:p>
          <a:p>
            <a:pPr marL="0" lvl="0" indent="0" algn="l" rtl="0">
              <a:spcBef>
                <a:spcPts val="1000"/>
              </a:spcBef>
              <a:spcAft>
                <a:spcPts val="0"/>
              </a:spcAft>
              <a:buSzPts val="1800"/>
              <a:buNone/>
            </a:pPr>
            <a:r>
              <a:rPr lang="cs-CZ" dirty="0"/>
              <a:t>rekonstrukce a stav. úpravy stávající infrastruktury  ( vč. zabezpečení bezbariérovosti dle vyhlášky č. 398/2009 Sb. – </a:t>
            </a:r>
            <a:r>
              <a:rPr lang="cs-CZ" sz="1200" dirty="0"/>
              <a:t>požadavky bezbariérového užívání staveb (</a:t>
            </a:r>
            <a:r>
              <a:rPr lang="cs-CZ" sz="1200" dirty="0" err="1"/>
              <a:t>wc</a:t>
            </a:r>
            <a:r>
              <a:rPr lang="cs-CZ" sz="1200" dirty="0"/>
              <a:t>) +  pro zajištění bezbariérového přístupu je možný nákup </a:t>
            </a:r>
            <a:r>
              <a:rPr lang="cs-CZ" sz="1200" dirty="0" err="1"/>
              <a:t>schodolezu</a:t>
            </a:r>
            <a:r>
              <a:rPr lang="cs-CZ" sz="1200" dirty="0"/>
              <a:t> </a:t>
            </a:r>
            <a:endParaRPr dirty="0"/>
          </a:p>
          <a:p>
            <a:pPr marL="342900" lvl="0" indent="-228600" algn="l" rtl="0">
              <a:spcBef>
                <a:spcPts val="1000"/>
              </a:spcBef>
              <a:spcAft>
                <a:spcPts val="0"/>
              </a:spcAft>
              <a:buSzPts val="1800"/>
              <a:buNone/>
            </a:pPr>
            <a:endParaRPr dirty="0"/>
          </a:p>
          <a:p>
            <a:pPr marL="342900" lvl="0" indent="-228600" algn="l" rtl="0">
              <a:spcBef>
                <a:spcPts val="1000"/>
              </a:spcBef>
              <a:spcAft>
                <a:spcPts val="0"/>
              </a:spcAft>
              <a:buSzPts val="1800"/>
              <a:buNone/>
            </a:pPr>
            <a:endParaRPr dirty="0"/>
          </a:p>
        </p:txBody>
      </p:sp>
      <p:pic>
        <p:nvPicPr>
          <p:cNvPr id="216" name="Google Shape;216;p25"/>
          <p:cNvPicPr preferRelativeResize="0"/>
          <p:nvPr/>
        </p:nvPicPr>
        <p:blipFill rotWithShape="1">
          <a:blip r:embed="rId3">
            <a:alphaModFix/>
          </a:blip>
          <a:srcRect/>
          <a:stretch/>
        </p:blipFill>
        <p:spPr>
          <a:xfrm>
            <a:off x="5743853" y="5794935"/>
            <a:ext cx="6448148" cy="10630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p:nvPr/>
        </p:nvSpPr>
        <p:spPr>
          <a:xfrm>
            <a:off x="1651247" y="284085"/>
            <a:ext cx="9694415" cy="6601807"/>
          </a:xfrm>
          <a:prstGeom prst="rect">
            <a:avLst/>
          </a:prstGeom>
          <a:noFill/>
          <a:ln>
            <a:noFill/>
          </a:ln>
        </p:spPr>
        <p:txBody>
          <a:bodyPr spcFirstLastPara="1" wrap="square" lIns="91425" tIns="45700" rIns="91425" bIns="45700" anchor="t" anchorCtr="0">
            <a:spAutoFit/>
          </a:bodyPr>
          <a:lstStyle/>
          <a:p>
            <a:pPr marL="342900" marR="0" lvl="0" indent="-234950" algn="l" rtl="0">
              <a:lnSpc>
                <a:spcPct val="100000"/>
              </a:lnSpc>
              <a:spcBef>
                <a:spcPts val="0"/>
              </a:spcBef>
              <a:spcAft>
                <a:spcPts val="0"/>
              </a:spcAft>
              <a:buClr>
                <a:srgbClr val="A53010"/>
              </a:buClr>
              <a:buSzPts val="1700"/>
              <a:buFont typeface="Noto Sans Symbols"/>
              <a:buNone/>
            </a:pPr>
            <a:endParaRPr sz="1700" b="0" i="0" u="none" strike="noStrike" cap="none" dirty="0">
              <a:solidFill>
                <a:srgbClr val="3F3F3F"/>
              </a:solidFill>
              <a:latin typeface="Century Gothic"/>
              <a:ea typeface="Century Gothic"/>
              <a:cs typeface="Century Gothic"/>
              <a:sym typeface="Century Gothic"/>
            </a:endParaRPr>
          </a:p>
          <a:p>
            <a:pPr marR="0" lvl="0" algn="l" rtl="0">
              <a:lnSpc>
                <a:spcPct val="100000"/>
              </a:lnSpc>
              <a:spcBef>
                <a:spcPts val="1000"/>
              </a:spcBef>
              <a:spcAft>
                <a:spcPts val="0"/>
              </a:spcAft>
              <a:buClr>
                <a:srgbClr val="A53010"/>
              </a:buClr>
              <a:buSzPts val="1700"/>
            </a:pPr>
            <a:r>
              <a:rPr lang="cs-CZ" sz="1700" b="0" i="0" u="none" strike="noStrike" cap="none" dirty="0">
                <a:solidFill>
                  <a:srgbClr val="3F3F3F"/>
                </a:solidFill>
                <a:latin typeface="Century Gothic"/>
                <a:ea typeface="Century Gothic"/>
                <a:cs typeface="Century Gothic"/>
                <a:sym typeface="Century Gothic"/>
              </a:rPr>
              <a:t>budování a modernizace související inženýrské sítě (vodovod, kanalizace, plyn, el. vedení) v rámci stavby, která je součástí projektu a projektové dokumentace stavby</a:t>
            </a:r>
            <a:endParaRPr dirty="0"/>
          </a:p>
          <a:p>
            <a:pPr marR="0" lvl="0" algn="l" rtl="0">
              <a:lnSpc>
                <a:spcPct val="100000"/>
              </a:lnSpc>
              <a:spcBef>
                <a:spcPts val="1000"/>
              </a:spcBef>
              <a:spcAft>
                <a:spcPts val="0"/>
              </a:spcAft>
              <a:buClr>
                <a:srgbClr val="A53010"/>
              </a:buClr>
              <a:buSzPts val="1700"/>
            </a:pPr>
            <a:r>
              <a:rPr lang="cs-CZ" sz="1700" b="0" i="0" u="none" strike="noStrike" cap="none" dirty="0">
                <a:solidFill>
                  <a:srgbClr val="3F3F3F"/>
                </a:solidFill>
                <a:latin typeface="Century Gothic"/>
                <a:ea typeface="Century Gothic"/>
                <a:cs typeface="Century Gothic"/>
                <a:sym typeface="Century Gothic"/>
              </a:rPr>
              <a:t>pouze ve správním obvodu ORP se sociálně vyloučenou lokalitou lze navíc: nové kmenové učebny za účelem rozšíření kapacity školy, šatny a toalety + nové  kabinety</a:t>
            </a:r>
            <a:endParaRPr dirty="0"/>
          </a:p>
          <a:p>
            <a:pPr marR="0" lvl="0" algn="l" rtl="0">
              <a:lnSpc>
                <a:spcPct val="100000"/>
              </a:lnSpc>
              <a:spcBef>
                <a:spcPts val="1000"/>
              </a:spcBef>
              <a:spcAft>
                <a:spcPts val="0"/>
              </a:spcAft>
              <a:buClr>
                <a:srgbClr val="A53010"/>
              </a:buClr>
              <a:buSzPts val="1700"/>
            </a:pPr>
            <a:r>
              <a:rPr lang="cs-CZ" sz="1700" b="0" i="0" u="none" strike="noStrike" cap="none" dirty="0">
                <a:solidFill>
                  <a:srgbClr val="3F3F3F"/>
                </a:solidFill>
                <a:latin typeface="Century Gothic"/>
                <a:ea typeface="Century Gothic"/>
                <a:cs typeface="Century Gothic"/>
                <a:sym typeface="Century Gothic"/>
              </a:rPr>
              <a:t>nákup nemovitostí</a:t>
            </a:r>
            <a:endParaRPr dirty="0"/>
          </a:p>
          <a:p>
            <a:pPr marR="0" lvl="0" algn="l" rtl="0">
              <a:spcBef>
                <a:spcPts val="1000"/>
              </a:spcBef>
              <a:spcAft>
                <a:spcPts val="0"/>
              </a:spcAft>
              <a:buClr>
                <a:srgbClr val="A53010"/>
              </a:buClr>
              <a:buSzPts val="1700"/>
            </a:pPr>
            <a:r>
              <a:rPr lang="cs-CZ" sz="1700" b="0" i="0" u="none" strike="noStrike" cap="none" dirty="0">
                <a:solidFill>
                  <a:srgbClr val="3F3F3F"/>
                </a:solidFill>
                <a:latin typeface="Century Gothic"/>
                <a:ea typeface="Century Gothic"/>
                <a:cs typeface="Century Gothic"/>
                <a:sym typeface="Century Gothic"/>
              </a:rPr>
              <a:t>pořízení </a:t>
            </a:r>
            <a:r>
              <a:rPr lang="cs-CZ" sz="1700" b="0" i="0" u="sng" strike="noStrike" cap="none" dirty="0">
                <a:solidFill>
                  <a:srgbClr val="3F3F3F"/>
                </a:solidFill>
                <a:latin typeface="Century Gothic"/>
                <a:ea typeface="Century Gothic"/>
                <a:cs typeface="Century Gothic"/>
                <a:sym typeface="Century Gothic"/>
              </a:rPr>
              <a:t>vybavení  budov a zázemí  </a:t>
            </a:r>
            <a:endParaRPr dirty="0"/>
          </a:p>
          <a:p>
            <a:pPr marL="285750" marR="0" lvl="0" indent="-285750" algn="l" rtl="0">
              <a:spcBef>
                <a:spcPts val="1000"/>
              </a:spcBef>
              <a:spcAft>
                <a:spcPts val="0"/>
              </a:spcAft>
              <a:buClr>
                <a:srgbClr val="A53010"/>
              </a:buClr>
              <a:buSzPts val="1700"/>
              <a:buFont typeface="Courier New"/>
              <a:buChar char="o"/>
            </a:pPr>
            <a:r>
              <a:rPr lang="cs-CZ" sz="1700" b="0" i="0" u="none" strike="noStrike" cap="none" dirty="0">
                <a:solidFill>
                  <a:srgbClr val="3F3F3F"/>
                </a:solidFill>
                <a:latin typeface="Century Gothic"/>
                <a:ea typeface="Century Gothic"/>
                <a:cs typeface="Century Gothic"/>
                <a:sym typeface="Century Gothic"/>
              </a:rPr>
              <a:t>pořízení nábytku a vybavení laboratoří, dílen, odborných a specializovaných učeben, výukových prostor, kabinetů ve vazbě na klíčové kompetence IROP vč. nezbytného zázemí těchto učeben</a:t>
            </a:r>
            <a:endParaRPr dirty="0"/>
          </a:p>
          <a:p>
            <a:pPr marL="285750" marR="0" lvl="0" indent="-285750" algn="l" rtl="0">
              <a:spcBef>
                <a:spcPts val="1000"/>
              </a:spcBef>
              <a:spcAft>
                <a:spcPts val="0"/>
              </a:spcAft>
              <a:buClr>
                <a:srgbClr val="A53010"/>
              </a:buClr>
              <a:buSzPts val="1700"/>
              <a:buFont typeface="Courier New"/>
              <a:buChar char="o"/>
            </a:pPr>
            <a:r>
              <a:rPr lang="cs-CZ" sz="1700" b="0" i="0" u="none" strike="noStrike" cap="none" dirty="0">
                <a:solidFill>
                  <a:srgbClr val="3F3F3F"/>
                </a:solidFill>
                <a:latin typeface="Century Gothic"/>
                <a:ea typeface="Century Gothic"/>
                <a:cs typeface="Century Gothic"/>
                <a:sym typeface="Century Gothic"/>
              </a:rPr>
              <a:t>nákup výukových pomůcek a technického vybavení např. laboratorní soustavy, měřící zařízení, nářadí, SW a HW vybavení)</a:t>
            </a:r>
            <a:endParaRPr dirty="0"/>
          </a:p>
          <a:p>
            <a:pPr marL="285750" marR="0" lvl="0" indent="-285750" algn="l" rtl="0">
              <a:spcBef>
                <a:spcPts val="1000"/>
              </a:spcBef>
              <a:spcAft>
                <a:spcPts val="0"/>
              </a:spcAft>
              <a:buClr>
                <a:srgbClr val="A53010"/>
              </a:buClr>
              <a:buSzPts val="1700"/>
              <a:buFont typeface="Courier New"/>
              <a:buChar char="o"/>
            </a:pPr>
            <a:r>
              <a:rPr lang="cs-CZ" sz="1700" b="0" i="0" u="none" strike="noStrike" cap="none" dirty="0">
                <a:solidFill>
                  <a:srgbClr val="3F3F3F"/>
                </a:solidFill>
                <a:latin typeface="Century Gothic"/>
                <a:ea typeface="Century Gothic"/>
                <a:cs typeface="Century Gothic"/>
                <a:sym typeface="Century Gothic"/>
              </a:rPr>
              <a:t>pořízení nábytku a vybavení poradenských pracovišť v budově školy</a:t>
            </a:r>
            <a:endParaRPr dirty="0"/>
          </a:p>
          <a:p>
            <a:pPr marL="285750" marR="0" lvl="0" indent="-285750" algn="l" rtl="0">
              <a:spcBef>
                <a:spcPts val="1000"/>
              </a:spcBef>
              <a:spcAft>
                <a:spcPts val="0"/>
              </a:spcAft>
              <a:buClr>
                <a:srgbClr val="A53010"/>
              </a:buClr>
              <a:buSzPts val="1700"/>
              <a:buFont typeface="Courier New"/>
              <a:buChar char="o"/>
            </a:pPr>
            <a:r>
              <a:rPr lang="cs-CZ" sz="1700" b="0" i="0" u="none" strike="noStrike" cap="none" dirty="0">
                <a:solidFill>
                  <a:srgbClr val="3F3F3F"/>
                </a:solidFill>
                <a:latin typeface="Century Gothic"/>
                <a:ea typeface="Century Gothic"/>
                <a:cs typeface="Century Gothic"/>
                <a:sym typeface="Century Gothic"/>
              </a:rPr>
              <a:t>pořízení nábytku do nově vybudovaných chodeb, vstupních a spojovacích prostor</a:t>
            </a:r>
            <a:endParaRPr dirty="0"/>
          </a:p>
          <a:p>
            <a:pPr marL="285750" marR="0" lvl="0" indent="-285750" algn="l" rtl="0">
              <a:spcBef>
                <a:spcPts val="1000"/>
              </a:spcBef>
              <a:spcAft>
                <a:spcPts val="0"/>
              </a:spcAft>
              <a:buClr>
                <a:srgbClr val="A53010"/>
              </a:buClr>
              <a:buSzPts val="1700"/>
              <a:buFont typeface="Courier New"/>
              <a:buChar char="o"/>
            </a:pPr>
            <a:r>
              <a:rPr lang="cs-CZ" sz="1700" b="0" i="0" u="none" strike="noStrike" cap="none" dirty="0">
                <a:solidFill>
                  <a:srgbClr val="3F3F3F"/>
                </a:solidFill>
                <a:latin typeface="Century Gothic"/>
                <a:ea typeface="Century Gothic"/>
                <a:cs typeface="Century Gothic"/>
                <a:sym typeface="Century Gothic"/>
              </a:rPr>
              <a:t>vybavení venkovních výukových prostor s vazbou na klíčové kompetence IROP</a:t>
            </a:r>
            <a:endParaRPr dirty="0"/>
          </a:p>
          <a:p>
            <a:pPr marL="285750" marR="0" lvl="0" indent="-285750" algn="l" rtl="0">
              <a:spcBef>
                <a:spcPts val="1000"/>
              </a:spcBef>
              <a:spcAft>
                <a:spcPts val="0"/>
              </a:spcAft>
              <a:buClr>
                <a:srgbClr val="A53010"/>
              </a:buClr>
              <a:buSzPts val="1700"/>
              <a:buFont typeface="Courier New"/>
              <a:buChar char="o"/>
            </a:pPr>
            <a:r>
              <a:rPr lang="cs-CZ" sz="1700" b="0" i="0" u="none" strike="noStrike" cap="none" dirty="0">
                <a:solidFill>
                  <a:srgbClr val="3F3F3F"/>
                </a:solidFill>
                <a:latin typeface="Century Gothic"/>
                <a:ea typeface="Century Gothic"/>
                <a:cs typeface="Century Gothic"/>
                <a:sym typeface="Century Gothic"/>
              </a:rPr>
              <a:t>pořízení kompenzačních pomůcek a vybavení nezbytných pro zajištění rovného přístupu ke </a:t>
            </a:r>
            <a:r>
              <a:rPr lang="cs-CZ" sz="1700" b="0" i="0" u="none" strike="noStrike" cap="none" dirty="0" err="1">
                <a:solidFill>
                  <a:srgbClr val="3F3F3F"/>
                </a:solidFill>
                <a:latin typeface="Century Gothic"/>
                <a:ea typeface="Century Gothic"/>
                <a:cs typeface="Century Gothic"/>
                <a:sym typeface="Century Gothic"/>
              </a:rPr>
              <a:t>vzd</a:t>
            </a:r>
            <a:r>
              <a:rPr lang="cs-CZ" sz="1700" b="0" i="0" u="none" strike="noStrike" cap="none" dirty="0">
                <a:solidFill>
                  <a:srgbClr val="3F3F3F"/>
                </a:solidFill>
                <a:latin typeface="Century Gothic"/>
                <a:ea typeface="Century Gothic"/>
                <a:cs typeface="Century Gothic"/>
                <a:sym typeface="Century Gothic"/>
              </a:rPr>
              <a:t>. dětem se speciálními vzdělávacími potřebami</a:t>
            </a:r>
            <a:endParaRPr sz="1700" b="0" i="0" u="none" strike="noStrike" cap="none" dirty="0">
              <a:solidFill>
                <a:srgbClr val="3F3F3F"/>
              </a:solidFill>
              <a:latin typeface="Century Gothic"/>
              <a:ea typeface="Century Gothic"/>
              <a:cs typeface="Century Gothic"/>
              <a:sym typeface="Century Gothic"/>
            </a:endParaRPr>
          </a:p>
          <a:p>
            <a:pPr marL="342900" marR="0" lvl="0" indent="-234950" algn="l" rtl="0">
              <a:lnSpc>
                <a:spcPct val="100000"/>
              </a:lnSpc>
              <a:spcBef>
                <a:spcPts val="1000"/>
              </a:spcBef>
              <a:spcAft>
                <a:spcPts val="0"/>
              </a:spcAft>
              <a:buClr>
                <a:srgbClr val="A53010"/>
              </a:buClr>
              <a:buSzPts val="1700"/>
              <a:buFont typeface="Noto Sans Symbols"/>
              <a:buNone/>
            </a:pPr>
            <a:endParaRPr sz="1700" b="0" i="0" u="none" strike="noStrike" cap="none" dirty="0">
              <a:solidFill>
                <a:srgbClr val="3F3F3F"/>
              </a:solidFill>
              <a:latin typeface="Century Gothic"/>
              <a:ea typeface="Century Gothic"/>
              <a:cs typeface="Century Gothic"/>
              <a:sym typeface="Century Gothic"/>
            </a:endParaRPr>
          </a:p>
          <a:p>
            <a:pPr marL="342900" marR="0" lvl="0" indent="-234950" algn="l" rtl="0">
              <a:lnSpc>
                <a:spcPct val="100000"/>
              </a:lnSpc>
              <a:spcBef>
                <a:spcPts val="1000"/>
              </a:spcBef>
              <a:spcAft>
                <a:spcPts val="0"/>
              </a:spcAft>
              <a:buClr>
                <a:srgbClr val="A53010"/>
              </a:buClr>
              <a:buSzPts val="1700"/>
              <a:buFont typeface="Noto Sans Symbols"/>
              <a:buNone/>
            </a:pPr>
            <a:endParaRPr sz="1700" b="0" i="0" u="none" strike="noStrike" cap="none" dirty="0">
              <a:solidFill>
                <a:srgbClr val="3F3F3F"/>
              </a:solidFill>
              <a:latin typeface="Century Gothic"/>
              <a:ea typeface="Century Gothic"/>
              <a:cs typeface="Century Gothic"/>
              <a:sym typeface="Century Gothic"/>
            </a:endParaRPr>
          </a:p>
        </p:txBody>
      </p:sp>
      <p:pic>
        <p:nvPicPr>
          <p:cNvPr id="222" name="Google Shape;222;p26"/>
          <p:cNvPicPr preferRelativeResize="0"/>
          <p:nvPr/>
        </p:nvPicPr>
        <p:blipFill rotWithShape="1">
          <a:blip r:embed="rId3">
            <a:alphaModFix/>
          </a:blip>
          <a:srcRect/>
          <a:stretch/>
        </p:blipFill>
        <p:spPr>
          <a:xfrm>
            <a:off x="7345680" y="6089168"/>
            <a:ext cx="4663440" cy="768832"/>
          </a:xfrm>
          <a:prstGeom prst="rect">
            <a:avLst/>
          </a:prstGeom>
          <a:noFill/>
          <a:ln>
            <a:noFill/>
          </a:ln>
        </p:spPr>
      </p:pic>
    </p:spTree>
  </p:cSld>
  <p:clrMapOvr>
    <a:masterClrMapping/>
  </p:clrMapOvr>
</p:sld>
</file>

<file path=ppt/theme/theme1.xml><?xml version="1.0" encoding="utf-8"?>
<a:theme xmlns:a="http://schemas.openxmlformats.org/drawingml/2006/main" name="Stébla">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3414</Words>
  <Application>Microsoft Office PowerPoint</Application>
  <PresentationFormat>Širokoúhlá obrazovka</PresentationFormat>
  <Paragraphs>260</Paragraphs>
  <Slides>29</Slides>
  <Notes>29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Noto Sans Symbols</vt:lpstr>
      <vt:lpstr>Courier New</vt:lpstr>
      <vt:lpstr>Century Gothic</vt:lpstr>
      <vt:lpstr>Arimo</vt:lpstr>
      <vt:lpstr>Stébla</vt:lpstr>
      <vt:lpstr>                    „Život  na  venkově  nemusí  být nudný, chudý ani  nemoderní …“     Seminář pro žadatele  8. výzva MAS Aktivios, z. s. - IROP – Infrastruktura pro vzdělávání III </vt:lpstr>
      <vt:lpstr>8.Výzva MAS Aktivios, z.s. - IROP –        Infrastruktura do vzdělávání III.</vt:lpstr>
      <vt:lpstr>Podporované aktivity </vt:lpstr>
      <vt:lpstr>Území realizace </vt:lpstr>
      <vt:lpstr>Oprávnění žadatelé </vt:lpstr>
      <vt:lpstr>Cílové skupiny </vt:lpstr>
      <vt:lpstr>Podporované aktivity</vt:lpstr>
      <vt:lpstr>Způsobilé výdaje: Hlavní aktivity (min. 85%CZV): například: </vt:lpstr>
      <vt:lpstr>Prezentace aplikace PowerPoint</vt:lpstr>
      <vt:lpstr>Prezentace aplikace PowerPoint</vt:lpstr>
      <vt:lpstr>Způsobilé výdaje: Vedlejší podporované aktivity (max.15% CZV): například </vt:lpstr>
      <vt:lpstr>Nezpůsobilé výdaje  (str. 45-47)</vt:lpstr>
      <vt:lpstr>Nezpůsobilé výdaje  například:</vt:lpstr>
      <vt:lpstr>Pojištění majetku   </vt:lpstr>
      <vt:lpstr>Indikátory </vt:lpstr>
      <vt:lpstr>Povinné přílohy žádosti </vt:lpstr>
      <vt:lpstr>Povinné přílohy žádosti</vt:lpstr>
      <vt:lpstr>Způsob hodnocení projektů </vt:lpstr>
      <vt:lpstr>Kritéria věcného hodnocení </vt:lpstr>
      <vt:lpstr>Kritéria formálních náležitostí </vt:lpstr>
      <vt:lpstr>Kritéria přijatelnosti  </vt:lpstr>
      <vt:lpstr>Kritéria přijatelnosti   Napravitelná:</vt:lpstr>
      <vt:lpstr>Centrum pro regionální rozvoj – závěrečné ověření  způsobilosti</vt:lpstr>
      <vt:lpstr>Hodí se vědět... </vt:lpstr>
      <vt:lpstr>S paní účetní si již při přípravě projektu říci, kam kterou položku zařadí (drobný hmotný/nehmotný majetek x dlouhodobý hmotný/nehmotný majetek x služby……)! Pro projekt je nutné ještě rozlišovat  způsobilé/nezpůsobilé výdaje hlavní/vedlejší aktivita            investice/neinvestice </vt:lpstr>
      <vt:lpstr>Doklady předkládané po realizaci k žádosti o proplacení ! Je dobré vědět předem ☺</vt:lpstr>
      <vt:lpstr>Prezentace aplikace PowerPoint</vt:lpstr>
      <vt:lpstr>Kontakty     </vt:lpstr>
      <vt:lpstr>Děkujeme za pozornost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  na  venkově  nemusí  být nudný, chudý ani  nemoderní …“     Seminář pro žadatele  8. výzva MAS Aktivios, z. s. - IROP – Infrastruktura pro vzdělávání III</dc:title>
  <dc:creator>Hanzlikova</dc:creator>
  <cp:lastModifiedBy>Martina Hanzlíková</cp:lastModifiedBy>
  <cp:revision>24</cp:revision>
  <dcterms:modified xsi:type="dcterms:W3CDTF">2021-11-18T06:57:55Z</dcterms:modified>
</cp:coreProperties>
</file>