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4"/>
  </p:notesMasterIdLst>
  <p:sldIdLst>
    <p:sldId id="256" r:id="rId3"/>
    <p:sldId id="257" r:id="rId4"/>
    <p:sldId id="415" r:id="rId5"/>
    <p:sldId id="421" r:id="rId6"/>
    <p:sldId id="422" r:id="rId7"/>
    <p:sldId id="424" r:id="rId8"/>
    <p:sldId id="423" r:id="rId9"/>
    <p:sldId id="420" r:id="rId10"/>
    <p:sldId id="431" r:id="rId11"/>
    <p:sldId id="428" r:id="rId12"/>
    <p:sldId id="426" r:id="rId13"/>
    <p:sldId id="429" r:id="rId14"/>
    <p:sldId id="432" r:id="rId15"/>
    <p:sldId id="416" r:id="rId16"/>
    <p:sldId id="427" r:id="rId17"/>
    <p:sldId id="425" r:id="rId18"/>
    <p:sldId id="417" r:id="rId19"/>
    <p:sldId id="430" r:id="rId20"/>
    <p:sldId id="419" r:id="rId21"/>
    <p:sldId id="418" r:id="rId22"/>
    <p:sldId id="294" r:id="rId23"/>
  </p:sldIdLst>
  <p:sldSz cx="9144000" cy="6858000" type="screen4x3"/>
  <p:notesSz cx="9926638" cy="67976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000000"/>
          </p15:clr>
        </p15:guide>
        <p15:guide id="2" pos="3127" userDrawn="1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4302686" cy="33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1659" y="0"/>
            <a:ext cx="4302686" cy="33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263900" y="509588"/>
            <a:ext cx="33988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1522" y="3228922"/>
            <a:ext cx="7943599" cy="305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6456766"/>
            <a:ext cx="4302686" cy="33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1659" y="6456766"/>
            <a:ext cx="4302686" cy="33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/>
              <a:pPr algn="r">
                <a:buSzPts val="1200"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/>
          <p:nvPr/>
        </p:nvSpPr>
        <p:spPr>
          <a:xfrm>
            <a:off x="5621659" y="6456766"/>
            <a:ext cx="4302686" cy="33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/>
              <a:pPr algn="r">
                <a:buSzPts val="1200"/>
              </a:pPr>
              <a:t>1</a:t>
            </a:fld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991522" y="3228922"/>
            <a:ext cx="7943599" cy="305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/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991522" y="3228922"/>
            <a:ext cx="7943599" cy="3058468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:notes"/>
          <p:cNvSpPr txBox="1">
            <a:spLocks noGrp="1"/>
          </p:cNvSpPr>
          <p:nvPr>
            <p:ph type="body" idx="1"/>
          </p:nvPr>
        </p:nvSpPr>
        <p:spPr>
          <a:xfrm>
            <a:off x="991522" y="3228922"/>
            <a:ext cx="7943599" cy="3058468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06" name="Google Shape;4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227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991522" y="3228922"/>
            <a:ext cx="7943599" cy="3058468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35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:notes"/>
          <p:cNvSpPr txBox="1">
            <a:spLocks noGrp="1"/>
          </p:cNvSpPr>
          <p:nvPr>
            <p:ph type="body" idx="1"/>
          </p:nvPr>
        </p:nvSpPr>
        <p:spPr>
          <a:xfrm>
            <a:off x="991522" y="3228922"/>
            <a:ext cx="7943599" cy="3058468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06" name="Google Shape;4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869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Informace o </a:t>
            </a:r>
            <a:r>
              <a:rPr lang="cs-CZ" dirty="0" err="1"/>
              <a:t>Stř</a:t>
            </a:r>
            <a:r>
              <a:rPr lang="cs-CZ" dirty="0"/>
              <a:t> článku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/>
              <a:pPr algn="r">
                <a:buSzPts val="1200"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5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1800" dirty="0"/>
              <a:t>6 projektů od 4 škol a 2 pedagogů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/>
              <a:pPr algn="r">
                <a:buSzPts val="1200"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44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:notes"/>
          <p:cNvSpPr txBox="1">
            <a:spLocks noGrp="1"/>
          </p:cNvSpPr>
          <p:nvPr>
            <p:ph type="body" idx="1"/>
          </p:nvPr>
        </p:nvSpPr>
        <p:spPr>
          <a:xfrm>
            <a:off x="991522" y="3228922"/>
            <a:ext cx="7943599" cy="3058468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25" name="Google Shape;4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76200" y="624840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34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361950" algn="l">
              <a:spcBef>
                <a:spcPts val="560"/>
              </a:spcBef>
              <a:spcAft>
                <a:spcPts val="0"/>
              </a:spcAft>
              <a:buSzPts val="2100"/>
              <a:buFont typeface="Arial"/>
              <a:buChar char="–"/>
              <a:defRPr sz="2800"/>
            </a:lvl2pPr>
            <a:lvl3pPr marL="1371600" lvl="2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–"/>
              <a:defRPr sz="2000"/>
            </a:lvl4pPr>
            <a:lvl5pPr marL="2286000" lvl="4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050"/>
              <a:buFont typeface="Arial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SzPts val="800"/>
              <a:buFont typeface="Arial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Font typeface="Arial"/>
              <a:buNone/>
              <a:defRPr sz="2000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11" name="Google Shape;11;p1"/>
            <p:cNvSpPr txBox="1"/>
            <p:nvPr/>
          </p:nvSpPr>
          <p:spPr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432" y="624"/>
              <a:ext cx="3264" cy="1200"/>
            </a:xfrm>
            <a:prstGeom prst="roundRect">
              <a:avLst>
                <a:gd name="adj" fmla="val 108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3;p1"/>
          <p:cNvGrpSpPr/>
          <p:nvPr/>
        </p:nvGrpSpPr>
        <p:grpSpPr>
          <a:xfrm>
            <a:off x="3632200" y="4889500"/>
            <a:ext cx="4876800" cy="319087"/>
            <a:chOff x="2288" y="3080"/>
            <a:chExt cx="3072" cy="201"/>
          </a:xfrm>
        </p:grpSpPr>
        <p:sp>
          <p:nvSpPr>
            <p:cNvPr id="14" name="Google Shape;14;p1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sldNum" idx="12"/>
          </p:nvPr>
        </p:nvSpPr>
        <p:spPr>
          <a:xfrm>
            <a:off x="76200" y="624840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3"/>
          <p:cNvGrpSpPr/>
          <p:nvPr/>
        </p:nvGrpSpPr>
        <p:grpSpPr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29" name="Google Shape;29;p3"/>
            <p:cNvGrpSpPr/>
            <p:nvPr/>
          </p:nvGrpSpPr>
          <p:grpSpPr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30" name="Google Shape;30;p3"/>
              <p:cNvSpPr txBox="1"/>
              <p:nvPr/>
            </p:nvSpPr>
            <p:spPr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288" y="0"/>
                <a:ext cx="1728" cy="73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35" extrusionOk="0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Google Shape;35;p3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468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body" idx="1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dt" idx="10"/>
          </p:nvPr>
        </p:nvSpPr>
        <p:spPr>
          <a:xfrm>
            <a:off x="2438400" y="6248400"/>
            <a:ext cx="2130425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ftr" idx="11"/>
          </p:nvPr>
        </p:nvSpPr>
        <p:spPr>
          <a:xfrm>
            <a:off x="5791200" y="6248400"/>
            <a:ext cx="2897187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84137" y="6242050"/>
            <a:ext cx="5873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iidgMgBsZ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presentation/d/e/2PACX-1vTb_UqMj0y2dWfpEozmKL3mG9ZqE-rFYvmYuZ_ZKYA37OuoToO0SFl-ZYE-1jD0Rgu6OoTW5VUdGThd/pub?start=true&amp;loop=false&amp;delayms=60000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4679950" y="1196975"/>
            <a:ext cx="4464050" cy="467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Místní akční </a:t>
            </a:r>
            <a:r>
              <a:rPr lang="en-US" sz="32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plán</a:t>
            </a:r>
            <a:r>
              <a:rPr lang="en-US" sz="32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rozvoje</a:t>
            </a:r>
            <a:r>
              <a:rPr lang="en-US" sz="32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vzdělávání</a:t>
            </a:r>
            <a:r>
              <a:rPr lang="en-US" sz="32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r>
              <a:rPr lang="cs-CZ" sz="32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2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 sz="3200" b="1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Blovicko a Přešticko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0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1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800" b="1" i="0" u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en-US" sz="2800" b="0" i="0" u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Jednání</a:t>
            </a:r>
            <a:r>
              <a:rPr lang="cs-CZ" sz="28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ŘV </a:t>
            </a:r>
            <a:r>
              <a:rPr lang="cs-CZ" sz="2800" b="0" i="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cs-CZ" dirty="0"/>
              <a:t>.12. 2022</a:t>
            </a:r>
            <a:endParaRPr dirty="0"/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1052512"/>
            <a:ext cx="2484437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50" y="3625852"/>
            <a:ext cx="2779725" cy="25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D8A60-CA36-5939-C4C3-1A0EBBE9D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909484"/>
          </a:xfrm>
        </p:spPr>
        <p:txBody>
          <a:bodyPr/>
          <a:lstStyle/>
          <a:p>
            <a:r>
              <a:rPr lang="cs-CZ" sz="3200" b="0" dirty="0"/>
              <a:t>Pracovní skupiny – čtenářská gramotnost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E092D6-8C0F-EA34-D277-26085F914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5139" y="4676192"/>
            <a:ext cx="4168363" cy="200148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0CA59CC2-170D-38F1-7AE0-53E9632A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5" y="2631233"/>
            <a:ext cx="4954555" cy="37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id="{B7088D45-3C91-5071-288D-8182DF35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15" y="3240054"/>
            <a:ext cx="3331030" cy="24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23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B94465-7543-A1A7-777C-A830F860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077878"/>
          </a:xfrm>
        </p:spPr>
        <p:txBody>
          <a:bodyPr/>
          <a:lstStyle/>
          <a:p>
            <a:r>
              <a:rPr lang="cs-CZ" sz="3200" b="0" dirty="0"/>
              <a:t>Pracovní skupiny – téma školní jídelny a financování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725BE1-58BF-233F-2D9C-418BD2F86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50FD39-CF6C-E64E-CEF1-151B08C8A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2" y="2458615"/>
            <a:ext cx="4254760" cy="31910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F8D732-04A8-365D-668C-0D464915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984" y="2640562"/>
            <a:ext cx="3769568" cy="28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47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8CC56-09AC-A7E6-0427-323983CB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65" y="644013"/>
            <a:ext cx="7924800" cy="1260986"/>
          </a:xfrm>
        </p:spPr>
        <p:txBody>
          <a:bodyPr/>
          <a:lstStyle/>
          <a:p>
            <a:r>
              <a:rPr lang="cs-CZ" sz="2800" b="0" dirty="0"/>
              <a:t>Podpora v zavádění „nové informatiky</a:t>
            </a:r>
            <a:r>
              <a:rPr lang="cs-CZ" sz="2400" b="0" dirty="0"/>
              <a:t>“</a:t>
            </a:r>
            <a:br>
              <a:rPr lang="cs-CZ" sz="2400" dirty="0"/>
            </a:br>
            <a:r>
              <a:rPr lang="cs-CZ" sz="1400" b="0" dirty="0"/>
              <a:t>-  seminář pro 1. st.</a:t>
            </a:r>
            <a:br>
              <a:rPr lang="cs-CZ" sz="1400" b="0" dirty="0"/>
            </a:br>
            <a:r>
              <a:rPr lang="cs-CZ" sz="1400" b="0" dirty="0"/>
              <a:t>-  seminář pro 2. st.</a:t>
            </a:r>
            <a:br>
              <a:rPr lang="cs-CZ" sz="1400" b="0" dirty="0"/>
            </a:br>
            <a:r>
              <a:rPr lang="cs-CZ" sz="1400" b="0" dirty="0"/>
              <a:t>-  individuální konzultace k ŠVP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C0B69E-5276-20BE-3409-2F9F4F231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8016" y="4672162"/>
            <a:ext cx="2826010" cy="14238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F713E2-1E80-FD91-3C87-4D9B49749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59" y="2902640"/>
            <a:ext cx="4318191" cy="3238644"/>
          </a:xfrm>
          <a:prstGeom prst="rect">
            <a:avLst/>
          </a:prstGeom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C2F68743-D7EA-1C7D-D87E-AB28F56B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56" y="2146552"/>
            <a:ext cx="3045409" cy="228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EE0C63-8F12-BB83-0B1B-9650F9516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95" y="4626878"/>
            <a:ext cx="2826010" cy="21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76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48092-383B-164B-3FEC-09CD887F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79" y="244928"/>
            <a:ext cx="7953925" cy="1367562"/>
          </a:xfrm>
        </p:spPr>
        <p:txBody>
          <a:bodyPr/>
          <a:lstStyle/>
          <a:p>
            <a:r>
              <a:rPr lang="cs-CZ" b="0" dirty="0"/>
              <a:t>Spolupráce se ZČU v Plzni – workshopy</a:t>
            </a:r>
          </a:p>
        </p:txBody>
      </p:sp>
      <p:pic>
        <p:nvPicPr>
          <p:cNvPr id="3074" name="Picture 2" descr="Popis není dostupný.">
            <a:extLst>
              <a:ext uri="{FF2B5EF4-FFF2-40B4-BE49-F238E27FC236}">
                <a16:creationId xmlns:a16="http://schemas.microsoft.com/office/drawing/2014/main" id="{E047718F-21CC-06E8-CEC3-31F48E48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87" y="2509935"/>
            <a:ext cx="1901683" cy="412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is není dostupný.">
            <a:extLst>
              <a:ext uri="{FF2B5EF4-FFF2-40B4-BE49-F238E27FC236}">
                <a16:creationId xmlns:a16="http://schemas.microsoft.com/office/drawing/2014/main" id="{3DB67973-BAB4-E8F0-2C89-FE27970D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49" y="2967135"/>
            <a:ext cx="6167051" cy="284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56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19564-67C0-4172-87F6-1D6FB05B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921291"/>
          </a:xfrm>
        </p:spPr>
        <p:txBody>
          <a:bodyPr/>
          <a:lstStyle/>
          <a:p>
            <a:r>
              <a:rPr lang="cs-CZ" sz="3200" b="0" dirty="0"/>
              <a:t>Den pro rodinu v Přešticích 1.10.2022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C80E1C9-7095-4F0B-AE09-B9628EE86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2E626E-70C0-49F3-970A-BD1FFC2BA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35" y="2680996"/>
            <a:ext cx="4550596" cy="34150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2A0287-5BC1-EB31-E576-E3573384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180" y="2352675"/>
            <a:ext cx="2818045" cy="21148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65259AC-A5A1-EEFF-F6A8-00994BF95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023" y="4552321"/>
            <a:ext cx="3320406" cy="22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72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6A19010-1D89-BCF3-C951-BDA05336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02" y="2746958"/>
            <a:ext cx="4690188" cy="35176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867E619-F7A7-9D67-9D03-5C8A8D19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46905" y="2888083"/>
            <a:ext cx="3946849" cy="2960137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CD1556A-A611-4E05-9E2B-2925038A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79" y="244928"/>
            <a:ext cx="7953925" cy="1377395"/>
          </a:xfrm>
        </p:spPr>
        <p:txBody>
          <a:bodyPr/>
          <a:lstStyle/>
          <a:p>
            <a:r>
              <a:rPr lang="cs-CZ" b="0" dirty="0"/>
              <a:t>Konference </a:t>
            </a:r>
            <a:r>
              <a:rPr lang="cs-CZ" b="0" dirty="0" err="1"/>
              <a:t>Eduzměna</a:t>
            </a:r>
            <a:r>
              <a:rPr lang="cs-CZ" b="0" dirty="0"/>
              <a:t> v poločase</a:t>
            </a:r>
          </a:p>
        </p:txBody>
      </p:sp>
    </p:spTree>
    <p:extLst>
      <p:ext uri="{BB962C8B-B14F-4D97-AF65-F5344CB8AC3E}">
        <p14:creationId xmlns:p14="http://schemas.microsoft.com/office/powerpoint/2010/main" val="3824986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93DF2-99D4-90ED-E18F-EC13CD26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076632"/>
          </a:xfrm>
        </p:spPr>
        <p:txBody>
          <a:bodyPr/>
          <a:lstStyle/>
          <a:p>
            <a:r>
              <a:rPr lang="cs-CZ" sz="2400" b="0" dirty="0"/>
              <a:t>Šetření ČVUT v rámci evaluace „Pilotní fáze zavedení středního článku MŠMT„  3.11. 2022</a:t>
            </a:r>
            <a:endParaRPr lang="cs-CZ" sz="1800" b="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95D1C2-E528-0ACC-0A00-AD9C0531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5630147"/>
            <a:ext cx="7924800" cy="1068655"/>
          </a:xfrm>
        </p:spPr>
        <p:txBody>
          <a:bodyPr/>
          <a:lstStyle/>
          <a:p>
            <a:pPr marL="142875" indent="0">
              <a:buNone/>
            </a:pPr>
            <a:r>
              <a:rPr lang="cs-CZ" sz="1600" dirty="0"/>
              <a:t>Kulatý stůl k Dlouhodobému záměru vzdělání a rozvoje vzdělávací soustavy ČR na období 2023-2027 na téma Systémová podpora a řízení škol.</a:t>
            </a:r>
          </a:p>
          <a:p>
            <a:pPr marL="142875" indent="0">
              <a:buNone/>
            </a:pPr>
            <a:r>
              <a:rPr lang="cs-CZ" sz="1600" b="1" dirty="0">
                <a:hlinkClick r:id="rId3"/>
              </a:rPr>
              <a:t>https://www.youtube.com/watch?v=ciidgMgBsZA</a:t>
            </a:r>
            <a:endParaRPr lang="cs-CZ" sz="1800" b="1" dirty="0"/>
          </a:p>
          <a:p>
            <a:pPr marL="142875" indent="0">
              <a:buNone/>
            </a:pPr>
            <a:r>
              <a:rPr lang="cs-CZ" sz="1600" dirty="0"/>
              <a:t>(ke střednímu článku od 21:20 min. a od 60 min. prezentace)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C13D9E-3D4C-F046-FEA5-00557DCEC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02" y="2494333"/>
            <a:ext cx="3726498" cy="27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3333B-56E0-4B1F-9673-5515FF44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919316"/>
          </a:xfrm>
        </p:spPr>
        <p:txBody>
          <a:bodyPr/>
          <a:lstStyle/>
          <a:p>
            <a:r>
              <a:rPr lang="cs-CZ" b="0" dirty="0"/>
              <a:t>Plánované aktivity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51985AA-F363-46AB-BE46-948AD9DF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136" y="2194247"/>
            <a:ext cx="8100527" cy="4383833"/>
          </a:xfrm>
        </p:spPr>
        <p:txBody>
          <a:bodyPr/>
          <a:lstStyle/>
          <a:p>
            <a:r>
              <a:rPr lang="cs-CZ" dirty="0"/>
              <a:t>Spolupráce s </a:t>
            </a:r>
            <a:r>
              <a:rPr lang="cs-CZ" dirty="0" err="1"/>
              <a:t>Eduzměnou</a:t>
            </a:r>
            <a:endParaRPr lang="cs-CZ" dirty="0"/>
          </a:p>
          <a:p>
            <a:pPr lvl="1">
              <a:buFontTx/>
              <a:buChar char="-"/>
            </a:pPr>
            <a:r>
              <a:rPr lang="cs-CZ" dirty="0"/>
              <a:t>Vzdělávací program </a:t>
            </a:r>
          </a:p>
          <a:p>
            <a:pPr lvl="1">
              <a:buFontTx/>
              <a:buChar char="-"/>
            </a:pPr>
            <a:r>
              <a:rPr lang="cs-CZ" dirty="0"/>
              <a:t>Grantový program</a:t>
            </a:r>
          </a:p>
          <a:p>
            <a:r>
              <a:rPr lang="cs-CZ" dirty="0"/>
              <a:t>Půjčovna včetně sad knih a pracovních listů pro žáky ZŠ</a:t>
            </a:r>
          </a:p>
          <a:p>
            <a:r>
              <a:rPr lang="cs-CZ" dirty="0"/>
              <a:t>Přírodovědné workshopy pro MŠ – spolupráce se Spolkem Ametyst</a:t>
            </a:r>
          </a:p>
          <a:p>
            <a:r>
              <a:rPr lang="cs-CZ" dirty="0"/>
              <a:t>Spolupráce MŠ a knihovny – </a:t>
            </a:r>
          </a:p>
          <a:p>
            <a:pPr marL="142875" indent="0">
              <a:buNone/>
            </a:pPr>
            <a:r>
              <a:rPr lang="cs-CZ" sz="2000" i="1" dirty="0"/>
              <a:t>kniha, výtvarná přehlídka</a:t>
            </a:r>
          </a:p>
          <a:p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8B791B-FF0F-52C4-D008-823A79968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45" y="5024284"/>
            <a:ext cx="107068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76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23B94-6D3F-A53E-FFC8-BDD4508E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938981"/>
          </a:xfrm>
        </p:spPr>
        <p:txBody>
          <a:bodyPr/>
          <a:lstStyle/>
          <a:p>
            <a:r>
              <a:rPr lang="cs-CZ" b="0" dirty="0"/>
              <a:t>Plánované aktivity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CC67ED-F57E-1B71-4CE1-1E394ABA2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2200"/>
            <a:ext cx="7693025" cy="4225212"/>
          </a:xfrm>
        </p:spPr>
        <p:txBody>
          <a:bodyPr/>
          <a:lstStyle/>
          <a:p>
            <a:r>
              <a:rPr lang="cs-CZ" sz="2400" dirty="0"/>
              <a:t>Podpora zavádění nové informatiky – konzultace ŠVP</a:t>
            </a:r>
          </a:p>
          <a:p>
            <a:r>
              <a:rPr lang="cs-CZ" sz="2400" dirty="0"/>
              <a:t>Ředitelská akademie </a:t>
            </a:r>
            <a:r>
              <a:rPr lang="cs-CZ" sz="2400" dirty="0" err="1"/>
              <a:t>revival</a:t>
            </a:r>
            <a:r>
              <a:rPr lang="cs-CZ" sz="2400" dirty="0"/>
              <a:t> – 3.-4. březen 2023</a:t>
            </a:r>
          </a:p>
          <a:p>
            <a:r>
              <a:rPr lang="cs-CZ" sz="2400" dirty="0"/>
              <a:t>Letní škola </a:t>
            </a:r>
            <a:r>
              <a:rPr lang="cs-CZ" sz="2400" dirty="0" err="1"/>
              <a:t>revival</a:t>
            </a:r>
            <a:r>
              <a:rPr lang="cs-CZ" sz="2400" dirty="0"/>
              <a:t> 17.-18. březen 2023</a:t>
            </a:r>
          </a:p>
          <a:p>
            <a:r>
              <a:rPr lang="cs-CZ" sz="2400" dirty="0"/>
              <a:t>Setkání k přípravě Šablon OP JAK</a:t>
            </a:r>
          </a:p>
          <a:p>
            <a:r>
              <a:rPr lang="cs-CZ" sz="2400" dirty="0"/>
              <a:t>Setkávání pracovních skupin _ PS ČG, PS MG, PS F, PS RP</a:t>
            </a:r>
          </a:p>
          <a:p>
            <a:r>
              <a:rPr lang="cs-CZ" sz="2400" dirty="0"/>
              <a:t>Evaluace</a:t>
            </a:r>
          </a:p>
          <a:p>
            <a:r>
              <a:rPr lang="cs-CZ" sz="2400" dirty="0"/>
              <a:t>Letní prázdniny – LŠ + ŘA 2023</a:t>
            </a:r>
          </a:p>
          <a:p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8719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3333B-56E0-4B1F-9673-5515FF44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988142"/>
          </a:xfrm>
        </p:spPr>
        <p:txBody>
          <a:bodyPr/>
          <a:lstStyle/>
          <a:p>
            <a:r>
              <a:rPr lang="cs-CZ" b="0" dirty="0"/>
              <a:t>Evaluace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51985AA-F363-46AB-BE46-948AD9DF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2199"/>
            <a:ext cx="7693025" cy="4304071"/>
          </a:xfrm>
        </p:spPr>
        <p:txBody>
          <a:bodyPr/>
          <a:lstStyle/>
          <a:p>
            <a:r>
              <a:rPr lang="cs-CZ" dirty="0"/>
              <a:t>Externí evaluátor</a:t>
            </a:r>
          </a:p>
          <a:p>
            <a:r>
              <a:rPr lang="cs-CZ" dirty="0"/>
              <a:t>Oblasti hodnocení:</a:t>
            </a:r>
          </a:p>
          <a:p>
            <a:endParaRPr lang="cs-CZ" sz="100" dirty="0"/>
          </a:p>
          <a:p>
            <a:pPr lvl="1"/>
            <a:r>
              <a:rPr lang="cs-CZ" sz="2000" b="1" dirty="0"/>
              <a:t>Účelnost: </a:t>
            </a:r>
            <a:r>
              <a:rPr lang="cs-CZ" sz="2000" dirty="0"/>
              <a:t>Do jaké míry se v území podařilo dosáhnout cílů MAP, co v dosažení těchto cílů bránilo či pomáhalo, d</a:t>
            </a:r>
            <a:r>
              <a:rPr lang="pt-BR" sz="2000" dirty="0"/>
              <a:t>o jaké míry se postupovalo v souladu s principy MAP</a:t>
            </a:r>
            <a:endParaRPr lang="cs-CZ" sz="2000" dirty="0"/>
          </a:p>
          <a:p>
            <a:pPr lvl="1"/>
            <a:endParaRPr lang="pt-BR" sz="1000" dirty="0"/>
          </a:p>
          <a:p>
            <a:pPr lvl="1"/>
            <a:r>
              <a:rPr lang="cs-CZ" sz="2000" b="1" dirty="0"/>
              <a:t>Dopady:</a:t>
            </a:r>
            <a:r>
              <a:rPr lang="cs-CZ" sz="2000" dirty="0"/>
              <a:t> Co se díky MAP v území změnilo, co MAP přinesl jednotlivým aktérům, jak přispěla spolupráce MAP s dalšími projekty k naplnění cílů MAP</a:t>
            </a:r>
          </a:p>
          <a:p>
            <a:pPr lvl="1"/>
            <a:endParaRPr lang="cs-CZ" sz="1000" b="1" dirty="0"/>
          </a:p>
          <a:p>
            <a:pPr lvl="1"/>
            <a:r>
              <a:rPr lang="cs-CZ" sz="2000" b="1" dirty="0"/>
              <a:t>Udržitelnost</a:t>
            </a:r>
            <a:r>
              <a:rPr lang="cs-CZ" sz="2000" dirty="0"/>
              <a:t>: jakým způsobem se v MAP bude pokračovat, je plán udržitelnosti realistický </a:t>
            </a:r>
          </a:p>
        </p:txBody>
      </p:sp>
    </p:spTree>
    <p:extLst>
      <p:ext uri="{BB962C8B-B14F-4D97-AF65-F5344CB8AC3E}">
        <p14:creationId xmlns:p14="http://schemas.microsoft.com/office/powerpoint/2010/main" val="1625806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>
            <a:spLocks noGrp="1"/>
          </p:cNvSpPr>
          <p:nvPr>
            <p:ph type="title"/>
          </p:nvPr>
        </p:nvSpPr>
        <p:spPr>
          <a:xfrm>
            <a:off x="1116012" y="1125537"/>
            <a:ext cx="6808787" cy="7905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Program </a:t>
            </a:r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838200" y="2930013"/>
            <a:ext cx="7693025" cy="315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cs-CZ" sz="2400" dirty="0">
                <a:latin typeface="+mj-lt"/>
              </a:rPr>
              <a:t>Zahájení</a:t>
            </a:r>
          </a:p>
          <a:p>
            <a:pPr lvl="0"/>
            <a:r>
              <a:rPr lang="cs-CZ" sz="2400" dirty="0">
                <a:latin typeface="+mj-lt"/>
              </a:rPr>
              <a:t>Představení grantového programu </a:t>
            </a:r>
            <a:r>
              <a:rPr lang="cs-CZ" sz="2400" dirty="0" err="1">
                <a:latin typeface="+mj-lt"/>
              </a:rPr>
              <a:t>ProŠkoly</a:t>
            </a:r>
            <a:r>
              <a:rPr lang="cs-CZ" sz="2400" dirty="0">
                <a:latin typeface="+mj-lt"/>
              </a:rPr>
              <a:t> </a:t>
            </a:r>
          </a:p>
          <a:p>
            <a:pPr lvl="0"/>
            <a:r>
              <a:rPr lang="cs-CZ" sz="2400" dirty="0">
                <a:latin typeface="+mj-lt"/>
              </a:rPr>
              <a:t>Představení plánu evaluace projektů MAP I a II</a:t>
            </a:r>
          </a:p>
          <a:p>
            <a:pPr lvl="0"/>
            <a:r>
              <a:rPr lang="cs-CZ" sz="2400" dirty="0">
                <a:latin typeface="+mj-lt"/>
              </a:rPr>
              <a:t>Informace o probíhajících a připravovaných aktivitách v rámci MAP III</a:t>
            </a:r>
          </a:p>
          <a:p>
            <a:r>
              <a:rPr lang="cs-CZ" sz="2400" dirty="0">
                <a:latin typeface="+mj-lt"/>
              </a:rPr>
              <a:t>Ostatní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3333B-56E0-4B1F-9673-5515FF44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958645"/>
          </a:xfrm>
        </p:spPr>
        <p:txBody>
          <a:bodyPr/>
          <a:lstStyle/>
          <a:p>
            <a:r>
              <a:rPr lang="cs-CZ" b="0" dirty="0"/>
              <a:t>Evaluace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51985AA-F363-46AB-BE46-948AD9DF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2199"/>
            <a:ext cx="7693025" cy="4304071"/>
          </a:xfrm>
        </p:spPr>
        <p:txBody>
          <a:bodyPr/>
          <a:lstStyle/>
          <a:p>
            <a:r>
              <a:rPr lang="cs-CZ" dirty="0"/>
              <a:t>Analýza dokumentů MAP</a:t>
            </a:r>
          </a:p>
          <a:p>
            <a:r>
              <a:rPr lang="cs-CZ" dirty="0"/>
              <a:t>Dotazníkové šetření </a:t>
            </a:r>
          </a:p>
          <a:p>
            <a:r>
              <a:rPr lang="cs-CZ" dirty="0"/>
              <a:t>Skupinové rozhovory </a:t>
            </a:r>
          </a:p>
          <a:p>
            <a:pPr lvl="1"/>
            <a:r>
              <a:rPr lang="cs-CZ" dirty="0"/>
              <a:t>realizační tým</a:t>
            </a:r>
          </a:p>
          <a:p>
            <a:pPr lvl="1"/>
            <a:r>
              <a:rPr lang="cs-CZ" dirty="0"/>
              <a:t>pracovní skupiny</a:t>
            </a:r>
          </a:p>
          <a:p>
            <a:r>
              <a:rPr lang="cs-CZ" dirty="0" err="1"/>
              <a:t>Polostrukturované</a:t>
            </a:r>
            <a:r>
              <a:rPr lang="cs-CZ" dirty="0"/>
              <a:t> individuální rozhovory</a:t>
            </a:r>
          </a:p>
          <a:p>
            <a:pPr lvl="1"/>
            <a:r>
              <a:rPr lang="cs-CZ" dirty="0"/>
              <a:t>cílové skupiny MAP (vedení škol, rodiče, zřizovatelé, NNO)</a:t>
            </a:r>
          </a:p>
          <a:p>
            <a:r>
              <a:rPr lang="cs-CZ" dirty="0"/>
              <a:t>Zpráva – září 2023</a:t>
            </a:r>
          </a:p>
        </p:txBody>
      </p:sp>
    </p:spTree>
    <p:extLst>
      <p:ext uri="{BB962C8B-B14F-4D97-AF65-F5344CB8AC3E}">
        <p14:creationId xmlns:p14="http://schemas.microsoft.com/office/powerpoint/2010/main" val="828640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>
            <a:spLocks noGrp="1"/>
          </p:cNvSpPr>
          <p:nvPr>
            <p:ph type="ctrTitle"/>
          </p:nvPr>
        </p:nvSpPr>
        <p:spPr>
          <a:xfrm>
            <a:off x="1547812" y="1444625"/>
            <a:ext cx="8229600" cy="1482725"/>
          </a:xfrm>
          <a:prstGeom prst="roundRect">
            <a:avLst>
              <a:gd name="adj" fmla="val 108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Závěr</a:t>
            </a:r>
            <a:endParaRPr/>
          </a:p>
        </p:txBody>
      </p:sp>
      <p:pic>
        <p:nvPicPr>
          <p:cNvPr id="428" name="Google Shape;42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9387" y="1611312"/>
            <a:ext cx="3384551" cy="310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5125" y="5202237"/>
            <a:ext cx="2484437" cy="165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>
            <a:spLocks noGrp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409" name="Google Shape;409;p49"/>
          <p:cNvSpPr>
            <a:spLocks noGrp="1"/>
          </p:cNvSpPr>
          <p:nvPr>
            <p:ph type="ctrTitle"/>
          </p:nvPr>
        </p:nvSpPr>
        <p:spPr>
          <a:xfrm>
            <a:off x="1547812" y="1444625"/>
            <a:ext cx="7138988" cy="1482725"/>
          </a:xfrm>
          <a:prstGeom prst="roundRect">
            <a:avLst>
              <a:gd name="adj" fmla="val 108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cs-CZ" sz="36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Grantový program </a:t>
            </a:r>
            <a:r>
              <a:rPr lang="cs-CZ" sz="36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ProŠkoly</a:t>
            </a:r>
            <a:endParaRPr dirty="0"/>
          </a:p>
        </p:txBody>
      </p:sp>
      <p:pic>
        <p:nvPicPr>
          <p:cNvPr id="410" name="Google Shape;41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4137" y="5907087"/>
            <a:ext cx="1439862" cy="96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47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>
            <a:spLocks noGrp="1"/>
          </p:cNvSpPr>
          <p:nvPr>
            <p:ph type="title"/>
          </p:nvPr>
        </p:nvSpPr>
        <p:spPr>
          <a:xfrm>
            <a:off x="1116012" y="1125537"/>
            <a:ext cx="6808787" cy="7905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chemeClr val="dk2"/>
              </a:buClr>
              <a:buSzPts val="3600"/>
            </a:pPr>
            <a:r>
              <a:rPr lang="cs-CZ" dirty="0" err="1">
                <a:solidFill>
                  <a:schemeClr val="dk1"/>
                </a:solidFill>
              </a:rPr>
              <a:t>ProŠkoly</a:t>
            </a:r>
            <a:r>
              <a:rPr lang="cs-CZ" dirty="0">
                <a:solidFill>
                  <a:schemeClr val="dk1"/>
                </a:solidFill>
              </a:rPr>
              <a:t> 2021</a:t>
            </a:r>
            <a:endParaRPr dirty="0"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838200" y="2556386"/>
            <a:ext cx="7693025" cy="408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2875" indent="0">
              <a:buNone/>
            </a:pPr>
            <a:r>
              <a:rPr lang="cs-CZ" b="1" dirty="0"/>
              <a:t>Rozvoj a zlepšování vzdělávání dětí a žáků ve věku povinné školní docházky</a:t>
            </a:r>
            <a:endParaRPr lang="cs-CZ" sz="2400" b="1" dirty="0">
              <a:latin typeface="+mj-lt"/>
            </a:endParaRPr>
          </a:p>
          <a:p>
            <a:r>
              <a:rPr lang="cs-CZ" sz="2400" dirty="0"/>
              <a:t>Cíl - podpořit aktivní pedagogy, školy a děti</a:t>
            </a:r>
          </a:p>
          <a:p>
            <a:r>
              <a:rPr lang="cs-CZ" sz="2400" dirty="0"/>
              <a:t>Příspěvek od NF Eduzměna 92 000Kč</a:t>
            </a:r>
          </a:p>
          <a:p>
            <a:r>
              <a:rPr lang="cs-CZ" sz="2400" dirty="0"/>
              <a:t>Vyhlášeno prosinec 2020</a:t>
            </a:r>
          </a:p>
          <a:p>
            <a:r>
              <a:rPr lang="cs-CZ" sz="2400" dirty="0"/>
              <a:t>Uzávěrka únor 2021 </a:t>
            </a:r>
          </a:p>
          <a:p>
            <a:r>
              <a:rPr lang="cs-CZ" sz="2400" dirty="0">
                <a:latin typeface="+mj-lt"/>
              </a:rPr>
              <a:t>Realizace projektů do srpna 2021</a:t>
            </a:r>
          </a:p>
          <a:p>
            <a:endParaRPr lang="cs-CZ" sz="2400" dirty="0">
              <a:latin typeface="+mj-lt"/>
            </a:endParaRPr>
          </a:p>
          <a:p>
            <a:pPr lvl="0"/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718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E1FFD-B2B7-4473-8F7B-73D4174A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dk1"/>
                </a:solidFill>
              </a:rPr>
              <a:t>ProŠkoly</a:t>
            </a:r>
            <a:r>
              <a:rPr lang="cs-CZ" dirty="0">
                <a:solidFill>
                  <a:schemeClr val="dk1"/>
                </a:solidFill>
              </a:rPr>
              <a:t> 2021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A0CEA4-72A6-4D50-BD6D-A85703B48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2200"/>
            <a:ext cx="7693025" cy="4264742"/>
          </a:xfrm>
        </p:spPr>
        <p:txBody>
          <a:bodyPr/>
          <a:lstStyle/>
          <a:p>
            <a:r>
              <a:rPr lang="cs-CZ" sz="2000" b="1" dirty="0">
                <a:latin typeface="+mn-lt"/>
              </a:rPr>
              <a:t>ZŠ a MŠ Lužany </a:t>
            </a:r>
            <a:r>
              <a:rPr lang="cs-CZ" sz="2000" dirty="0">
                <a:latin typeface="+mn-lt"/>
              </a:rPr>
              <a:t>– projektové vyučování zdraví, prevence úrazů a první pomoc</a:t>
            </a:r>
          </a:p>
          <a:p>
            <a:r>
              <a:rPr lang="cs-CZ" sz="2000" b="1" dirty="0">
                <a:latin typeface="+mn-lt"/>
              </a:rPr>
              <a:t>Naděžda Květoňová, ZŠ Přeštice </a:t>
            </a:r>
            <a:r>
              <a:rPr lang="cs-CZ" sz="2000" dirty="0">
                <a:latin typeface="+mn-lt"/>
              </a:rPr>
              <a:t>– využití SW Smart Notebook a Quizlett v různých předmětech</a:t>
            </a:r>
          </a:p>
          <a:p>
            <a:r>
              <a:rPr lang="cs-CZ" sz="2000" b="1" dirty="0">
                <a:latin typeface="+mn-lt"/>
              </a:rPr>
              <a:t>ZŠ a MŠ Chocenice </a:t>
            </a:r>
            <a:r>
              <a:rPr lang="cs-CZ" sz="2000" dirty="0">
                <a:latin typeface="+mn-lt"/>
              </a:rPr>
              <a:t>– školní workshopy na rozvoj robotiky, konstrukci a programování robotů</a:t>
            </a:r>
          </a:p>
          <a:p>
            <a:r>
              <a:rPr lang="cs-CZ" sz="2000" b="1" dirty="0">
                <a:latin typeface="+mn-lt"/>
                <a:hlinkClick r:id="rId2"/>
              </a:rPr>
              <a:t>ZŠ a MŠ Řenče </a:t>
            </a:r>
            <a:r>
              <a:rPr lang="cs-CZ" sz="2000" dirty="0">
                <a:latin typeface="+mn-lt"/>
              </a:rPr>
              <a:t>- projektový den o řemeslech, práce se dřevem, tkaní a šití </a:t>
            </a:r>
          </a:p>
          <a:p>
            <a:r>
              <a:rPr lang="cs-CZ" sz="2000" b="1" dirty="0">
                <a:latin typeface="+mn-lt"/>
              </a:rPr>
              <a:t>Helena Sýkorová, ZŠ Merklín </a:t>
            </a:r>
            <a:r>
              <a:rPr lang="cs-CZ" sz="2000" dirty="0">
                <a:latin typeface="+mn-lt"/>
              </a:rPr>
              <a:t>– vytipování a návštěva partnerské školy pro realizaci projektu E-twinning</a:t>
            </a:r>
          </a:p>
          <a:p>
            <a:r>
              <a:rPr lang="cs-CZ" sz="2000" b="1" dirty="0">
                <a:latin typeface="+mn-lt"/>
              </a:rPr>
              <a:t>ZŠ Merklín </a:t>
            </a:r>
            <a:r>
              <a:rPr lang="cs-CZ" sz="2000" dirty="0">
                <a:latin typeface="+mn-lt"/>
              </a:rPr>
              <a:t>– projektový týden s rodilým mluvčím Aj</a:t>
            </a:r>
          </a:p>
        </p:txBody>
      </p:sp>
    </p:spTree>
    <p:extLst>
      <p:ext uri="{BB962C8B-B14F-4D97-AF65-F5344CB8AC3E}">
        <p14:creationId xmlns:p14="http://schemas.microsoft.com/office/powerpoint/2010/main" val="4279995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062D6DB2-0CFC-4EB3-BEC1-33F225278B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Představení projektů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9BFADA5-FA39-45B4-AA7E-9643A6D6CD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ProŠkoly</a:t>
            </a:r>
            <a:r>
              <a:rPr lang="cs-CZ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35731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E1FFD-B2B7-4473-8F7B-73D4174A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dk1"/>
                </a:solidFill>
              </a:rPr>
              <a:t>ProŠkoly</a:t>
            </a:r>
            <a:r>
              <a:rPr lang="cs-CZ" dirty="0">
                <a:solidFill>
                  <a:schemeClr val="dk1"/>
                </a:solidFill>
              </a:rPr>
              <a:t> 2023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A0CEA4-72A6-4D50-BD6D-A85703B48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2200"/>
            <a:ext cx="7693025" cy="4048432"/>
          </a:xfrm>
        </p:spPr>
        <p:txBody>
          <a:bodyPr/>
          <a:lstStyle/>
          <a:p>
            <a:r>
              <a:rPr lang="cs-CZ" dirty="0"/>
              <a:t>K rozdělení 60 000Kč</a:t>
            </a:r>
          </a:p>
          <a:p>
            <a:r>
              <a:rPr lang="cs-CZ" dirty="0"/>
              <a:t>Uzávěrka 28. 2. 2023</a:t>
            </a:r>
          </a:p>
          <a:p>
            <a:r>
              <a:rPr lang="cs-CZ" dirty="0"/>
              <a:t>Realizace projektů do července 2023</a:t>
            </a:r>
          </a:p>
          <a:p>
            <a:r>
              <a:rPr lang="cs-CZ" dirty="0"/>
              <a:t>Aktivity  </a:t>
            </a:r>
          </a:p>
          <a:p>
            <a:pPr lvl="3"/>
            <a:r>
              <a:rPr lang="cs-CZ" dirty="0"/>
              <a:t>přispívající </a:t>
            </a:r>
            <a:r>
              <a:rPr lang="cs-CZ" u="sng" dirty="0"/>
              <a:t>rozvoji a zlepšování vzdělávání žáků ZŠ</a:t>
            </a:r>
            <a:endParaRPr lang="cs-CZ" dirty="0"/>
          </a:p>
          <a:p>
            <a:pPr lvl="3"/>
            <a:r>
              <a:rPr lang="cs-CZ" dirty="0"/>
              <a:t>podporující </a:t>
            </a:r>
            <a:r>
              <a:rPr lang="cs-CZ" u="sng" dirty="0"/>
              <a:t>spolupráci mezi </a:t>
            </a:r>
            <a:r>
              <a:rPr lang="cs-CZ" dirty="0"/>
              <a:t>pedagogy, školami, NNO …</a:t>
            </a:r>
          </a:p>
          <a:p>
            <a:r>
              <a:rPr lang="cs-CZ" dirty="0"/>
              <a:t>Žadatel</a:t>
            </a:r>
          </a:p>
          <a:p>
            <a:pPr lvl="3"/>
            <a:r>
              <a:rPr lang="cs-CZ" dirty="0"/>
              <a:t>základní školy z území MAP, pedagogové a žáci těchto škol</a:t>
            </a:r>
          </a:p>
        </p:txBody>
      </p:sp>
    </p:spTree>
    <p:extLst>
      <p:ext uri="{BB962C8B-B14F-4D97-AF65-F5344CB8AC3E}">
        <p14:creationId xmlns:p14="http://schemas.microsoft.com/office/powerpoint/2010/main" val="26253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>
            <a:spLocks noGrp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cs-CZ" dirty="0"/>
              <a:t>v rámci projektu OPVVV a </a:t>
            </a:r>
            <a:r>
              <a:rPr lang="cs-CZ" dirty="0" err="1"/>
              <a:t>Eduzměny</a:t>
            </a:r>
            <a:br>
              <a:rPr lang="cs-CZ" dirty="0"/>
            </a:br>
            <a:endParaRPr dirty="0">
              <a:solidFill>
                <a:schemeClr val="dk2"/>
              </a:solidFill>
            </a:endParaRPr>
          </a:p>
        </p:txBody>
      </p:sp>
      <p:sp>
        <p:nvSpPr>
          <p:cNvPr id="409" name="Google Shape;409;p49"/>
          <p:cNvSpPr>
            <a:spLocks noGrp="1"/>
          </p:cNvSpPr>
          <p:nvPr>
            <p:ph type="ctrTitle"/>
          </p:nvPr>
        </p:nvSpPr>
        <p:spPr>
          <a:xfrm>
            <a:off x="1547812" y="1444625"/>
            <a:ext cx="7138988" cy="1482725"/>
          </a:xfrm>
          <a:prstGeom prst="roundRect">
            <a:avLst>
              <a:gd name="adj" fmla="val 108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cs-CZ" sz="36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 III aktivity</a:t>
            </a:r>
            <a:endParaRPr dirty="0"/>
          </a:p>
        </p:txBody>
      </p:sp>
      <p:pic>
        <p:nvPicPr>
          <p:cNvPr id="410" name="Google Shape;41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4137" y="5907087"/>
            <a:ext cx="1439862" cy="96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14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3961C-2B9D-F5BD-80A7-47D8B247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48930"/>
            <a:ext cx="7924800" cy="12560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800" dirty="0"/>
              <a:t>Proběhlo </a:t>
            </a:r>
            <a:br>
              <a:rPr lang="cs-CZ" sz="2800" dirty="0"/>
            </a:br>
            <a:r>
              <a:rPr lang="cs-CZ" sz="2400" b="0" dirty="0"/>
              <a:t>jednání ŘV MAP 30.8. 2022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301781-9A68-2DD5-CDE0-1DCC45858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C4A1BA-F01A-F45D-A184-20BD8805F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01" y="2240902"/>
            <a:ext cx="6043128" cy="45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48301"/>
      </p:ext>
    </p:extLst>
  </p:cSld>
  <p:clrMapOvr>
    <a:masterClrMapping/>
  </p:clrMapOvr>
</p:sld>
</file>

<file path=ppt/theme/theme1.xml><?xml version="1.0" encoding="utf-8"?>
<a:theme xmlns:a="http://schemas.openxmlformats.org/drawingml/2006/main" name="1_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3138</TotalTime>
  <Words>586</Words>
  <Application>Microsoft Office PowerPoint</Application>
  <PresentationFormat>Předvádění na obrazovce (4:3)</PresentationFormat>
  <Paragraphs>95</Paragraphs>
  <Slides>21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Noto Sans Symbols</vt:lpstr>
      <vt:lpstr>1_Kapsle</vt:lpstr>
      <vt:lpstr>Kapsle</vt:lpstr>
      <vt:lpstr>Prezentace aplikace PowerPoint</vt:lpstr>
      <vt:lpstr>Program </vt:lpstr>
      <vt:lpstr>Grantový program ProŠkoly</vt:lpstr>
      <vt:lpstr>ProŠkoly 2021</vt:lpstr>
      <vt:lpstr>ProŠkoly 2021</vt:lpstr>
      <vt:lpstr>ProŠkoly 2021</vt:lpstr>
      <vt:lpstr>ProŠkoly 2023</vt:lpstr>
      <vt:lpstr>MAP III aktivity</vt:lpstr>
      <vt:lpstr>Proběhlo  jednání ŘV MAP 30.8. 2022 </vt:lpstr>
      <vt:lpstr>Pracovní skupiny – čtenářská gramotnost</vt:lpstr>
      <vt:lpstr>Pracovní skupiny – téma školní jídelny a financování</vt:lpstr>
      <vt:lpstr>Podpora v zavádění „nové informatiky“ -  seminář pro 1. st. -  seminář pro 2. st. -  individuální konzultace k ŠVP </vt:lpstr>
      <vt:lpstr>Spolupráce se ZČU v Plzni – workshopy</vt:lpstr>
      <vt:lpstr>Den pro rodinu v Přešticích 1.10.2022</vt:lpstr>
      <vt:lpstr>Konference Eduzměna v poločase</vt:lpstr>
      <vt:lpstr>Šetření ČVUT v rámci evaluace „Pilotní fáze zavedení středního článku MŠMT„  3.11. 2022</vt:lpstr>
      <vt:lpstr>Plánované aktivity </vt:lpstr>
      <vt:lpstr>Plánované aktivity</vt:lpstr>
      <vt:lpstr>Evaluace</vt:lpstr>
      <vt:lpstr>Evaluace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Hanzlikova</dc:creator>
  <cp:lastModifiedBy>Martina Hanzlíková</cp:lastModifiedBy>
  <cp:revision>298</cp:revision>
  <cp:lastPrinted>2022-05-11T13:12:42Z</cp:lastPrinted>
  <dcterms:modified xsi:type="dcterms:W3CDTF">2022-12-07T12:07:02Z</dcterms:modified>
</cp:coreProperties>
</file>