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33"/>
  </p:notesMasterIdLst>
  <p:sldIdLst>
    <p:sldId id="256" r:id="rId2"/>
    <p:sldId id="280" r:id="rId3"/>
    <p:sldId id="258" r:id="rId4"/>
    <p:sldId id="259" r:id="rId5"/>
    <p:sldId id="260" r:id="rId6"/>
    <p:sldId id="261" r:id="rId7"/>
    <p:sldId id="262" r:id="rId8"/>
    <p:sldId id="294" r:id="rId9"/>
    <p:sldId id="263" r:id="rId10"/>
    <p:sldId id="295" r:id="rId11"/>
    <p:sldId id="298" r:id="rId12"/>
    <p:sldId id="297" r:id="rId13"/>
    <p:sldId id="264" r:id="rId14"/>
    <p:sldId id="296" r:id="rId15"/>
    <p:sldId id="282" r:id="rId16"/>
    <p:sldId id="265" r:id="rId17"/>
    <p:sldId id="284" r:id="rId18"/>
    <p:sldId id="266" r:id="rId19"/>
    <p:sldId id="267" r:id="rId20"/>
    <p:sldId id="269" r:id="rId21"/>
    <p:sldId id="270" r:id="rId22"/>
    <p:sldId id="271" r:id="rId23"/>
    <p:sldId id="273" r:id="rId24"/>
    <p:sldId id="293" r:id="rId25"/>
    <p:sldId id="274" r:id="rId26"/>
    <p:sldId id="275" r:id="rId27"/>
    <p:sldId id="276" r:id="rId28"/>
    <p:sldId id="285" r:id="rId29"/>
    <p:sldId id="278" r:id="rId30"/>
    <p:sldId id="288" r:id="rId31"/>
    <p:sldId id="279" r:id="rId3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3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3" name="Shape 4"/>
          <p:cNvSpPr txBox="1">
            <a:spLocks noGrp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r">
              <a:defRPr/>
            </a:pPr>
            <a:endParaRPr lang="cs-CZ"/>
          </a:p>
        </p:txBody>
      </p:sp>
      <p:sp>
        <p:nvSpPr>
          <p:cNvPr id="10244" name="Shape 5"/>
          <p:cNvSpPr>
            <a:spLocks noGrp="1" noRot="1"/>
          </p:cNvSpPr>
          <p:nvPr>
            <p:ph type="sldImg" idx="3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endParaRPr noProof="0"/>
          </a:p>
        </p:txBody>
      </p:sp>
      <p:sp>
        <p:nvSpPr>
          <p:cNvPr id="10246" name="Shape 7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b"/>
          <a:lstStyle/>
          <a:p>
            <a:pPr>
              <a:defRPr/>
            </a:pPr>
            <a:endParaRPr lang="cs-CZ"/>
          </a:p>
        </p:txBody>
      </p:sp>
      <p:sp>
        <p:nvSpPr>
          <p:cNvPr id="10247" name="Shape 8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Clr>
                <a:srgbClr val="000000"/>
              </a:buClr>
              <a:buSzPct val="25000"/>
              <a:buFont typeface="Arial" charset="0"/>
              <a:buNone/>
              <a:defRPr/>
            </a:pPr>
            <a:fld id="{B03869FB-440E-462F-8C05-08BE8010684B}" type="slidenum">
              <a:rPr lang="en-US" sz="1200"/>
              <a:pPr algn="r">
                <a:buClr>
                  <a:srgbClr val="000000"/>
                </a:buClr>
                <a:buSzPct val="25000"/>
                <a:buFont typeface="Arial" charset="0"/>
                <a:buNone/>
                <a:defRPr/>
              </a:pPr>
              <a:t>‹#›</a:t>
            </a:fld>
            <a:endParaRPr lang="en-US"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hape 2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2290" name="Shape 25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310"/>
          <p:cNvSpPr>
            <a:spLocks noGrp="1" noRo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round/>
            <a:headEnd/>
            <a:tailEnd/>
          </a:ln>
        </p:spPr>
      </p:sp>
      <p:sp>
        <p:nvSpPr>
          <p:cNvPr id="31746" name="Shape 31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t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30000"/>
              </a:spcBef>
              <a:buSzPts val="1100"/>
            </a:pPr>
            <a:endParaRPr lang="cs-CZ" sz="10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hape 8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4818" name="Shape 89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hape 9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38914" name="Shape 98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hape 10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1986" name="Shape 108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11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4034" name="Shape 115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hape 12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6082" name="Shape 130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13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8130" name="Shape 139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hape 14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0178" name="Shape 147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hape 16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2226" name="Shape 161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hape 16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5298" name="Shape 168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40"/>
          <p:cNvSpPr>
            <a:spLocks noGrp="1" noRot="1"/>
          </p:cNvSpPr>
          <p:nvPr>
            <p:ph type="sldImg" idx="2"/>
          </p:nvPr>
        </p:nvSpPr>
        <p:spPr>
          <a:noFill/>
          <a:ln>
            <a:noFill/>
          </a:ln>
        </p:spPr>
      </p:sp>
      <p:sp>
        <p:nvSpPr>
          <p:cNvPr id="15362" name="Shape 4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ct val="25000"/>
            </a:pPr>
            <a:r>
              <a:rPr lang="en-US" sz="1800" smtClean="0"/>
              <a:t>Byla jsem požádána, abych pokusy, které s dětmi provádím vložila do tehdy vznikající wiki na metodickém portále RVP. Vkládání a editace stránek není složité.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hape 17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7346" name="Shape 175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hape 18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9394" name="Shape 183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19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2466" name="Shape 195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hape 20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5538" name="Shape 202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4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17410" name="Shape 47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52"/>
          <p:cNvSpPr>
            <a:spLocks noGrp="1" noRot="1"/>
          </p:cNvSpPr>
          <p:nvPr>
            <p:ph type="sldImg" idx="2"/>
          </p:nvPr>
        </p:nvSpPr>
        <p:spPr>
          <a:noFill/>
          <a:ln>
            <a:noFill/>
          </a:ln>
        </p:spPr>
      </p:sp>
      <p:sp>
        <p:nvSpPr>
          <p:cNvPr id="19458" name="Shape 5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 marL="228600" eaLnBrk="1" hangingPunct="1">
              <a:spcBef>
                <a:spcPct val="0"/>
              </a:spcBef>
              <a:buFontTx/>
              <a:buChar char="•"/>
            </a:pPr>
            <a:r>
              <a:rPr lang="en-US" sz="1800" smtClean="0"/>
              <a:t>Předpověď – předpoklad: co se stane, jak pokus asi dopadne.</a:t>
            </a:r>
            <a:br>
              <a:rPr lang="en-US" sz="1800" smtClean="0"/>
            </a:br>
            <a:r>
              <a:rPr lang="en-US" sz="1800" smtClean="0"/>
              <a:t>Prodiskutovat, obhájit v malých skupinkách…</a:t>
            </a:r>
          </a:p>
          <a:p>
            <a:pPr marL="228600" eaLnBrk="1" hangingPunct="1">
              <a:spcBef>
                <a:spcPct val="0"/>
              </a:spcBef>
              <a:buFontTx/>
              <a:buChar char="•"/>
            </a:pPr>
            <a:r>
              <a:rPr lang="en-US" sz="1800" smtClean="0"/>
              <a:t>Pozorování.</a:t>
            </a:r>
          </a:p>
          <a:p>
            <a:pPr marL="228600" eaLnBrk="1" hangingPunct="1">
              <a:spcBef>
                <a:spcPct val="0"/>
              </a:spcBef>
              <a:buFontTx/>
              <a:buChar char="•"/>
            </a:pPr>
            <a:r>
              <a:rPr lang="en-US" sz="1800" smtClean="0"/>
              <a:t>Porovnávání – vyvození závěru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65"/>
          <p:cNvSpPr>
            <a:spLocks noGrp="1" noRot="1"/>
          </p:cNvSpPr>
          <p:nvPr>
            <p:ph type="sldImg" idx="2"/>
          </p:nvPr>
        </p:nvSpPr>
        <p:spPr>
          <a:noFill/>
          <a:ln>
            <a:noFill/>
          </a:ln>
        </p:spPr>
      </p:sp>
      <p:sp>
        <p:nvSpPr>
          <p:cNvPr id="21506" name="Shape 6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ct val="25000"/>
            </a:pPr>
            <a:r>
              <a:rPr lang="en-US" sz="1800" smtClean="0"/>
              <a:t>Děti používají materiály, které našly doma, obaly od snědených potravin a vypitých nápojů </a:t>
            </a:r>
            <a:r>
              <a:rPr lang="en-US" sz="1800" smtClean="0">
                <a:latin typeface="Noto Symbol"/>
                <a:ea typeface="Noto Symbol"/>
                <a:cs typeface="Noto Symbol"/>
                <a:sym typeface="Noto Symbol"/>
              </a:rPr>
              <a:t>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7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3554" name="Shape 72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8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5602" name="Shape 82"/>
          <p:cNvSpPr>
            <a:spLocks noGrp="1" noRot="1" noTextEdi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8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7650" name="Shape 82"/>
          <p:cNvSpPr>
            <a:spLocks noGrp="1" noRo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8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9698" name="Shape 82"/>
          <p:cNvSpPr>
            <a:spLocks noGrp="1" noRot="1" noTextEdi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EXT_AND_TWO_OBJEC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>
  <p:cSld name="TWO_OBJECTS_AND_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OBJECT_OVER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cs-CZ" smtClean="0">
              <a:sym typeface="Arial" charset="0"/>
            </a:endParaRPr>
          </a:p>
        </p:txBody>
      </p:sp>
      <p:sp>
        <p:nvSpPr>
          <p:cNvPr id="1027" name="Shape 1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smtClean="0">
              <a:sym typeface="Arial" charset="0"/>
            </a:endParaRPr>
          </a:p>
        </p:txBody>
      </p:sp>
      <p:sp>
        <p:nvSpPr>
          <p:cNvPr id="1028" name="Shape 12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defRPr/>
            </a:pPr>
            <a:endParaRPr lang="cs-CZ"/>
          </a:p>
        </p:txBody>
      </p:sp>
      <p:sp>
        <p:nvSpPr>
          <p:cNvPr id="1029" name="Shape 13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>
              <a:defRPr/>
            </a:pPr>
            <a:endParaRPr lang="cs-CZ"/>
          </a:p>
        </p:txBody>
      </p:sp>
      <p:sp>
        <p:nvSpPr>
          <p:cNvPr id="1030" name="Shape 1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SzPct val="25000"/>
              <a:buFont typeface="Arial" charset="0"/>
              <a:buNone/>
              <a:defRPr/>
            </a:pPr>
            <a:fld id="{2E65E0DC-2F39-440C-A408-214CFB59B06B}" type="slidenum">
              <a:rPr lang="en-US"/>
              <a:pPr algn="r">
                <a:buClr>
                  <a:srgbClr val="000000"/>
                </a:buClr>
                <a:buSzPct val="25000"/>
                <a:buFont typeface="Arial" charset="0"/>
                <a:buNone/>
                <a:defRPr/>
              </a:pPr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iki.rvp.cz/Knihovna/Tvorive_pokusohrani/V%C4%9Btrn%C3%A1_k%C3%A1%C4%8Da" TargetMode="External"/><Relationship Id="rId3" Type="http://schemas.openxmlformats.org/officeDocument/2006/relationships/hyperlink" Target="http://wiki.rvp.cz/Knihovna/Tvorive_pokusohrani/Rozto%C4%8Dte_to!" TargetMode="External"/><Relationship Id="rId7" Type="http://schemas.openxmlformats.org/officeDocument/2006/relationships/hyperlink" Target="https://www.youtube.com/watch?v=iYLtHX6-Nr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iki.rvp.cz/Knihovna/Tvorive_pokusohrani/K%C3%A1%C4%8Da_z_CD" TargetMode="External"/><Relationship Id="rId5" Type="http://schemas.openxmlformats.org/officeDocument/2006/relationships/hyperlink" Target="http://wiki.rvp.cz/Knihovna/Tvorive_pokusohrani/K%C3%A1%C4%8Da_-_origami" TargetMode="External"/><Relationship Id="rId4" Type="http://schemas.openxmlformats.org/officeDocument/2006/relationships/hyperlink" Target="http://www.youtube.com/watch?v=5WjzI76Y-7Q&amp;feature=player_embedded" TargetMode="External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1MYQizP6LY" TargetMode="External"/><Relationship Id="rId7" Type="http://schemas.openxmlformats.org/officeDocument/2006/relationships/hyperlink" Target="https://cz.pinterest.com/jarmar25/3d-illusion-paper-toy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hyperlink" Target="http://www.youtube.com/watch?v=vCckop8GXxQ" TargetMode="Externa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9RgVuFRld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iki.rvp.cz/Knihovna/Tvorive_pokusohrani/Vodn%C3%AD_p%C3%AD%C5%A1%C5%A5alka" TargetMode="External"/><Relationship Id="rId13" Type="http://schemas.openxmlformats.org/officeDocument/2006/relationships/image" Target="../media/image12.jpeg"/><Relationship Id="rId3" Type="http://schemas.openxmlformats.org/officeDocument/2006/relationships/hyperlink" Target="http://wiki.rvp.cz/Knihovna/Tvorive_pokusohrani/Frka%C4%8Dky_z_br%C4%8Dka_a_z%C3%A1bavn%C3%A1_spir%C3%A1la" TargetMode="External"/><Relationship Id="rId7" Type="http://schemas.openxmlformats.org/officeDocument/2006/relationships/hyperlink" Target="http://wiki.rvp.cz/Knihovna/Tvorive_pokusohrani/Vrtulka_z_br%C4%8Dka" TargetMode="Externa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iki.rvp.cz/Knihovna/Tvorive_pokusohrani/Had_-_spir%C3%A1la" TargetMode="External"/><Relationship Id="rId11" Type="http://schemas.openxmlformats.org/officeDocument/2006/relationships/hyperlink" Target="http://wiki.rvp.cz/Knihovna/Tvorive_pokusohrani/Pohybliv%C3%A1_ru%C4%8Di%C4%8Dka_z_br%C4%8Dka" TargetMode="External"/><Relationship Id="rId5" Type="http://schemas.openxmlformats.org/officeDocument/2006/relationships/hyperlink" Target="http://wiki.rvp.cz/Knihovna/Tvorive_pokusohrani/Duha_v_br%C4%8Dku" TargetMode="External"/><Relationship Id="rId15" Type="http://schemas.openxmlformats.org/officeDocument/2006/relationships/hyperlink" Target="http://clanky.rvp.cz/clanek/s/Z/13449/BRCKO-JAKO-TVORIVY-MATERIAL.html/" TargetMode="External"/><Relationship Id="rId10" Type="http://schemas.openxmlformats.org/officeDocument/2006/relationships/hyperlink" Target="http://wiki.rvp.cz/Knihovna/Tvorive_pokusohrani/Koloto%C4%8D_z_br%C4%8Dek" TargetMode="External"/><Relationship Id="rId4" Type="http://schemas.openxmlformats.org/officeDocument/2006/relationships/hyperlink" Target="http://wiki.rvp.cz/Knihovna/Tvorive_pokusohrani/Rozst%C5%99ikovadlo" TargetMode="External"/><Relationship Id="rId9" Type="http://schemas.openxmlformats.org/officeDocument/2006/relationships/hyperlink" Target="http://wiki.rvp.cz/Knihovna/Tvorive_pokusohrani/Akrobat_%22na_hrazd%C4%9B%22" TargetMode="External"/><Relationship Id="rId1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file:///C:\Users\Jarka\Desktop\Videa%20celost&#225;t%20Praha\Hasic&#237;%20plyn.mp4" TargetMode="External"/><Relationship Id="rId1" Type="http://schemas.openxmlformats.org/officeDocument/2006/relationships/video" Target="file:///C:\Users\Jarka\Desktop\Videa%20celost&#225;t%20Praha\Nejjednodu&#353;&#353;&#237;%20font&#225;nka.mp4" TargetMode="External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1uCeV3BRqLQ" TargetMode="External"/><Relationship Id="rId4" Type="http://schemas.openxmlformats.org/officeDocument/2006/relationships/hyperlink" Target="https://www.youtube.com/watch?v=SEm8DFKZsBU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exqSy2m86Y" TargetMode="External"/><Relationship Id="rId3" Type="http://schemas.openxmlformats.org/officeDocument/2006/relationships/hyperlink" Target="https://www.youtube.com/watch?v=SEm8DFKZsBU" TargetMode="External"/><Relationship Id="rId7" Type="http://schemas.openxmlformats.org/officeDocument/2006/relationships/hyperlink" Target="https://www.youtube.com/watch?v=FFsWPMjBLhM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d9A1GJ4QkAQ&amp;t=1s" TargetMode="External"/><Relationship Id="rId5" Type="http://schemas.openxmlformats.org/officeDocument/2006/relationships/hyperlink" Target="http://wiki.rvp.cz/Sborovna/7.SKZC/Celoro%C4%8Dn%C3%AD_dru%C5%BEinov%C3%A1_hra:_KCK_Proxima/Pokra%C4%8Dujeme.../Podtlak_-_ufo_z_bal%C3%B3nku_a_kel%C3%ADmk%C5%AF" TargetMode="External"/><Relationship Id="rId4" Type="http://schemas.openxmlformats.org/officeDocument/2006/relationships/hyperlink" Target="https://www.youtube.com/watch?v=A4lvT4YxHXQ&amp;t=16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lanky.rvp.cz/clanek/c/Z/13957/kdyz-drak-opravdu-leta....html/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iki.rvp.cz/Sborovna/7.SKZC/Celoro%C4%8Dn%C3%AD_dru%C5%BEinov%C3%A1_hra:_KCK_Proxima/Rakety_a_raketky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zsstraz.cz/index.php?a=3033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s://www.youtube.com/watch?v=I4rDOM1ZYLw" TargetMode="External"/><Relationship Id="rId7" Type="http://schemas.openxmlformats.org/officeDocument/2006/relationships/hyperlink" Target="http://www.ges.cz/cz/elektromotor-3v-GES08103093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selectronic.cz/k5801-047-kab-kroko-cm1%201-kabely-s-krokosvorkami.html" TargetMode="External"/><Relationship Id="rId5" Type="http://schemas.openxmlformats.org/officeDocument/2006/relationships/hyperlink" Target="https://www.youtube.com/watch?v=2RlJDjXAo-w&amp;t=11s" TargetMode="External"/><Relationship Id="rId4" Type="http://schemas.openxmlformats.org/officeDocument/2006/relationships/hyperlink" Target="https://www.youtube.com/watch?v=ZiZxKZms05I&amp;t=5s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iki.rvp.cz/Knihovna/Tvorive_pokusohrani/Lanovky" TargetMode="External"/><Relationship Id="rId3" Type="http://schemas.openxmlformats.org/officeDocument/2006/relationships/hyperlink" Target="https://www.youtube.com/watch?v=ddDMbLkQD5o&amp;feature=youtu.be" TargetMode="External"/><Relationship Id="rId7" Type="http://schemas.openxmlformats.org/officeDocument/2006/relationships/hyperlink" Target="http://wiki.rvp.cz/Knihovna/Tvorive_pokusohrani/%C5%A0plhaj%C3%ADc%C3%AD_duch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TEqpGE8Y9Dc" TargetMode="External"/><Relationship Id="rId11" Type="http://schemas.openxmlformats.org/officeDocument/2006/relationships/image" Target="../media/image26.jpeg"/><Relationship Id="rId5" Type="http://schemas.openxmlformats.org/officeDocument/2006/relationships/hyperlink" Target="https://www.youtube.com/watch?v=c5OLgQhiVKc" TargetMode="External"/><Relationship Id="rId10" Type="http://schemas.openxmlformats.org/officeDocument/2006/relationships/image" Target="../media/image25.jpeg"/><Relationship Id="rId4" Type="http://schemas.openxmlformats.org/officeDocument/2006/relationships/hyperlink" Target="https://www.youtube.com/watch?v=0j3mMeObpx0" TargetMode="External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iki.rvp.cz/Sborovna/7.SKZC/Celoro%C4%8Dn%C3%AD_dru%C5%BEinov%C3%A1_hra:_Pir%C3%A1ti_na_str%C3%A1%C5%BEi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wiki.rvp.cz/Knihovna/Tvorive_pokusohran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iki.rvp.cz/Sborovna/7.SKZC/Celoro%C4%8Dn%C3%AD_dru%C5%BEinov%C3%A1_hra:_Tajemstv%C3%AD_strom%C5%AF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://wiki.rvp.cz/Sborovna/7.SKZC/Celoro%C4%8Dn%C3%AD_dru%C5%BEinov%C3%A1_hra:_KCK_Proxima" TargetMode="Externa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sen.cz/clanky/praxe/strasidlacky-casosber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jPKmpxhortc" TargetMode="Externa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HRi9f8AuWU&amp;t=14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zsstraz.cz/index.php?a=3125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rvp.cz/Knihovna/Tvorive_pokusohrani/Tvo%c5%99iv%c3%a9_rekordy/Vyu%c5%beit%c3%ad_odpadov%c3%bdch_materi%c3%a1l%c5%af_k_vytvo%c5%99en%c3%ad_fyzik%c3%a1ln%c3%adch_rekord%c5%af/Kolik_unese_pap%c3%adr_A4?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hyperlink" Target="http://wiki.rvp.cz/Sborovna/8.SKC/Akce_pro_d%C4%9Bti_a_rodi%C4%8De/Velk%C3%A1_detektivn%C3%AD_hra_aneb_d%C5%AFvzipn%C3%AD_detektivov%C3%A9" TargetMode="External"/><Relationship Id="rId4" Type="http://schemas.openxmlformats.org/officeDocument/2006/relationships/hyperlink" Target="http://wiki.rvp.cz/Sborovna/7.SKZC/Celoro%c4%8dn%c3%ad_dru%c5%beinov%c3%a1_hra:_KCK_Proxima/Pokra%c4%8dujeme.../Podtlak_-_ufo_z_bal%c3%b3nku_a_kel%c3%admk%c5%a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youtube.com/watch?v=dk7WCqd6wME" TargetMode="External"/><Relationship Id="rId4" Type="http://schemas.openxmlformats.org/officeDocument/2006/relationships/hyperlink" Target="http://www.vimproc.cz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rvp.cz/Knihovna/Tvorive_pokusohrani/Hr%C3%A1tky_s_f%C3%B3liemi" TargetMode="External"/><Relationship Id="rId7" Type="http://schemas.openxmlformats.org/officeDocument/2006/relationships/hyperlink" Target="https://www.youtube.com/watch?v=NxE33s4e1N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clanky.rvp.cz/clanek/s/Z/11339/PROJEKT-PROMO-%E2%80%93-PROMENY-OBYCEJNEHO-MIKROTENOVEHO-OBALU.html/" TargetMode="External"/><Relationship Id="rId5" Type="http://schemas.openxmlformats.org/officeDocument/2006/relationships/hyperlink" Target="http://wiki.rvp.cz/Knihovna/Tvorive_pokusohrani/Polodrahokamy" TargetMode="External"/><Relationship Id="rId4" Type="http://schemas.openxmlformats.org/officeDocument/2006/relationships/hyperlink" Target="http://wiki.rvp.cz/Knihovna/Tvorive_pokusohrani/Kouzeln%C3%A1_trubi%C4%8Dka_(p%C5%99ebarvov%C3%A1n%C3%AD_%C5%A1%C5%88%C5%AFrky)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pinterest.com/jarmar25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twinspace.etwinning.net/9510/home" TargetMode="External"/><Relationship Id="rId13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12" Type="http://schemas.openxmlformats.org/officeDocument/2006/relationships/hyperlink" Target="http://wiki.rvp.cz/Sborovna/7.SKZC/Celoro%C4%8Dn%C3%AD_dru%C5%BEinov%C3%A1_hra:_Tajemstv%C3%AD_strom%C5%AF" TargetMode="External"/><Relationship Id="rId2" Type="http://schemas.openxmlformats.org/officeDocument/2006/relationships/hyperlink" Target="http://wiki.rvp.cz/Sborovna/8.SKC/Akce_pro_d%c4%9bti_a_rodi%c4%8de/Velk%c3%a1_detektivn%c3%ad_hra_aneb_d%c5%afvzipn%c3%ad_detektivov%c3%a9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zsstraz.cz/index.php?p=638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hyperlink" Target="http://www.zsstraz.cz/index.php?p=577" TargetMode="External"/><Relationship Id="rId4" Type="http://schemas.openxmlformats.org/officeDocument/2006/relationships/hyperlink" Target="http://wiki.rvp.cz/Sborovna/7.SKZC/Celoro%C4%8Dn%C3%AD_dru%C5%BEinov%C3%A1_hra:_KCK_Proxima" TargetMode="External"/><Relationship Id="rId9" Type="http://schemas.openxmlformats.org/officeDocument/2006/relationships/image" Target="../media/image44.png"/><Relationship Id="rId14" Type="http://schemas.openxmlformats.org/officeDocument/2006/relationships/hyperlink" Target="https://twinspace.etwinning.net/43561/hom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nterest.com/jarmar25/v%C4%9Bdeck%C3%A9-hra%C4%8Dky-n%C3%A1vodn%C3%A9-scientific-toys-instruction/" TargetMode="External"/><Relationship Id="rId3" Type="http://schemas.openxmlformats.org/officeDocument/2006/relationships/hyperlink" Target="http://wiki.rvp.cz/Knihovna/Tvorive_pokusohrani" TargetMode="External"/><Relationship Id="rId7" Type="http://schemas.openxmlformats.org/officeDocument/2006/relationships/hyperlink" Target="http://www.pinterest.com/jarmar25/z%C3%A1bavn%C3%A9-pokusy-fun-experiment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interest.com/jarmar25/tvo%C5%99iv%C3%A9-pokusohran%C3%AD/" TargetMode="External"/><Relationship Id="rId5" Type="http://schemas.openxmlformats.org/officeDocument/2006/relationships/hyperlink" Target="https://www.youtube.com/user/jarmar25/" TargetMode="External"/><Relationship Id="rId10" Type="http://schemas.openxmlformats.org/officeDocument/2006/relationships/hyperlink" Target="http://www.debrujar.cz/2010/search.php?rsvelikost=sab&amp;rstext=all-phpRS-all&amp;rstema=513&amp;stromhlmenu=513" TargetMode="External"/><Relationship Id="rId4" Type="http://schemas.openxmlformats.org/officeDocument/2006/relationships/hyperlink" Target="http://www.rvp.cz/" TargetMode="External"/><Relationship Id="rId9" Type="http://schemas.openxmlformats.org/officeDocument/2006/relationships/hyperlink" Target="http://www.debrujar.cz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Jarka\Desktop\Videa%20celost&#225;t%20Praha\Human%20Chain%20Reaction%20ECR%202017.mp4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adUqd8xJ000&amp;t=34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rvp.cz/Knihovna/Tvorive_pokusohrani/Kouzeln%C3%A9_tobolk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28"/>
          <p:cNvSpPr txBox="1">
            <a:spLocks noGrp="1"/>
          </p:cNvSpPr>
          <p:nvPr>
            <p:ph type="ctrTitle" idx="4294967295"/>
          </p:nvPr>
        </p:nvSpPr>
        <p:spPr>
          <a:xfrm>
            <a:off x="900113" y="620713"/>
            <a:ext cx="7772400" cy="1470025"/>
          </a:xfrm>
        </p:spPr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Tvořivé pokusohraní</a:t>
            </a:r>
          </a:p>
        </p:txBody>
      </p:sp>
      <p:sp>
        <p:nvSpPr>
          <p:cNvPr id="11267" name="Shape 29"/>
          <p:cNvSpPr txBox="1">
            <a:spLocks noGrp="1"/>
          </p:cNvSpPr>
          <p:nvPr>
            <p:ph type="subTitle" idx="4294967295"/>
          </p:nvPr>
        </p:nvSpPr>
        <p:spPr>
          <a:xfrm>
            <a:off x="1979613" y="1844675"/>
            <a:ext cx="5616575" cy="935038"/>
          </a:xfrm>
        </p:spPr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2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Zábavné pokusy a malá bádání</a:t>
            </a:r>
            <a:r>
              <a:rPr lang="en-US" sz="2800" smtClean="0">
                <a:solidFill>
                  <a:srgbClr val="336699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1268" name="Shape 30"/>
          <p:cNvSpPr txBox="1">
            <a:spLocks noChangeArrowheads="1"/>
          </p:cNvSpPr>
          <p:nvPr/>
        </p:nvSpPr>
        <p:spPr bwMode="auto">
          <a:xfrm>
            <a:off x="2771775" y="5876925"/>
            <a:ext cx="3457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336699"/>
              </a:buClr>
              <a:buSzPct val="25000"/>
              <a:buFont typeface="Arial" charset="0"/>
              <a:buNone/>
            </a:pPr>
            <a:r>
              <a:rPr lang="en-US" sz="1800" b="1">
                <a:solidFill>
                  <a:srgbClr val="336699"/>
                </a:solidFill>
              </a:rPr>
              <a:t> Jaroslava Pachlová, ZŠ Stráž</a:t>
            </a:r>
          </a:p>
        </p:txBody>
      </p:sp>
      <p:pic>
        <p:nvPicPr>
          <p:cNvPr id="11269" name="Picture 6" descr="http://wiki.rvp.cz/@api/deki/files/9607/=iko_pok1.png?size=webview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675" y="2349500"/>
            <a:ext cx="3089275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hape 84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Roztočíme to!</a:t>
            </a:r>
            <a:endParaRPr lang="en-US" sz="4800" b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28674" name="Shape 85"/>
          <p:cNvSpPr txBox="1">
            <a:spLocks noGrp="1"/>
          </p:cNvSpPr>
          <p:nvPr>
            <p:ph type="body" idx="4294967295"/>
          </p:nvPr>
        </p:nvSpPr>
        <p:spPr>
          <a:xfrm>
            <a:off x="395288" y="1268413"/>
            <a:ext cx="8497887" cy="5184775"/>
          </a:xfrm>
        </p:spPr>
        <p:txBody>
          <a:bodyPr tIns="45700" bIns="45700"/>
          <a:lstStyle/>
          <a:p>
            <a:pPr marL="342900" indent="-342900">
              <a:lnSpc>
                <a:spcPct val="80000"/>
              </a:lnSpc>
            </a:pPr>
            <a:r>
              <a:rPr lang="en-US" sz="1600" smtClean="0">
                <a:latin typeface="Arial" charset="0"/>
                <a:cs typeface="Arial" charset="0"/>
              </a:rPr>
              <a:t>Zkuste a </a:t>
            </a:r>
            <a:r>
              <a:rPr lang="en-US" sz="1600" b="1" u="sng" smtClean="0">
                <a:solidFill>
                  <a:schemeClr val="hlink"/>
                </a:solidFill>
                <a:latin typeface="Arial" charset="0"/>
                <a:cs typeface="Arial" charset="0"/>
                <a:hlinkClick r:id="rId3"/>
              </a:rPr>
              <a:t>zde více</a:t>
            </a:r>
            <a:r>
              <a:rPr lang="cs-CZ" sz="1600" b="1" u="sng" smtClean="0">
                <a:solidFill>
                  <a:schemeClr val="hlink"/>
                </a:solidFill>
                <a:latin typeface="Arial" charset="0"/>
                <a:cs typeface="Arial" charset="0"/>
              </a:rPr>
              <a:t/>
            </a:r>
            <a:br>
              <a:rPr lang="cs-CZ" sz="1600" b="1" u="sng" smtClean="0">
                <a:solidFill>
                  <a:schemeClr val="hlink"/>
                </a:solidFill>
                <a:latin typeface="Arial" charset="0"/>
                <a:cs typeface="Arial" charset="0"/>
              </a:rPr>
            </a:br>
            <a:r>
              <a:rPr lang="en-US" sz="1600" i="1" smtClean="0">
                <a:latin typeface="Arial" charset="0"/>
                <a:cs typeface="Arial" charset="0"/>
              </a:rPr>
              <a:t>setrvačníkem</a:t>
            </a:r>
            <a:r>
              <a:rPr lang="cs-CZ" sz="1600" i="1" smtClean="0">
                <a:latin typeface="Arial" charset="0"/>
                <a:cs typeface="Arial" charset="0"/>
              </a:rPr>
              <a:t> (káča)</a:t>
            </a:r>
            <a:r>
              <a:rPr lang="en-US" sz="1600" i="1" smtClean="0">
                <a:latin typeface="Arial" charset="0"/>
                <a:cs typeface="Arial" charset="0"/>
              </a:rPr>
              <a:t> je tuhé těleso rotující kolem volné osy, ke které </a:t>
            </a:r>
            <a:r>
              <a:rPr lang="cs-CZ" sz="1600" i="1" smtClean="0">
                <a:latin typeface="Arial" charset="0"/>
                <a:cs typeface="Arial" charset="0"/>
              </a:rPr>
              <a:t>m</a:t>
            </a:r>
            <a:r>
              <a:rPr lang="en-US" sz="1600" i="1" smtClean="0">
                <a:latin typeface="Arial" charset="0"/>
                <a:cs typeface="Arial" charset="0"/>
              </a:rPr>
              <a:t>á velký moment setrvačnosti</a:t>
            </a:r>
            <a:r>
              <a:rPr lang="cs-CZ" sz="1600" i="1" smtClean="0">
                <a:latin typeface="Arial" charset="0"/>
                <a:cs typeface="Arial" charset="0"/>
              </a:rPr>
              <a:t>, </a:t>
            </a:r>
            <a:r>
              <a:rPr lang="en-US" sz="1600" i="1" smtClean="0">
                <a:latin typeface="Arial" charset="0"/>
                <a:cs typeface="Arial" charset="0"/>
              </a:rPr>
              <a:t>roztočený setrvačník má velkou kinetickou energii rotace</a:t>
            </a:r>
            <a:r>
              <a:rPr lang="cs-CZ" sz="1600" i="1" smtClean="0">
                <a:latin typeface="Arial" charset="0"/>
                <a:cs typeface="Arial" charset="0"/>
              </a:rPr>
              <a:t/>
            </a:r>
            <a:br>
              <a:rPr lang="cs-CZ" sz="1600" i="1" smtClean="0">
                <a:latin typeface="Arial" charset="0"/>
                <a:cs typeface="Arial" charset="0"/>
              </a:rPr>
            </a:br>
            <a:endParaRPr lang="cs-CZ" sz="16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Tx/>
              <a:buChar char="•"/>
            </a:pPr>
            <a:r>
              <a:rPr lang="en-US" sz="1600" smtClean="0">
                <a:latin typeface="Arial" charset="0"/>
                <a:cs typeface="Arial" charset="0"/>
              </a:rPr>
              <a:t>nejdéle se točící káča (žáci měří čas nebo mezi sebou závodí) 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Tx/>
              <a:buChar char="•"/>
            </a:pPr>
            <a:r>
              <a:rPr lang="en-US" sz="1600" smtClean="0">
                <a:latin typeface="Arial" charset="0"/>
                <a:cs typeface="Arial" charset="0"/>
              </a:rPr>
              <a:t>největší a nejmenší roztočená káča 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Tx/>
              <a:buChar char="•"/>
            </a:pPr>
            <a:r>
              <a:rPr lang="en-US" sz="1600" smtClean="0">
                <a:latin typeface="Arial" charset="0"/>
                <a:cs typeface="Arial" charset="0"/>
              </a:rPr>
              <a:t>nejpodivnější káča 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Tx/>
              <a:buChar char="•"/>
            </a:pPr>
            <a:r>
              <a:rPr lang="en-US" sz="1600" smtClean="0">
                <a:latin typeface="Arial" charset="0"/>
                <a:cs typeface="Arial" charset="0"/>
              </a:rPr>
              <a:t>cestující káča – ta která urazí nejdelší trasu 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Tx/>
              <a:buChar char="•"/>
            </a:pPr>
            <a:r>
              <a:rPr lang="en-US" sz="1600" smtClean="0">
                <a:latin typeface="Arial" charset="0"/>
                <a:cs typeface="Arial" charset="0"/>
              </a:rPr>
              <a:t>přesná káča – roztočíme ji na nakresleném terči a vítězí ta, která zůstane nejvíce u středu 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Tx/>
              <a:buChar char="•"/>
            </a:pPr>
            <a:r>
              <a:rPr lang="en-US" sz="1600" smtClean="0">
                <a:latin typeface="Arial" charset="0"/>
                <a:cs typeface="Arial" charset="0"/>
              </a:rPr>
              <a:t>skákající káča – roztočíme káču na kraji stolu a necháme ji spadnout = skočit dolů na podlahu, vyhrává ta, která se bude nejdéle točit po pádu na zem 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Tx/>
              <a:buChar char="•"/>
            </a:pPr>
            <a:r>
              <a:rPr lang="en-US" sz="1600" smtClean="0">
                <a:latin typeface="Arial" charset="0"/>
                <a:cs typeface="Arial" charset="0"/>
              </a:rPr>
              <a:t>barevné káči – hry s mícháním barev a jiné optické pokusy, zde pro </a:t>
            </a:r>
            <a:r>
              <a:rPr lang="en-US" sz="16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4"/>
              </a:rPr>
              <a:t>inspiraci malé video</a:t>
            </a:r>
            <a:r>
              <a:rPr lang="en-US" sz="1600" smtClean="0">
                <a:latin typeface="Arial" charset="0"/>
                <a:cs typeface="Arial" charset="0"/>
              </a:rPr>
              <a:t> 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Tx/>
              <a:buChar char="•"/>
            </a:pPr>
            <a:r>
              <a:rPr lang="en-US" sz="16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5"/>
              </a:rPr>
              <a:t>origami káča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Tx/>
              <a:buChar char="•"/>
            </a:pPr>
            <a:r>
              <a:rPr lang="en-US" sz="16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6"/>
              </a:rPr>
              <a:t>káča z CD</a:t>
            </a:r>
            <a:r>
              <a:rPr lang="en-US" sz="1600" smtClean="0">
                <a:latin typeface="Arial" charset="0"/>
                <a:cs typeface="Arial" charset="0"/>
              </a:rPr>
              <a:t>  </a:t>
            </a:r>
            <a:endParaRPr lang="cs-CZ" sz="16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Tx/>
              <a:buChar char="•"/>
            </a:pPr>
            <a:r>
              <a:rPr lang="cs-CZ" sz="1600" smtClean="0">
                <a:latin typeface="Arial" charset="0"/>
                <a:cs typeface="Arial" charset="0"/>
              </a:rPr>
              <a:t>skleněné káči</a:t>
            </a:r>
            <a:r>
              <a:rPr lang="en-US" sz="1600" smtClean="0">
                <a:latin typeface="Arial" charset="0"/>
                <a:cs typeface="Arial" charset="0"/>
              </a:rPr>
              <a:t>    </a:t>
            </a:r>
            <a:endParaRPr lang="cs-CZ" sz="16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Tx/>
              <a:buChar char="•"/>
            </a:pPr>
            <a:r>
              <a:rPr lang="cs-CZ" sz="1600" smtClean="0">
                <a:latin typeface="Arial" charset="0"/>
                <a:cs typeface="Arial" charset="0"/>
              </a:rPr>
              <a:t>Rotočte to - </a:t>
            </a:r>
            <a:r>
              <a:rPr lang="cs-CZ" sz="1600" smtClean="0">
                <a:latin typeface="Arial" charset="0"/>
                <a:cs typeface="Arial" charset="0"/>
                <a:hlinkClick r:id="rId7"/>
              </a:rPr>
              <a:t>video</a:t>
            </a:r>
            <a:r>
              <a:rPr lang="en-US" sz="1600" smtClean="0">
                <a:latin typeface="Arial" charset="0"/>
                <a:cs typeface="Arial" charset="0"/>
              </a:rPr>
              <a:t>                                   </a:t>
            </a:r>
            <a:endParaRPr lang="cs-CZ" sz="16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FontTx/>
              <a:buChar char="•"/>
            </a:pPr>
            <a:r>
              <a:rPr lang="en-US" sz="16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8"/>
              </a:rPr>
              <a:t>větrná káča – šablona</a:t>
            </a:r>
            <a:endParaRPr lang="cs-CZ" sz="1600" u="sng" smtClean="0">
              <a:solidFill>
                <a:schemeClr val="hlink"/>
              </a:solidFill>
              <a:latin typeface="Arial" charset="0"/>
              <a:cs typeface="Arial" charset="0"/>
              <a:hlinkClick r:id="rId8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</a:pPr>
            <a:endParaRPr lang="en-US" sz="1600" u="sng" smtClean="0">
              <a:solidFill>
                <a:schemeClr val="hlink"/>
              </a:solidFill>
              <a:latin typeface="Arial" charset="0"/>
              <a:cs typeface="Arial" charset="0"/>
              <a:hlinkClick r:id="rId8"/>
            </a:endParaRPr>
          </a:p>
        </p:txBody>
      </p:sp>
      <p:sp>
        <p:nvSpPr>
          <p:cNvPr id="28675" name="AutoShape 6" descr="Výsledek obrázku pro káča ze skleněných kuliček"/>
          <p:cNvSpPr>
            <a:spLocks noChangeAspect="1" noChangeArrowheads="1"/>
          </p:cNvSpPr>
          <p:nvPr/>
        </p:nvSpPr>
        <p:spPr bwMode="auto">
          <a:xfrm>
            <a:off x="141288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28676" name="Picture 7" descr="skleněná káča z kuliček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63938" y="4437063"/>
            <a:ext cx="2808287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313"/>
          <p:cNvSpPr txBox="1">
            <a:spLocks noGrp="1"/>
          </p:cNvSpPr>
          <p:nvPr>
            <p:ph type="ctrTitle" idx="4294967295"/>
          </p:nvPr>
        </p:nvSpPr>
        <p:spPr>
          <a:xfrm>
            <a:off x="661988" y="369888"/>
            <a:ext cx="8077200" cy="711200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600"/>
              <a:buFont typeface="Maven Pro"/>
              <a:buNone/>
            </a:pPr>
            <a: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Optické hračky</a:t>
            </a:r>
          </a:p>
        </p:txBody>
      </p:sp>
      <p:sp>
        <p:nvSpPr>
          <p:cNvPr id="30722" name="Shape 314"/>
          <p:cNvSpPr txBox="1">
            <a:spLocks noGrp="1"/>
          </p:cNvSpPr>
          <p:nvPr>
            <p:ph type="subTitle" idx="4294967295"/>
          </p:nvPr>
        </p:nvSpPr>
        <p:spPr>
          <a:xfrm>
            <a:off x="661988" y="1187450"/>
            <a:ext cx="8010525" cy="711200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buSzPts val="1600"/>
              <a:buFont typeface="Nunito"/>
              <a:buNone/>
            </a:pPr>
            <a:r>
              <a:rPr lang="cs-CZ" sz="2000" b="1" smtClean="0">
                <a:solidFill>
                  <a:schemeClr val="tx1"/>
                </a:solidFill>
                <a:latin typeface="Arial" charset="0"/>
                <a:cs typeface="Arial" charset="0"/>
                <a:sym typeface="Nunito"/>
              </a:rPr>
              <a:t>První bonus - náš oblíbený</a:t>
            </a:r>
            <a:r>
              <a:rPr lang="cs-CZ" sz="2000" b="1" smtClean="0">
                <a:solidFill>
                  <a:srgbClr val="006699"/>
                </a:solidFill>
                <a:latin typeface="Arial" charset="0"/>
                <a:cs typeface="Arial" charset="0"/>
                <a:sym typeface="Nunito"/>
              </a:rPr>
              <a:t> ROBO-COSMO-DOG</a:t>
            </a:r>
            <a:r>
              <a:rPr lang="cs-CZ" sz="2000" b="1" smtClean="0">
                <a:solidFill>
                  <a:schemeClr val="tx1"/>
                </a:solidFill>
                <a:latin typeface="Arial" charset="0"/>
                <a:cs typeface="Arial" charset="0"/>
                <a:sym typeface="Nunito"/>
              </a:rPr>
              <a:t>, který z nás nespustí oči :)</a:t>
            </a:r>
          </a:p>
          <a:p>
            <a:pPr eaLnBrk="1" hangingPunct="1">
              <a:buClr>
                <a:srgbClr val="FFFFFF"/>
              </a:buClr>
              <a:buSzPts val="1600"/>
              <a:buFont typeface="Nunito"/>
              <a:buNone/>
            </a:pPr>
            <a:endParaRPr lang="cs-CZ" sz="2000" b="1" smtClean="0">
              <a:solidFill>
                <a:schemeClr val="tx1"/>
              </a:solidFill>
              <a:latin typeface="Arial" charset="0"/>
              <a:cs typeface="Arial" charset="0"/>
              <a:sym typeface="Nunito"/>
            </a:endParaRPr>
          </a:p>
        </p:txBody>
      </p:sp>
      <p:pic>
        <p:nvPicPr>
          <p:cNvPr id="30723" name="Shape 315">
            <a:hlinkClick r:id="rId3"/>
          </p:cNvPr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989138"/>
            <a:ext cx="32385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Shape 316">
            <a:hlinkClick r:id="rId5"/>
          </p:cNvPr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4238" y="1989138"/>
            <a:ext cx="32385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Shape 317"/>
          <p:cNvSpPr txBox="1">
            <a:spLocks noGrp="1"/>
          </p:cNvSpPr>
          <p:nvPr>
            <p:ph type="subTitle" idx="4294967295"/>
          </p:nvPr>
        </p:nvSpPr>
        <p:spPr>
          <a:xfrm>
            <a:off x="755650" y="5373688"/>
            <a:ext cx="8077200" cy="1158875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buSzPts val="1600"/>
              <a:buFont typeface="Nunito"/>
              <a:buNone/>
            </a:pPr>
            <a:r>
              <a:rPr lang="cs-CZ" sz="1600" b="1" smtClean="0">
                <a:solidFill>
                  <a:schemeClr val="tx1"/>
                </a:solidFill>
                <a:latin typeface="Arial" charset="0"/>
                <a:cs typeface="Arial" charset="0"/>
                <a:sym typeface="Nunito"/>
              </a:rPr>
              <a:t>Odkaz na pinterestovou nástěnku s těmito hračkami - více jak 70 šablon</a:t>
            </a:r>
          </a:p>
          <a:p>
            <a:pPr eaLnBrk="1" hangingPunct="1">
              <a:lnSpc>
                <a:spcPct val="120000"/>
              </a:lnSpc>
              <a:buClr>
                <a:srgbClr val="FFFFFF"/>
              </a:buClr>
              <a:buSzPts val="1600"/>
              <a:buFont typeface="Nunito"/>
              <a:buNone/>
            </a:pPr>
            <a:r>
              <a:rPr lang="cs-CZ" sz="2400" b="1" u="sng" smtClean="0">
                <a:solidFill>
                  <a:schemeClr val="hlink"/>
                </a:solidFill>
                <a:latin typeface="Arial" charset="0"/>
                <a:cs typeface="Arial" charset="0"/>
                <a:sym typeface="Ubuntu"/>
                <a:hlinkClick r:id="rId7"/>
              </a:rPr>
              <a:t>3D Illusion paper toys</a:t>
            </a:r>
            <a:endParaRPr lang="cs-CZ" sz="2400" b="1" smtClean="0">
              <a:solidFill>
                <a:srgbClr val="FFFFFF"/>
              </a:solidFill>
              <a:latin typeface="Arial" charset="0"/>
              <a:cs typeface="Arial" charset="0"/>
              <a:sym typeface="Ubuntu"/>
            </a:endParaRPr>
          </a:p>
          <a:p>
            <a:pPr eaLnBrk="1" hangingPunct="1">
              <a:buClr>
                <a:srgbClr val="FFFFFF"/>
              </a:buClr>
              <a:buSzPts val="1600"/>
              <a:buFont typeface="Nunito"/>
              <a:buNone/>
            </a:pPr>
            <a:endParaRPr lang="cs-CZ" sz="1600" smtClean="0">
              <a:solidFill>
                <a:srgbClr val="FFFFFF"/>
              </a:solidFill>
              <a:latin typeface="Arial" charset="0"/>
              <a:cs typeface="Arial" charset="0"/>
              <a:sym typeface="Nunito"/>
            </a:endParaRPr>
          </a:p>
          <a:p>
            <a:pPr eaLnBrk="1" hangingPunct="1">
              <a:buClr>
                <a:srgbClr val="FFFFFF"/>
              </a:buClr>
              <a:buSzPts val="1600"/>
              <a:buFont typeface="Nunito"/>
              <a:buNone/>
            </a:pPr>
            <a:endParaRPr lang="cs-CZ" sz="1600" smtClean="0">
              <a:solidFill>
                <a:srgbClr val="FFFFFF"/>
              </a:solidFill>
              <a:latin typeface="Nunito"/>
              <a:cs typeface="Arial" charset="0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cs-CZ" sz="44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Horkovzdušný balón</a:t>
            </a:r>
          </a:p>
        </p:txBody>
      </p:sp>
      <p:sp>
        <p:nvSpPr>
          <p:cNvPr id="32770" name="Text Box 3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cs-CZ" sz="2400" b="1" smtClean="0">
                <a:latin typeface="Arial" charset="0"/>
                <a:cs typeface="Arial" charset="0"/>
              </a:rPr>
              <a:t>Práce ve skupině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1341438"/>
            <a:ext cx="378142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468313" y="2420938"/>
            <a:ext cx="3167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>
                <a:hlinkClick r:id="rId3"/>
              </a:rPr>
              <a:t>Horkovzdušné balóny</a:t>
            </a:r>
            <a:r>
              <a:rPr lang="cs-CZ" sz="3200" b="1"/>
              <a:t> </a:t>
            </a:r>
            <a:r>
              <a:rPr lang="cs-CZ" sz="2400" b="1"/>
              <a:t>- 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hape 91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Brčkománie</a:t>
            </a:r>
          </a:p>
        </p:txBody>
      </p:sp>
      <p:sp>
        <p:nvSpPr>
          <p:cNvPr id="33795" name="Shape 92"/>
          <p:cNvSpPr txBox="1">
            <a:spLocks noGrp="1"/>
          </p:cNvSpPr>
          <p:nvPr>
            <p:ph type="body" idx="4294967295"/>
          </p:nvPr>
        </p:nvSpPr>
        <p:spPr/>
        <p:txBody>
          <a:bodyPr tIns="45700" bIns="45700"/>
          <a:lstStyle/>
          <a:p>
            <a:pPr marL="342900" indent="-342900" eaLnBrk="1" hangingPunct="1">
              <a:lnSpc>
                <a:spcPct val="90000"/>
              </a:lnSpc>
              <a:buClr>
                <a:srgbClr val="000000"/>
              </a:buClr>
              <a:buFontTx/>
              <a:buChar char="•"/>
            </a:pPr>
            <a:r>
              <a:rPr lang="en-US" sz="3200" smtClean="0">
                <a:solidFill>
                  <a:schemeClr val="tx1"/>
                </a:solidFill>
                <a:latin typeface="Arial" charset="0"/>
                <a:cs typeface="Arial" charset="0"/>
                <a:hlinkClick r:id="rId3"/>
              </a:rPr>
              <a:t>Frkačky</a:t>
            </a:r>
            <a:endParaRPr lang="en-US" sz="320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u="sng" smtClean="0">
                <a:solidFill>
                  <a:schemeClr val="tx1"/>
                </a:solidFill>
                <a:latin typeface="Arial" charset="0"/>
                <a:cs typeface="Arial" charset="0"/>
                <a:hlinkClick r:id="rId4"/>
              </a:rPr>
              <a:t>Stříkačky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u="sng" smtClean="0">
                <a:solidFill>
                  <a:schemeClr val="tx1"/>
                </a:solidFill>
                <a:latin typeface="Arial" charset="0"/>
                <a:cs typeface="Arial" charset="0"/>
                <a:hlinkClick r:id="rId5"/>
              </a:rPr>
              <a:t>Duhy</a:t>
            </a:r>
            <a:r>
              <a:rPr lang="en-US" sz="3200" smtClean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u="sng" smtClean="0">
                <a:solidFill>
                  <a:schemeClr val="tx1"/>
                </a:solidFill>
                <a:latin typeface="Arial" charset="0"/>
                <a:cs typeface="Arial" charset="0"/>
                <a:hlinkClick r:id="rId6"/>
              </a:rPr>
              <a:t>Hadi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u="sng" smtClean="0">
                <a:solidFill>
                  <a:schemeClr val="tx1"/>
                </a:solidFill>
                <a:latin typeface="Arial" charset="0"/>
                <a:cs typeface="Arial" charset="0"/>
                <a:hlinkClick r:id="rId7"/>
              </a:rPr>
              <a:t>Vrtulky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8"/>
              </a:rPr>
              <a:t>Píšťalky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smtClean="0">
                <a:latin typeface="Arial" charset="0"/>
                <a:cs typeface="Arial" charset="0"/>
              </a:rPr>
              <a:t>Hračky – </a:t>
            </a:r>
            <a:r>
              <a:rPr lang="en-US" sz="32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9"/>
              </a:rPr>
              <a:t>akrobat</a:t>
            </a:r>
            <a:r>
              <a:rPr lang="cs-CZ" sz="3200" smtClean="0">
                <a:latin typeface="Arial" charset="0"/>
                <a:cs typeface="Arial" charset="0"/>
              </a:rPr>
              <a:t>,</a:t>
            </a:r>
            <a:r>
              <a:rPr lang="en-US" sz="3200" smtClean="0">
                <a:latin typeface="Arial" charset="0"/>
                <a:cs typeface="Arial" charset="0"/>
              </a:rPr>
              <a:t> </a:t>
            </a:r>
            <a:r>
              <a:rPr lang="en-US" sz="32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10"/>
              </a:rPr>
              <a:t>kolotoč</a:t>
            </a:r>
            <a:r>
              <a:rPr lang="cs-CZ" sz="3200" smtClean="0">
                <a:latin typeface="Arial" charset="0"/>
                <a:cs typeface="Arial" charset="0"/>
              </a:rPr>
              <a:t>,</a:t>
            </a:r>
            <a:r>
              <a:rPr lang="en-US" sz="3200" smtClean="0">
                <a:latin typeface="Arial" charset="0"/>
                <a:cs typeface="Arial" charset="0"/>
              </a:rPr>
              <a:t> </a:t>
            </a:r>
            <a:r>
              <a:rPr lang="en-US" sz="32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11"/>
              </a:rPr>
              <a:t>loutky</a:t>
            </a:r>
            <a:r>
              <a:rPr lang="en-US" sz="3200" smtClean="0"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33796" name="Shape 93"/>
          <p:cNvPicPr preferRelativeResize="0"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87675" y="1557338"/>
            <a:ext cx="23749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Shape 94"/>
          <p:cNvPicPr preferRelativeResize="0"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5650" y="5300663"/>
            <a:ext cx="7248525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Shape 95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08625" y="1557338"/>
            <a:ext cx="2373313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55650" y="6021388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hlinkClick r:id="rId15"/>
              </a:rPr>
              <a:t>Brčko jako tvořivý materiál</a:t>
            </a:r>
            <a:endParaRPr lang="cs-CZ" sz="2400" b="1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Další využití brček</a:t>
            </a:r>
          </a:p>
        </p:txBody>
      </p:sp>
      <p:sp>
        <p:nvSpPr>
          <p:cNvPr id="35842" name="Text Box 3"/>
          <p:cNvSpPr txBox="1">
            <a:spLocks noGrp="1"/>
          </p:cNvSpPr>
          <p:nvPr>
            <p:ph type="body" sz="half" idx="4294967295"/>
          </p:nvPr>
        </p:nvSpPr>
        <p:spPr>
          <a:xfrm>
            <a:off x="468313" y="1268413"/>
            <a:ext cx="8002587" cy="532923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cs-CZ" sz="2000" smtClean="0">
                <a:latin typeface="Arial" charset="0"/>
                <a:cs typeface="Arial" charset="0"/>
              </a:rPr>
              <a:t> </a:t>
            </a:r>
            <a:r>
              <a:rPr lang="cs-CZ" sz="3200" smtClean="0">
                <a:latin typeface="Arial" charset="0"/>
                <a:cs typeface="Arial" charset="0"/>
                <a:hlinkClick r:id="rId4"/>
              </a:rPr>
              <a:t>Nejjednodušší fontánka</a:t>
            </a:r>
            <a:r>
              <a:rPr lang="cs-CZ" sz="3200" smtClean="0">
                <a:latin typeface="Arial" charset="0"/>
                <a:cs typeface="Arial" charset="0"/>
              </a:rPr>
              <a:t/>
            </a:r>
            <a:br>
              <a:rPr lang="cs-CZ" sz="32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endParaRPr lang="cs-CZ" sz="2000" smtClean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endParaRPr lang="cs-CZ" sz="2000" smtClean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000" smtClean="0">
                <a:latin typeface="Arial" charset="0"/>
                <a:cs typeface="Arial" charset="0"/>
              </a:rPr>
              <a:t> </a:t>
            </a:r>
            <a:r>
              <a:rPr lang="cs-CZ" sz="3200" smtClean="0">
                <a:latin typeface="Arial" charset="0"/>
                <a:cs typeface="Arial" charset="0"/>
                <a:hlinkClick r:id="rId5"/>
              </a:rPr>
              <a:t>Hasicí plyn</a:t>
            </a:r>
            <a:r>
              <a:rPr lang="cs-CZ" sz="2000" smtClean="0">
                <a:latin typeface="Arial" charset="0"/>
                <a:cs typeface="Arial" charset="0"/>
                <a:hlinkClick r:id="rId5"/>
              </a:rPr>
              <a:t> </a:t>
            </a: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/>
            </a:r>
            <a:br>
              <a:rPr lang="cs-CZ" sz="2000" smtClean="0">
                <a:latin typeface="Arial" charset="0"/>
                <a:cs typeface="Arial" charset="0"/>
              </a:rPr>
            </a:br>
            <a:r>
              <a:rPr lang="cs-CZ" sz="2000" smtClean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73732" name="Nejjednodušší fontánka.mp4">
            <a:hlinkClick r:id="" action="ppaction://media"/>
          </p:cNvPr>
          <p:cNvPicPr>
            <a:picLocks noRot="1" noChangeAspect="1" noChangeArrowheads="1"/>
          </p:cNvPicPr>
          <p:nvPr>
            <p:ph sz="half" idx="4294967295"/>
            <a:videoFile r:link="rId1"/>
          </p:nvPr>
        </p:nvPicPr>
        <p:blipFill>
          <a:blip r:embed="rId6"/>
          <a:srcRect/>
          <a:stretch>
            <a:fillRect/>
          </a:stretch>
        </p:blipFill>
        <p:spPr>
          <a:xfrm>
            <a:off x="3059113" y="1844675"/>
            <a:ext cx="4038600" cy="2271713"/>
          </a:xfrm>
        </p:spPr>
      </p:pic>
      <p:pic>
        <p:nvPicPr>
          <p:cNvPr id="28677" name="Hasicí plyn.mp4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132138" y="4383088"/>
            <a:ext cx="396081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37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37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Grp="1"/>
          </p:cNvSpPr>
          <p:nvPr>
            <p:ph type="title" idx="4294967295"/>
          </p:nvPr>
        </p:nvSpPr>
        <p:spPr>
          <a:xfrm>
            <a:off x="395288" y="404813"/>
            <a:ext cx="8229600" cy="1143000"/>
          </a:xfrm>
        </p:spPr>
        <p:txBody>
          <a:bodyPr/>
          <a:lstStyle/>
          <a:p>
            <a:pPr algn="ctr"/>
            <a: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Balónky a zase balónky</a:t>
            </a:r>
          </a:p>
        </p:txBody>
      </p:sp>
      <p:pic>
        <p:nvPicPr>
          <p:cNvPr id="36866" name="Picture 4" descr="http://wiki.rvp.cz/@api/deki/files/15521/=IMG_0845.JPG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557338"/>
            <a:ext cx="4535487" cy="3400425"/>
          </a:xfrm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5254625" y="1290638"/>
            <a:ext cx="3455988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buFontTx/>
              <a:buChar char="•"/>
            </a:pPr>
            <a:r>
              <a:rPr lang="cs-CZ" sz="3200"/>
              <a:t>Balónková autíčka</a:t>
            </a:r>
          </a:p>
          <a:p>
            <a:pPr marL="266700" indent="-266700">
              <a:buFontTx/>
              <a:buChar char="•"/>
            </a:pPr>
            <a:r>
              <a:rPr lang="cs-CZ" sz="3200"/>
              <a:t>Stěna smrti</a:t>
            </a:r>
          </a:p>
          <a:p>
            <a:pPr marL="266700" indent="-266700">
              <a:buFontTx/>
              <a:buChar char="•"/>
            </a:pPr>
            <a:r>
              <a:rPr lang="cs-CZ" sz="3200"/>
              <a:t>Fontánky </a:t>
            </a:r>
            <a:r>
              <a:rPr lang="cs-CZ" sz="3200">
                <a:hlinkClick r:id="rId3"/>
              </a:rPr>
              <a:t>1</a:t>
            </a:r>
            <a:r>
              <a:rPr lang="cs-CZ" sz="3200"/>
              <a:t>, </a:t>
            </a:r>
            <a:r>
              <a:rPr lang="cs-CZ" sz="3200">
                <a:hlinkClick r:id="rId4"/>
              </a:rPr>
              <a:t>2</a:t>
            </a:r>
            <a:endParaRPr lang="cs-CZ" sz="3200"/>
          </a:p>
          <a:p>
            <a:pPr marL="266700" indent="-266700">
              <a:buFontTx/>
              <a:buChar char="•"/>
            </a:pPr>
            <a:r>
              <a:rPr lang="cs-CZ" sz="3200"/>
              <a:t>Ohýbání         pramínku vody</a:t>
            </a:r>
          </a:p>
          <a:p>
            <a:pPr marL="266700" indent="-266700">
              <a:buFontTx/>
              <a:buChar char="•"/>
            </a:pPr>
            <a:r>
              <a:rPr lang="cs-CZ" sz="3200">
                <a:hlinkClick r:id="rId5"/>
              </a:rPr>
              <a:t>UFO – podtlak</a:t>
            </a:r>
            <a:endParaRPr lang="cs-CZ" sz="3200"/>
          </a:p>
          <a:p>
            <a:pPr marL="266700" indent="-266700">
              <a:buFontTx/>
              <a:buChar char="•"/>
            </a:pPr>
            <a:r>
              <a:rPr lang="cs-CZ" sz="3200">
                <a:hlinkClick r:id="rId6"/>
              </a:rPr>
              <a:t>Rotující balónky </a:t>
            </a:r>
            <a:endParaRPr lang="cs-CZ" sz="3200"/>
          </a:p>
          <a:p>
            <a:pPr marL="266700" indent="-266700">
              <a:buFontTx/>
              <a:buChar char="•"/>
            </a:pPr>
            <a:r>
              <a:rPr lang="cs-CZ" sz="3200"/>
              <a:t>Balónek který nepraskne </a:t>
            </a:r>
            <a:r>
              <a:rPr lang="cs-CZ" sz="3200">
                <a:hlinkClick r:id="rId7"/>
              </a:rPr>
              <a:t>1</a:t>
            </a:r>
            <a:r>
              <a:rPr lang="cs-CZ" sz="3200"/>
              <a:t>, </a:t>
            </a:r>
            <a:r>
              <a:rPr lang="cs-CZ" sz="3200">
                <a:hlinkClick r:id="rId8"/>
              </a:rPr>
              <a:t>2</a:t>
            </a:r>
            <a:endParaRPr lang="cs-CZ" sz="3200"/>
          </a:p>
          <a:p>
            <a:pPr marL="266700" indent="-266700">
              <a:buFontTx/>
              <a:buChar char="•"/>
            </a:pPr>
            <a:r>
              <a:rPr lang="cs-CZ" sz="3200"/>
              <a:t>……….</a:t>
            </a:r>
            <a:endParaRPr lang="en-US" sz="3200"/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684213" y="5229225"/>
            <a:ext cx="45354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/>
              <a:t>Balónkománie</a:t>
            </a:r>
            <a:r>
              <a:rPr lang="cs-CZ" sz="2000"/>
              <a:t> – Speciál pro školní družiny 1/2017</a:t>
            </a:r>
            <a:endParaRPr lang="cs-CZ" sz="2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hape 100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Papírové létání</a:t>
            </a:r>
          </a:p>
        </p:txBody>
      </p:sp>
      <p:sp>
        <p:nvSpPr>
          <p:cNvPr id="37891" name="Shape 101"/>
          <p:cNvSpPr txBox="1">
            <a:spLocks noGrp="1"/>
          </p:cNvSpPr>
          <p:nvPr>
            <p:ph type="body" idx="4294967295"/>
          </p:nvPr>
        </p:nvSpPr>
        <p:spPr>
          <a:xfrm>
            <a:off x="5292725" y="1628775"/>
            <a:ext cx="3389313" cy="4464050"/>
          </a:xfrm>
        </p:spPr>
        <p:txBody>
          <a:bodyPr tIns="45700" bIns="45700"/>
          <a:lstStyle/>
          <a:p>
            <a:pPr marL="342900" indent="-342900" eaLnBrk="1" hangingPunct="1">
              <a:buClr>
                <a:srgbClr val="000000"/>
              </a:buClr>
              <a:buFontTx/>
              <a:buChar char="•"/>
            </a:pPr>
            <a:r>
              <a:rPr lang="en-US" sz="2800" smtClean="0">
                <a:latin typeface="Arial" charset="0"/>
                <a:cs typeface="Arial" charset="0"/>
              </a:rPr>
              <a:t>vrtulky</a:t>
            </a:r>
          </a:p>
          <a:p>
            <a:pPr marL="342900" indent="-342900" eaLnBrk="1" hangingPunct="1">
              <a:spcBef>
                <a:spcPts val="563"/>
              </a:spcBef>
              <a:buClr>
                <a:srgbClr val="000000"/>
              </a:buClr>
              <a:buFontTx/>
              <a:buChar char="•"/>
            </a:pPr>
            <a:r>
              <a:rPr lang="en-US" sz="2800" smtClean="0">
                <a:latin typeface="Arial" charset="0"/>
                <a:cs typeface="Arial" charset="0"/>
              </a:rPr>
              <a:t>vírníčky</a:t>
            </a:r>
          </a:p>
          <a:p>
            <a:pPr marL="342900" indent="-342900" eaLnBrk="1" hangingPunct="1">
              <a:spcBef>
                <a:spcPts val="563"/>
              </a:spcBef>
              <a:buClr>
                <a:srgbClr val="000000"/>
              </a:buClr>
              <a:buFontTx/>
              <a:buChar char="•"/>
            </a:pPr>
            <a:r>
              <a:rPr lang="en-US" sz="2800" smtClean="0">
                <a:latin typeface="Arial" charset="0"/>
                <a:cs typeface="Arial" charset="0"/>
              </a:rPr>
              <a:t>létadla</a:t>
            </a:r>
          </a:p>
          <a:p>
            <a:pPr marL="342900" indent="-342900" eaLnBrk="1" hangingPunct="1">
              <a:spcBef>
                <a:spcPts val="563"/>
              </a:spcBef>
              <a:buClr>
                <a:srgbClr val="000000"/>
              </a:buClr>
              <a:buFontTx/>
              <a:buChar char="•"/>
            </a:pPr>
            <a:r>
              <a:rPr lang="en-US" sz="28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3"/>
              </a:rPr>
              <a:t>draci</a:t>
            </a:r>
          </a:p>
          <a:p>
            <a:pPr marL="342900" indent="-342900" eaLnBrk="1" hangingPunct="1">
              <a:spcBef>
                <a:spcPts val="563"/>
              </a:spcBef>
              <a:buClr>
                <a:srgbClr val="000000"/>
              </a:buClr>
              <a:buFontTx/>
              <a:buChar char="•"/>
            </a:pPr>
            <a:r>
              <a:rPr lang="en-US" sz="2800" smtClean="0">
                <a:latin typeface="Arial" charset="0"/>
                <a:cs typeface="Arial" charset="0"/>
              </a:rPr>
              <a:t>foukací raketa</a:t>
            </a:r>
          </a:p>
          <a:p>
            <a:pPr marL="342900" indent="-342900" eaLnBrk="1" hangingPunct="1">
              <a:spcBef>
                <a:spcPts val="563"/>
              </a:spcBef>
              <a:buClr>
                <a:srgbClr val="000000"/>
              </a:buClr>
            </a:pPr>
            <a:endParaRPr lang="cs-CZ" sz="2800" smtClean="0">
              <a:latin typeface="Arial" charset="0"/>
              <a:cs typeface="Arial" charset="0"/>
            </a:endParaRPr>
          </a:p>
        </p:txBody>
      </p:sp>
      <p:pic>
        <p:nvPicPr>
          <p:cNvPr id="37892" name="Shape 10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844675"/>
            <a:ext cx="1630362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Shape 103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1775" y="1844675"/>
            <a:ext cx="23558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Shape 104"/>
          <p:cNvSpPr txBox="1">
            <a:spLocks noChangeArrowheads="1"/>
          </p:cNvSpPr>
          <p:nvPr/>
        </p:nvSpPr>
        <p:spPr bwMode="auto">
          <a:xfrm>
            <a:off x="1042988" y="5661025"/>
            <a:ext cx="691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800"/>
              <a:t>Pozn.: raketové létání </a:t>
            </a:r>
            <a:r>
              <a:rPr lang="en-US" sz="1800" u="sng">
                <a:solidFill>
                  <a:schemeClr val="hlink"/>
                </a:solidFill>
                <a:hlinkClick r:id="rId6"/>
              </a:rPr>
              <a:t>ZDE</a:t>
            </a:r>
          </a:p>
        </p:txBody>
      </p:sp>
      <p:pic>
        <p:nvPicPr>
          <p:cNvPr id="37895" name="Shape 105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063" y="4292600"/>
            <a:ext cx="2627312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5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algn="ctr"/>
            <a: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/>
            </a:r>
            <a:b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</a:br>
            <a: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Pokusy ve tmě</a:t>
            </a:r>
            <a:b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</a:br>
            <a:endParaRPr lang="cs-CZ" sz="4800" b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39938" name="Rectangle 11"/>
          <p:cNvSpPr>
            <a:spLocks noChangeArrowheads="1"/>
          </p:cNvSpPr>
          <p:nvPr/>
        </p:nvSpPr>
        <p:spPr bwMode="auto">
          <a:xfrm>
            <a:off x="755650" y="1628775"/>
            <a:ext cx="367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chemeClr val="hlink"/>
                </a:solidFill>
                <a:hlinkClick r:id="rId2"/>
              </a:rPr>
              <a:t>Světélkující lampičky</a:t>
            </a:r>
            <a:endParaRPr lang="cs-CZ" sz="2400" b="1">
              <a:solidFill>
                <a:schemeClr val="hlink"/>
              </a:solidFill>
            </a:endParaRPr>
          </a:p>
        </p:txBody>
      </p:sp>
      <p:pic>
        <p:nvPicPr>
          <p:cNvPr id="39939" name="Picture 7" descr="lampy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2133600"/>
            <a:ext cx="3119437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13"/>
          <p:cNvSpPr>
            <a:spLocks noChangeArrowheads="1"/>
          </p:cNvSpPr>
          <p:nvPr/>
        </p:nvSpPr>
        <p:spPr bwMode="auto">
          <a:xfrm>
            <a:off x="5003800" y="1628775"/>
            <a:ext cx="367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chemeClr val="hlink"/>
                </a:solidFill>
              </a:rPr>
              <a:t>Laserové korále</a:t>
            </a:r>
          </a:p>
        </p:txBody>
      </p:sp>
      <p:pic>
        <p:nvPicPr>
          <p:cNvPr id="39941" name="Picture 14" descr="IMG_38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2205038"/>
            <a:ext cx="266382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5" descr="IMG_38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4292600"/>
            <a:ext cx="266382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hape 110"/>
          <p:cNvSpPr txBox="1"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Nejen kreslící roboti</a:t>
            </a:r>
            <a:endParaRPr lang="en-US" sz="4800" b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40963" name="Shape 111"/>
          <p:cNvSpPr txBox="1">
            <a:spLocks noGrp="1"/>
          </p:cNvSpPr>
          <p:nvPr>
            <p:ph type="body" idx="4294967295"/>
          </p:nvPr>
        </p:nvSpPr>
        <p:spPr/>
        <p:txBody>
          <a:bodyPr tIns="45700" bIns="45700"/>
          <a:lstStyle/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cs-CZ" sz="3200" smtClean="0">
                <a:latin typeface="Arial" charset="0"/>
                <a:cs typeface="Arial" charset="0"/>
                <a:hlinkClick r:id="rId3" tooltip="Kreslící roboti 2"/>
              </a:rPr>
              <a:t>Kreslící roboti 2</a:t>
            </a:r>
            <a:r>
              <a:rPr lang="cs-CZ" sz="3200" smtClean="0"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cs-CZ" sz="3200" smtClean="0">
                <a:latin typeface="Arial" charset="0"/>
                <a:cs typeface="Arial" charset="0"/>
                <a:hlinkClick r:id="rId4" tooltip="Kreslící roboti 3"/>
              </a:rPr>
              <a:t>Kreslící roboti 3</a:t>
            </a:r>
            <a:endParaRPr lang="cs-CZ" sz="3200" smtClean="0">
              <a:latin typeface="Arial" charset="0"/>
              <a:cs typeface="Arial" charset="0"/>
            </a:endParaRPr>
          </a:p>
          <a:p>
            <a:pPr marL="342900" indent="-342900">
              <a:buFontTx/>
              <a:buChar char="•"/>
            </a:pPr>
            <a:r>
              <a:rPr lang="cs-CZ" sz="3200" smtClean="0">
                <a:latin typeface="Arial" charset="0"/>
                <a:cs typeface="Arial" charset="0"/>
                <a:hlinkClick r:id="rId5" tooltip="Roboti"/>
              </a:rPr>
              <a:t>Roboti</a:t>
            </a:r>
            <a:endParaRPr lang="cs-CZ" sz="32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endParaRPr lang="en-US" sz="3200" smtClean="0">
              <a:latin typeface="Arial" charset="0"/>
              <a:cs typeface="Arial" charset="0"/>
            </a:endParaRP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1331913" y="4437063"/>
            <a:ext cx="2592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40965" name="Text Box 7">
            <a:hlinkClick r:id="rId6"/>
          </p:cNvPr>
          <p:cNvSpPr txBox="1">
            <a:spLocks noChangeArrowheads="1"/>
          </p:cNvSpPr>
          <p:nvPr/>
        </p:nvSpPr>
        <p:spPr bwMode="auto">
          <a:xfrm>
            <a:off x="684213" y="3644900"/>
            <a:ext cx="309562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Materiál:</a:t>
            </a:r>
          </a:p>
          <a:p>
            <a:pPr>
              <a:spcBef>
                <a:spcPct val="50000"/>
              </a:spcBef>
            </a:pPr>
            <a:r>
              <a:rPr lang="cs-CZ" sz="1600">
                <a:hlinkClick r:id="rId7"/>
              </a:rPr>
              <a:t>elektromotor 3V</a:t>
            </a:r>
            <a:endParaRPr lang="cs-CZ" sz="1600"/>
          </a:p>
          <a:p>
            <a:pPr>
              <a:spcBef>
                <a:spcPct val="50000"/>
              </a:spcBef>
            </a:pPr>
            <a:r>
              <a:rPr lang="cs-CZ" sz="1600">
                <a:hlinkClick r:id="rId6"/>
              </a:rPr>
              <a:t>kabely s krokosvorkami</a:t>
            </a:r>
            <a:endParaRPr lang="cs-CZ" sz="1600"/>
          </a:p>
          <a:p>
            <a:pPr>
              <a:spcBef>
                <a:spcPct val="50000"/>
              </a:spcBef>
            </a:pPr>
            <a:r>
              <a:rPr lang="cs-CZ" sz="1600"/>
              <a:t>tužková baterie 1,5 V</a:t>
            </a:r>
          </a:p>
          <a:p>
            <a:pPr>
              <a:spcBef>
                <a:spcPct val="50000"/>
              </a:spcBef>
            </a:pPr>
            <a:r>
              <a:rPr lang="cs-CZ" sz="1600"/>
              <a:t>Izolační páska</a:t>
            </a:r>
          </a:p>
        </p:txBody>
      </p:sp>
      <p:pic>
        <p:nvPicPr>
          <p:cNvPr id="40966" name="Picture 5" descr="IMG_459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5738" y="1844675"/>
            <a:ext cx="4752975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hape 117"/>
          <p:cNvSpPr txBox="1"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cs-CZ" sz="44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Fyzikální</a:t>
            </a:r>
            <a:r>
              <a:rPr lang="en-US" sz="44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 zvířátka</a:t>
            </a:r>
          </a:p>
        </p:txBody>
      </p:sp>
      <p:sp>
        <p:nvSpPr>
          <p:cNvPr id="43011" name="Shape 118"/>
          <p:cNvSpPr txBox="1">
            <a:spLocks noGrp="1"/>
          </p:cNvSpPr>
          <p:nvPr>
            <p:ph type="body" idx="4294967295"/>
          </p:nvPr>
        </p:nvSpPr>
        <p:spPr>
          <a:xfrm>
            <a:off x="468313" y="1628775"/>
            <a:ext cx="8229600" cy="2185988"/>
          </a:xfrm>
        </p:spPr>
        <p:txBody>
          <a:bodyPr tIns="45700" bIns="45700"/>
          <a:lstStyle/>
          <a:p>
            <a:pPr marL="342900" indent="-342900" eaLnBrk="1" hangingPunct="1">
              <a:lnSpc>
                <a:spcPct val="80000"/>
              </a:lnSpc>
              <a:buClr>
                <a:srgbClr val="000000"/>
              </a:buClr>
              <a:buFontTx/>
              <a:buChar char="•"/>
            </a:pP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3"/>
              </a:rPr>
              <a:t>Chobotničky</a:t>
            </a:r>
            <a:r>
              <a:rPr lang="en-US" sz="2400" smtClean="0">
                <a:latin typeface="Arial" charset="0"/>
                <a:cs typeface="Arial" charset="0"/>
              </a:rPr>
              <a:t> (přeměny energie, tření)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75"/>
              </a:spcBef>
              <a:buClr>
                <a:srgbClr val="000000"/>
              </a:buClr>
              <a:buFontTx/>
              <a:buChar char="•"/>
            </a:pP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4"/>
              </a:rPr>
              <a:t>Žabičky</a:t>
            </a:r>
            <a:r>
              <a:rPr lang="en-US" sz="2400" smtClean="0">
                <a:latin typeface="Arial" charset="0"/>
                <a:cs typeface="Arial" charset="0"/>
              </a:rPr>
              <a:t> (těžiště tělesa, přeměny energie)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75"/>
              </a:spcBef>
              <a:buClr>
                <a:srgbClr val="000000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Vážky (těžiště tělesa)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75"/>
              </a:spcBef>
              <a:buClr>
                <a:srgbClr val="000000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…a </a:t>
            </a:r>
            <a:r>
              <a:rPr lang="en-US" sz="2400" smtClean="0">
                <a:latin typeface="Arial" charset="0"/>
                <a:cs typeface="Arial" charset="0"/>
                <a:hlinkClick r:id="rId5"/>
              </a:rPr>
              <a:t>jiné lezoucí </a:t>
            </a:r>
            <a:r>
              <a:rPr lang="en-US" sz="2400" smtClean="0">
                <a:latin typeface="Arial" charset="0"/>
                <a:cs typeface="Arial" charset="0"/>
              </a:rPr>
              <a:t>„potvory“, třeba </a:t>
            </a: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6"/>
              </a:rPr>
              <a:t>medúzy</a:t>
            </a:r>
            <a:r>
              <a:rPr lang="en-US" sz="2400" smtClean="0">
                <a:latin typeface="Arial" charset="0"/>
                <a:cs typeface="Arial" charset="0"/>
              </a:rPr>
              <a:t>, </a:t>
            </a: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7"/>
              </a:rPr>
              <a:t>zvířátka </a:t>
            </a:r>
            <a:r>
              <a:rPr lang="cs-CZ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7"/>
              </a:rPr>
              <a:t/>
            </a:r>
            <a:br>
              <a:rPr lang="cs-CZ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7"/>
              </a:rPr>
            </a:b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7"/>
              </a:rPr>
              <a:t>a duchové</a:t>
            </a:r>
            <a:r>
              <a:rPr lang="en-US" sz="2400" smtClean="0">
                <a:latin typeface="Arial" charset="0"/>
                <a:cs typeface="Arial" charset="0"/>
              </a:rPr>
              <a:t>, </a:t>
            </a: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8"/>
              </a:rPr>
              <a:t>lanovky</a:t>
            </a:r>
            <a:r>
              <a:rPr lang="en-US" sz="2400" smtClean="0">
                <a:latin typeface="Arial" charset="0"/>
                <a:cs typeface="Arial" charset="0"/>
              </a:rPr>
              <a:t> (tření, princip páky…)</a:t>
            </a:r>
            <a:br>
              <a:rPr lang="en-US" sz="2400" smtClean="0">
                <a:latin typeface="Arial" charset="0"/>
                <a:cs typeface="Arial" charset="0"/>
              </a:rPr>
            </a:br>
            <a:endParaRPr lang="en-US" sz="24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ts val="475"/>
              </a:spcBef>
              <a:buClr>
                <a:srgbClr val="000000"/>
              </a:buClr>
            </a:pPr>
            <a:endParaRPr lang="cs-CZ" sz="24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ts val="475"/>
              </a:spcBef>
              <a:buClr>
                <a:srgbClr val="000000"/>
              </a:buClr>
            </a:pPr>
            <a:endParaRPr lang="cs-CZ" sz="2400" smtClean="0">
              <a:latin typeface="Arial" charset="0"/>
              <a:cs typeface="Arial" charset="0"/>
            </a:endParaRPr>
          </a:p>
        </p:txBody>
      </p:sp>
      <p:pic>
        <p:nvPicPr>
          <p:cNvPr id="43012" name="Shape 120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0563" y="3573463"/>
            <a:ext cx="403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chobotničk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9750" y="3500438"/>
            <a:ext cx="38163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 descr="IMG_65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59563" y="1268413"/>
            <a:ext cx="1800225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iko_pok1">
            <a:hlinkClick r:id="rId2"/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1550" y="836613"/>
            <a:ext cx="2946400" cy="3313112"/>
          </a:xfrm>
        </p:spPr>
      </p:pic>
      <p:pic>
        <p:nvPicPr>
          <p:cNvPr id="13314" name="Picture 4" descr="iko_kck">
            <a:hlinkClick r:id="rId4"/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643438" y="1268413"/>
            <a:ext cx="3900487" cy="2679700"/>
          </a:xfrm>
        </p:spPr>
      </p:pic>
      <p:pic>
        <p:nvPicPr>
          <p:cNvPr id="13315" name="Picture 5" descr="strom">
            <a:hlinkClick r:id="rId6"/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724525" y="3716338"/>
            <a:ext cx="2482850" cy="2732087"/>
          </a:xfrm>
        </p:spPr>
      </p:pic>
      <p:pic>
        <p:nvPicPr>
          <p:cNvPr id="13316" name="Picture 6" descr="pirati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4292600"/>
            <a:ext cx="38893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Shape 35"/>
          <p:cNvSpPr txBox="1">
            <a:spLocks/>
          </p:cNvSpPr>
          <p:nvPr/>
        </p:nvSpPr>
        <p:spPr bwMode="auto">
          <a:xfrm>
            <a:off x="3952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336699"/>
              </a:buClr>
              <a:buSzPct val="25000"/>
            </a:pPr>
            <a:r>
              <a:rPr lang="en-US" sz="4800" b="1">
                <a:solidFill>
                  <a:srgbClr val="336699"/>
                </a:solidFill>
              </a:rPr>
              <a:t>Logo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hape 132"/>
          <p:cNvSpPr txBox="1"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4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Umění lomu</a:t>
            </a:r>
          </a:p>
        </p:txBody>
      </p:sp>
      <p:pic>
        <p:nvPicPr>
          <p:cNvPr id="45059" name="Shape 13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412875"/>
            <a:ext cx="27019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Shape 134"/>
          <p:cNvSpPr txBox="1">
            <a:spLocks noChangeArrowheads="1"/>
          </p:cNvSpPr>
          <p:nvPr/>
        </p:nvSpPr>
        <p:spPr bwMode="auto">
          <a:xfrm>
            <a:off x="539750" y="5589588"/>
            <a:ext cx="8137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336699"/>
              </a:buClr>
              <a:buSzPct val="25000"/>
              <a:buFont typeface="Arial" charset="0"/>
              <a:buNone/>
            </a:pPr>
            <a:r>
              <a:rPr lang="en-US" sz="2800">
                <a:solidFill>
                  <a:srgbClr val="336699"/>
                </a:solidFill>
              </a:rPr>
              <a:t>Refraction Art – díla malých umělců ze ZŠ Stráž</a:t>
            </a:r>
          </a:p>
        </p:txBody>
      </p:sp>
      <p:pic>
        <p:nvPicPr>
          <p:cNvPr id="45061" name="Shape 13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8050" y="1412875"/>
            <a:ext cx="25400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Shape 13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1412875"/>
            <a:ext cx="252412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hape 141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4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Strašidlácký časosběr</a:t>
            </a:r>
          </a:p>
        </p:txBody>
      </p:sp>
      <p:sp>
        <p:nvSpPr>
          <p:cNvPr id="47107" name="Shape 142"/>
          <p:cNvSpPr txBox="1">
            <a:spLocks noGrp="1"/>
          </p:cNvSpPr>
          <p:nvPr>
            <p:ph type="body" idx="4294967295"/>
          </p:nvPr>
        </p:nvSpPr>
        <p:spPr>
          <a:xfrm>
            <a:off x="457200" y="1628775"/>
            <a:ext cx="3322638" cy="2808288"/>
          </a:xfrm>
        </p:spPr>
        <p:txBody>
          <a:bodyPr tIns="45700" bIns="45700"/>
          <a:lstStyle/>
          <a:p>
            <a:pPr marL="342900" indent="-342900" eaLnBrk="1" hangingPunct="1">
              <a:buClr>
                <a:srgbClr val="000000"/>
              </a:buClr>
              <a:buFontTx/>
              <a:buChar char="•"/>
            </a:pPr>
            <a:r>
              <a:rPr lang="en-US" sz="2800" smtClean="0">
                <a:latin typeface="Arial" charset="0"/>
                <a:cs typeface="Arial" charset="0"/>
              </a:rPr>
              <a:t>Vzlínání kapalin, propojení „vědy </a:t>
            </a:r>
            <a:br>
              <a:rPr lang="en-US" sz="2800" smtClean="0">
                <a:latin typeface="Arial" charset="0"/>
                <a:cs typeface="Arial" charset="0"/>
              </a:rPr>
            </a:br>
            <a:r>
              <a:rPr lang="en-US" sz="2800" smtClean="0">
                <a:latin typeface="Arial" charset="0"/>
                <a:cs typeface="Arial" charset="0"/>
              </a:rPr>
              <a:t>a umění“</a:t>
            </a:r>
            <a:br>
              <a:rPr lang="en-US" sz="2800" smtClean="0">
                <a:latin typeface="Arial" charset="0"/>
                <a:cs typeface="Arial" charset="0"/>
              </a:rPr>
            </a:br>
            <a:endParaRPr lang="en-US" sz="28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ts val="563"/>
              </a:spcBef>
              <a:buClr>
                <a:srgbClr val="000000"/>
              </a:buClr>
              <a:buFontTx/>
              <a:buChar char="•"/>
            </a:pPr>
            <a:r>
              <a:rPr lang="en-US" sz="2800" smtClean="0">
                <a:latin typeface="Arial" charset="0"/>
                <a:cs typeface="Arial" charset="0"/>
              </a:rPr>
              <a:t>Je černá opravdu černá?</a:t>
            </a:r>
          </a:p>
          <a:p>
            <a:pPr marL="342900" indent="-342900" eaLnBrk="1" hangingPunct="1">
              <a:spcBef>
                <a:spcPts val="563"/>
              </a:spcBef>
              <a:buClr>
                <a:srgbClr val="000000"/>
              </a:buClr>
              <a:buSzPct val="25000"/>
            </a:pPr>
            <a:endParaRPr lang="cs-CZ" sz="28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ts val="563"/>
              </a:spcBef>
              <a:buClr>
                <a:srgbClr val="000000"/>
              </a:buClr>
            </a:pPr>
            <a:endParaRPr lang="cs-CZ" sz="2800" smtClean="0">
              <a:latin typeface="Arial" charset="0"/>
              <a:cs typeface="Arial" charset="0"/>
            </a:endParaRPr>
          </a:p>
        </p:txBody>
      </p:sp>
      <p:sp>
        <p:nvSpPr>
          <p:cNvPr id="47108" name="Shape 144"/>
          <p:cNvSpPr txBox="1">
            <a:spLocks noChangeArrowheads="1"/>
          </p:cNvSpPr>
          <p:nvPr/>
        </p:nvSpPr>
        <p:spPr bwMode="auto">
          <a:xfrm>
            <a:off x="755650" y="5516563"/>
            <a:ext cx="8137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3200" u="sng">
                <a:solidFill>
                  <a:schemeClr val="hlink"/>
                </a:solidFill>
                <a:hlinkClick r:id="rId3"/>
              </a:rPr>
              <a:t>Využití časosběrných videí</a:t>
            </a:r>
            <a:r>
              <a:rPr lang="en-US" sz="3200"/>
              <a:t/>
            </a:r>
            <a:br>
              <a:rPr lang="en-US" sz="3200"/>
            </a:br>
            <a:endParaRPr lang="en-US" sz="3200"/>
          </a:p>
        </p:txBody>
      </p:sp>
      <p:sp>
        <p:nvSpPr>
          <p:cNvPr id="47109" name="AutoShape 7" descr="maxresdefaul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7110" name="AutoShape 9" descr="maxresdefaul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7111" name="AutoShape 11" descr="maxresdefault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47112" name="Picture 12" descr="ohnivý du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1700213"/>
            <a:ext cx="48958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Text Box 10"/>
          <p:cNvSpPr txBox="1">
            <a:spLocks noChangeArrowheads="1"/>
          </p:cNvSpPr>
          <p:nvPr/>
        </p:nvSpPr>
        <p:spPr bwMode="auto">
          <a:xfrm>
            <a:off x="684213" y="4797425"/>
            <a:ext cx="7559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/>
              <a:t>+</a:t>
            </a:r>
            <a:r>
              <a:rPr lang="cs-CZ"/>
              <a:t> </a:t>
            </a:r>
            <a:r>
              <a:rPr lang="cs-CZ" sz="3200">
                <a:hlinkClick r:id="rId5"/>
              </a:rPr>
              <a:t>Strašidelná ruka</a:t>
            </a:r>
            <a:endParaRPr lang="cs-CZ" sz="320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9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Pohyb kuličky</a:t>
            </a:r>
          </a:p>
        </p:txBody>
      </p:sp>
      <p:pic>
        <p:nvPicPr>
          <p:cNvPr id="49155" name="Shape 15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341438"/>
            <a:ext cx="3382962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Shape 15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3981450"/>
            <a:ext cx="33845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Shape 15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9463" y="1341438"/>
            <a:ext cx="3717925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163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Tající sněhulák</a:t>
            </a:r>
            <a:endParaRPr lang="en-US" sz="4800" b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51203" name="Shape 164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1252538"/>
          </a:xfrm>
        </p:spPr>
        <p:txBody>
          <a:bodyPr tIns="45700" bIns="45700"/>
          <a:lstStyle/>
          <a:p>
            <a:pPr marL="342900" indent="-342900" eaLnBrk="1" hangingPunct="1">
              <a:buClr>
                <a:srgbClr val="000000"/>
              </a:buClr>
              <a:buFontTx/>
              <a:buChar char="•"/>
            </a:pPr>
            <a:r>
              <a:rPr lang="en-US" sz="3200" smtClean="0">
                <a:latin typeface="Arial" charset="0"/>
                <a:cs typeface="Arial" charset="0"/>
              </a:rPr>
              <a:t>jednoduchý pokus </a:t>
            </a:r>
            <a:r>
              <a:rPr lang="cs-CZ" sz="3200" smtClean="0">
                <a:latin typeface="Arial" charset="0"/>
                <a:cs typeface="Arial" charset="0"/>
              </a:rPr>
              <a:t>s využitím octa a sody</a:t>
            </a:r>
            <a:endParaRPr lang="en-US" sz="32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</a:pPr>
            <a:r>
              <a:rPr lang="cs-CZ" sz="3200" smtClean="0">
                <a:latin typeface="Arial" charset="0"/>
                <a:cs typeface="Arial" charset="0"/>
                <a:hlinkClick r:id="rId3"/>
              </a:rPr>
              <a:t>video</a:t>
            </a:r>
            <a:endParaRPr lang="cs-CZ" sz="32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</a:pPr>
            <a:endParaRPr lang="cs-CZ" sz="3200" smtClean="0">
              <a:latin typeface="Arial" charset="0"/>
              <a:cs typeface="Arial" charset="0"/>
            </a:endParaRPr>
          </a:p>
        </p:txBody>
      </p:sp>
      <p:pic>
        <p:nvPicPr>
          <p:cNvPr id="51204" name="Picture 7" descr="IMG_41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2565400"/>
            <a:ext cx="4608513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2"/>
          <p:cNvSpPr txBox="1"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ctr"/>
            <a: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  <a:hlinkClick r:id="rId2"/>
              </a:rPr>
              <a:t>Píšťalka z víčka</a:t>
            </a:r>
            <a:endParaRPr lang="cs-CZ" sz="4800" b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pic>
        <p:nvPicPr>
          <p:cNvPr id="53250" name="Picture 5" descr="Slabý M.: Hrajeme si s fyzikou - image00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2565400"/>
            <a:ext cx="17430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7" descr="Výsledek obrázku pro píšťalka z víčk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2565400"/>
            <a:ext cx="333375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hape 170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Fyzikální a jiné rekordy</a:t>
            </a:r>
          </a:p>
        </p:txBody>
      </p:sp>
      <p:sp>
        <p:nvSpPr>
          <p:cNvPr id="54275" name="Shape 171"/>
          <p:cNvSpPr txBox="1">
            <a:spLocks noGrp="1"/>
          </p:cNvSpPr>
          <p:nvPr>
            <p:ph type="body" idx="4294967295"/>
          </p:nvPr>
        </p:nvSpPr>
        <p:spPr/>
        <p:txBody>
          <a:bodyPr tIns="45700" bIns="45700"/>
          <a:lstStyle/>
          <a:p>
            <a:pPr marL="342900" indent="-342900" eaLnBrk="1" hangingPunct="1">
              <a:lnSpc>
                <a:spcPct val="80000"/>
              </a:lnSpc>
              <a:buClr>
                <a:srgbClr val="000000"/>
              </a:buClr>
              <a:buFontTx/>
              <a:buChar char="•"/>
            </a:pPr>
            <a:r>
              <a:rPr lang="en-US" sz="1800" b="1" u="sng" smtClean="0">
                <a:solidFill>
                  <a:schemeClr val="hlink"/>
                </a:solidFill>
                <a:latin typeface="Arial" charset="0"/>
                <a:cs typeface="Arial" charset="0"/>
                <a:hlinkClick r:id="rId3"/>
              </a:rPr>
              <a:t>1. Kolik unese papír A4?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363"/>
              </a:spcBef>
              <a:buClr>
                <a:srgbClr val="000000"/>
              </a:buClr>
            </a:pPr>
            <a:r>
              <a:rPr lang="en-US" sz="1800" smtClean="0">
                <a:latin typeface="Arial" charset="0"/>
                <a:cs typeface="Arial" charset="0"/>
              </a:rPr>
              <a:t>Náš rekord je 6 kg 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363"/>
              </a:spcBef>
              <a:buClr>
                <a:srgbClr val="000000"/>
              </a:buClr>
              <a:buFontTx/>
              <a:buChar char="•"/>
            </a:pPr>
            <a:r>
              <a:rPr lang="en-US" sz="1800" b="1" smtClean="0">
                <a:latin typeface="Arial" charset="0"/>
                <a:cs typeface="Arial" charset="0"/>
              </a:rPr>
              <a:t>2. Co všechno může plavat po vodě?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363"/>
              </a:spcBef>
              <a:buClr>
                <a:srgbClr val="000000"/>
              </a:buClr>
            </a:pPr>
            <a:r>
              <a:rPr lang="en-US" sz="1800" smtClean="0">
                <a:latin typeface="Arial" charset="0"/>
                <a:cs typeface="Arial" charset="0"/>
              </a:rPr>
              <a:t>Výchozí rekord: </a:t>
            </a:r>
            <a:r>
              <a:rPr lang="en-US" sz="1800" b="1" smtClean="0">
                <a:latin typeface="Arial" charset="0"/>
                <a:cs typeface="Arial" charset="0"/>
              </a:rPr>
              <a:t>0,45 kg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363"/>
              </a:spcBef>
              <a:buClr>
                <a:srgbClr val="000000"/>
              </a:buClr>
              <a:buFontTx/>
              <a:buChar char="•"/>
            </a:pPr>
            <a:r>
              <a:rPr lang="en-US" sz="1800" b="1" smtClean="0">
                <a:latin typeface="Arial" charset="0"/>
                <a:cs typeface="Arial" charset="0"/>
              </a:rPr>
              <a:t>3. Kopeček vody (povrchové napětí)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363"/>
              </a:spcBef>
              <a:buClr>
                <a:srgbClr val="000000"/>
              </a:buClr>
            </a:pPr>
            <a:r>
              <a:rPr lang="en-US" sz="1800" smtClean="0">
                <a:latin typeface="Arial" charset="0"/>
                <a:cs typeface="Arial" charset="0"/>
              </a:rPr>
              <a:t>Výchozí rekord: </a:t>
            </a:r>
            <a:r>
              <a:rPr lang="en-US" sz="1800" b="1" smtClean="0">
                <a:latin typeface="Arial" charset="0"/>
                <a:cs typeface="Arial" charset="0"/>
              </a:rPr>
              <a:t>123 mincí</a:t>
            </a:r>
            <a:r>
              <a:rPr lang="en-US" sz="1800" smtClean="0">
                <a:latin typeface="Arial" charset="0"/>
                <a:cs typeface="Arial" charset="0"/>
              </a:rPr>
              <a:t> </a:t>
            </a:r>
            <a:br>
              <a:rPr lang="en-US" sz="1800" smtClean="0">
                <a:latin typeface="Arial" charset="0"/>
                <a:cs typeface="Arial" charset="0"/>
              </a:rPr>
            </a:br>
            <a:r>
              <a:rPr lang="en-US" sz="1800" smtClean="0">
                <a:latin typeface="Arial" charset="0"/>
                <a:cs typeface="Arial" charset="0"/>
              </a:rPr>
              <a:t>(v našem případě nepoužívané 50ti haléře)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363"/>
              </a:spcBef>
              <a:buClr>
                <a:srgbClr val="000000"/>
              </a:buClr>
              <a:buFontTx/>
              <a:buChar char="•"/>
            </a:pPr>
            <a:r>
              <a:rPr lang="en-US" sz="1800" b="1" smtClean="0">
                <a:latin typeface="Arial" charset="0"/>
                <a:cs typeface="Arial" charset="0"/>
              </a:rPr>
              <a:t>4. </a:t>
            </a:r>
            <a:r>
              <a:rPr lang="en-US" sz="1800" b="1" u="sng" smtClean="0">
                <a:solidFill>
                  <a:schemeClr val="hlink"/>
                </a:solidFill>
                <a:latin typeface="Arial" charset="0"/>
                <a:cs typeface="Arial" charset="0"/>
                <a:hlinkClick r:id="rId4"/>
              </a:rPr>
              <a:t>Kelímky na balónku (podtlak)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363"/>
              </a:spcBef>
              <a:buClr>
                <a:srgbClr val="000000"/>
              </a:buClr>
            </a:pPr>
            <a:r>
              <a:rPr lang="en-US" sz="1800" smtClean="0">
                <a:latin typeface="Arial" charset="0"/>
                <a:cs typeface="Arial" charset="0"/>
              </a:rPr>
              <a:t>Výchozí rekord: </a:t>
            </a:r>
            <a:r>
              <a:rPr lang="en-US" sz="1800" b="1" smtClean="0">
                <a:latin typeface="Arial" charset="0"/>
                <a:cs typeface="Arial" charset="0"/>
              </a:rPr>
              <a:t>9 kelímků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363"/>
              </a:spcBef>
              <a:buClr>
                <a:srgbClr val="000000"/>
              </a:buClr>
            </a:pPr>
            <a:r>
              <a:rPr lang="en-US" sz="1800" b="1" smtClean="0">
                <a:latin typeface="Arial" charset="0"/>
                <a:cs typeface="Arial" charset="0"/>
              </a:rPr>
              <a:t>5. Přilnavost - "zelektrizovat" co nejvíce mikrotenových sáčků </a:t>
            </a:r>
            <a:br>
              <a:rPr lang="en-US" sz="1800" b="1" smtClean="0">
                <a:latin typeface="Arial" charset="0"/>
                <a:cs typeface="Arial" charset="0"/>
              </a:rPr>
            </a:br>
            <a:r>
              <a:rPr lang="en-US" sz="1800" b="1" smtClean="0">
                <a:latin typeface="Arial" charset="0"/>
                <a:cs typeface="Arial" charset="0"/>
              </a:rPr>
              <a:t>a "zavěsit" na zeď</a:t>
            </a:r>
            <a:r>
              <a:rPr lang="en-US" sz="1800" smtClean="0">
                <a:latin typeface="Arial" charset="0"/>
                <a:cs typeface="Arial" charset="0"/>
              </a:rPr>
              <a:t> </a:t>
            </a:r>
            <a:br>
              <a:rPr lang="en-US" sz="1800" smtClean="0">
                <a:latin typeface="Arial" charset="0"/>
                <a:cs typeface="Arial" charset="0"/>
              </a:rPr>
            </a:br>
            <a:endParaRPr lang="en-US" sz="18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ts val="363"/>
              </a:spcBef>
              <a:buClr>
                <a:srgbClr val="000000"/>
              </a:buClr>
              <a:buSzPct val="25000"/>
            </a:pPr>
            <a:r>
              <a:rPr lang="en-US" sz="1800" i="1" smtClean="0">
                <a:latin typeface="Arial" charset="0"/>
                <a:cs typeface="Arial" charset="0"/>
              </a:rPr>
              <a:t>Pozn.: … a další využití pokusů při komunitních akcích, </a:t>
            </a:r>
            <a:endParaRPr lang="cs-CZ" sz="1800" i="1" smtClean="0">
              <a:latin typeface="Arial" charset="0"/>
              <a:cs typeface="Arial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ts val="363"/>
              </a:spcBef>
              <a:buClr>
                <a:srgbClr val="000000"/>
              </a:buClr>
              <a:buSzPct val="25000"/>
            </a:pPr>
            <a:r>
              <a:rPr lang="cs-CZ" sz="1800" i="1" smtClean="0">
                <a:latin typeface="Arial" charset="0"/>
                <a:cs typeface="Arial" charset="0"/>
              </a:rPr>
              <a:t>                </a:t>
            </a:r>
            <a:r>
              <a:rPr lang="en-US" sz="1800" i="1" smtClean="0">
                <a:latin typeface="Arial" charset="0"/>
                <a:cs typeface="Arial" charset="0"/>
              </a:rPr>
              <a:t>např. </a:t>
            </a:r>
            <a:r>
              <a:rPr lang="en-US" sz="1800" b="1" i="1" u="sng" smtClean="0">
                <a:solidFill>
                  <a:schemeClr val="hlink"/>
                </a:solidFill>
                <a:latin typeface="Arial" charset="0"/>
                <a:cs typeface="Arial" charset="0"/>
                <a:hlinkClick r:id="rId5"/>
              </a:rPr>
              <a:t>Velká detektivní hra</a:t>
            </a:r>
          </a:p>
        </p:txBody>
      </p:sp>
      <p:pic>
        <p:nvPicPr>
          <p:cNvPr id="54276" name="Shape 172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1773238"/>
            <a:ext cx="2903538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177"/>
          <p:cNvSpPr txBox="1"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Vím proč</a:t>
            </a:r>
          </a:p>
        </p:txBody>
      </p:sp>
      <p:pic>
        <p:nvPicPr>
          <p:cNvPr id="56323" name="Shape 178"/>
          <p:cNvPicPr preferRelativeResize="0">
            <a:picLocks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2420938"/>
            <a:ext cx="8229600" cy="3429000"/>
          </a:xfrm>
        </p:spPr>
      </p:pic>
      <p:sp>
        <p:nvSpPr>
          <p:cNvPr id="56324" name="Shape 179"/>
          <p:cNvSpPr txBox="1">
            <a:spLocks noChangeArrowheads="1"/>
          </p:cNvSpPr>
          <p:nvPr/>
        </p:nvSpPr>
        <p:spPr bwMode="auto">
          <a:xfrm>
            <a:off x="1403350" y="1412875"/>
            <a:ext cx="655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3200" u="sng">
                <a:solidFill>
                  <a:schemeClr val="hlink"/>
                </a:solidFill>
                <a:hlinkClick r:id="rId4"/>
              </a:rPr>
              <a:t>www.vimproc.cz</a:t>
            </a:r>
          </a:p>
        </p:txBody>
      </p:sp>
      <p:sp>
        <p:nvSpPr>
          <p:cNvPr id="56325" name="Shape 180"/>
          <p:cNvSpPr txBox="1">
            <a:spLocks noChangeArrowheads="1"/>
          </p:cNvSpPr>
          <p:nvPr/>
        </p:nvSpPr>
        <p:spPr bwMode="auto">
          <a:xfrm>
            <a:off x="0" y="594995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3200" u="sng">
                <a:solidFill>
                  <a:schemeClr val="hlink"/>
                </a:solidFill>
                <a:hlinkClick r:id="rId5"/>
              </a:rPr>
              <a:t>Tajemství platební karty</a:t>
            </a:r>
            <a:r>
              <a:rPr lang="en-US" sz="3200"/>
              <a:t>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hape 185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Výstavky</a:t>
            </a:r>
          </a:p>
        </p:txBody>
      </p:sp>
      <p:sp>
        <p:nvSpPr>
          <p:cNvPr id="58371" name="Shape 186"/>
          <p:cNvSpPr txBox="1">
            <a:spLocks noGrp="1"/>
          </p:cNvSpPr>
          <p:nvPr>
            <p:ph type="body" idx="4294967295"/>
          </p:nvPr>
        </p:nvSpPr>
        <p:spPr/>
        <p:txBody>
          <a:bodyPr tIns="45700" bIns="45700"/>
          <a:lstStyle/>
          <a:p>
            <a:pPr marL="342900" indent="-342900" eaLnBrk="1" hangingPunct="1">
              <a:buClr>
                <a:srgbClr val="000000"/>
              </a:buClr>
              <a:buFontTx/>
              <a:buChar char="•"/>
            </a:pPr>
            <a:r>
              <a:rPr lang="en-US" sz="3200" b="1" smtClean="0">
                <a:latin typeface="Arial" charset="0"/>
                <a:cs typeface="Arial" charset="0"/>
              </a:rPr>
              <a:t>Bublinový had</a:t>
            </a: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b="1" u="sng" smtClean="0">
                <a:solidFill>
                  <a:schemeClr val="hlink"/>
                </a:solidFill>
                <a:latin typeface="Arial" charset="0"/>
                <a:cs typeface="Arial" charset="0"/>
                <a:hlinkClick r:id="rId3"/>
              </a:rPr>
              <a:t>Hrátky s fóliemi</a:t>
            </a: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b="1" u="sng" smtClean="0">
                <a:solidFill>
                  <a:schemeClr val="hlink"/>
                </a:solidFill>
                <a:latin typeface="Arial" charset="0"/>
                <a:cs typeface="Arial" charset="0"/>
                <a:hlinkClick r:id="rId4"/>
              </a:rPr>
              <a:t>Kouzelná trubička (přebarvování šňůrky)</a:t>
            </a: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b="1" u="sng" smtClean="0">
                <a:solidFill>
                  <a:schemeClr val="hlink"/>
                </a:solidFill>
                <a:latin typeface="Arial" charset="0"/>
                <a:cs typeface="Arial" charset="0"/>
                <a:hlinkClick r:id="rId5"/>
              </a:rPr>
              <a:t>Polodrahokamy</a:t>
            </a:r>
            <a:r>
              <a:rPr lang="en-US" sz="3200" b="1" smtClean="0">
                <a:latin typeface="Arial" charset="0"/>
                <a:cs typeface="Arial" charset="0"/>
              </a:rPr>
              <a:t>Polodrahokamy a celý projekt </a:t>
            </a:r>
            <a:r>
              <a:rPr lang="en-US" sz="3200" b="1" u="sng" smtClean="0">
                <a:solidFill>
                  <a:schemeClr val="hlink"/>
                </a:solidFill>
                <a:latin typeface="Arial" charset="0"/>
                <a:cs typeface="Arial" charset="0"/>
                <a:hlinkClick r:id="rId6"/>
              </a:rPr>
              <a:t>PROMO</a:t>
            </a:r>
            <a:endParaRPr lang="cs-CZ" sz="3200" b="1" u="sng" smtClean="0">
              <a:solidFill>
                <a:schemeClr val="hlink"/>
              </a:solidFill>
              <a:latin typeface="Arial" charset="0"/>
              <a:cs typeface="Arial" charset="0"/>
              <a:hlinkClick r:id="rId6"/>
            </a:endParaRPr>
          </a:p>
          <a:p>
            <a:pPr marL="342900" indent="-342900">
              <a:buFontTx/>
              <a:buChar char="•"/>
            </a:pPr>
            <a:r>
              <a:rPr lang="cs-CZ" sz="3200" b="1" smtClean="0">
                <a:latin typeface="Arial" charset="0"/>
                <a:cs typeface="Arial" charset="0"/>
                <a:hlinkClick r:id="rId7"/>
              </a:rPr>
              <a:t>Šašci – hra s rovnováhou</a:t>
            </a:r>
            <a:endParaRPr lang="en-US" sz="3200" b="1" u="sng" smtClean="0">
              <a:solidFill>
                <a:schemeClr val="hlink"/>
              </a:solidFill>
              <a:latin typeface="Arial" charset="0"/>
              <a:cs typeface="Arial" charset="0"/>
              <a:hlinkClick r:id="rId6"/>
            </a:endParaRP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b="1" smtClean="0">
                <a:latin typeface="Arial" charset="0"/>
                <a:cs typeface="Arial" charset="0"/>
              </a:rPr>
              <a:t>… a další </a:t>
            </a: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</a:pPr>
            <a:endParaRPr lang="cs-CZ" sz="3200" b="1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Pinterest</a:t>
            </a:r>
          </a:p>
        </p:txBody>
      </p:sp>
      <p:sp>
        <p:nvSpPr>
          <p:cNvPr id="60418" name="Text Box 3"/>
          <p:cNvSpPr txBox="1">
            <a:spLocks noGrp="1"/>
          </p:cNvSpPr>
          <p:nvPr>
            <p:ph type="body" idx="4294967295"/>
          </p:nvPr>
        </p:nvSpPr>
        <p:spPr>
          <a:xfrm>
            <a:off x="539750" y="1268413"/>
            <a:ext cx="8229600" cy="4525962"/>
          </a:xfrm>
        </p:spPr>
        <p:txBody>
          <a:bodyPr/>
          <a:lstStyle/>
          <a:p>
            <a:r>
              <a:rPr lang="cs-CZ" sz="3200" smtClean="0">
                <a:latin typeface="Arial" charset="0"/>
                <a:cs typeface="Arial" charset="0"/>
                <a:hlinkClick r:id="rId2"/>
              </a:rPr>
              <a:t>Online nástěnky </a:t>
            </a:r>
            <a:r>
              <a:rPr lang="cs-CZ" sz="3200" smtClean="0">
                <a:latin typeface="Arial" charset="0"/>
                <a:cs typeface="Arial" charset="0"/>
              </a:rPr>
              <a:t>jako zdroj inspirace, případně úložiště realizovaných projektů</a:t>
            </a:r>
          </a:p>
          <a:p>
            <a:r>
              <a:rPr lang="cs-CZ" sz="3200" smtClean="0">
                <a:latin typeface="Arial" charset="0"/>
                <a:cs typeface="Arial" charset="0"/>
              </a:rPr>
              <a:t>Sdílené nástěnky pro přípravu společného projektu </a:t>
            </a:r>
          </a:p>
          <a:p>
            <a:endParaRPr lang="cs-CZ" sz="3200" smtClean="0">
              <a:latin typeface="Arial" charset="0"/>
              <a:cs typeface="Arial" charset="0"/>
            </a:endParaRPr>
          </a:p>
        </p:txBody>
      </p:sp>
      <p:pic>
        <p:nvPicPr>
          <p:cNvPr id="60419" name="Picture 4" descr="ScreenShot0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3429000"/>
            <a:ext cx="648017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5" descr="pinterest_badge_r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260350"/>
            <a:ext cx="14398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197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4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Šampaňské na závěr</a:t>
            </a:r>
          </a:p>
        </p:txBody>
      </p:sp>
      <p:sp>
        <p:nvSpPr>
          <p:cNvPr id="61443" name="Shape 198"/>
          <p:cNvSpPr txBox="1">
            <a:spLocks noGrp="1"/>
          </p:cNvSpPr>
          <p:nvPr>
            <p:ph type="body" idx="4294967295"/>
          </p:nvPr>
        </p:nvSpPr>
        <p:spPr/>
        <p:txBody>
          <a:bodyPr tIns="45700" bIns="45700"/>
          <a:lstStyle/>
          <a:p>
            <a:pPr marL="342900" indent="-342900" eaLnBrk="1" hangingPunct="1">
              <a:buClr>
                <a:srgbClr val="000000"/>
              </a:buClr>
            </a:pPr>
            <a:endParaRPr lang="cs-CZ" sz="32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</a:pPr>
            <a:endParaRPr lang="cs-CZ" sz="3200" smtClean="0">
              <a:latin typeface="Arial" charset="0"/>
              <a:cs typeface="Arial" charset="0"/>
            </a:endParaRPr>
          </a:p>
        </p:txBody>
      </p:sp>
      <p:pic>
        <p:nvPicPr>
          <p:cNvPr id="61444" name="Shape 199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412875"/>
            <a:ext cx="35671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43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Proč a pro koho?</a:t>
            </a:r>
          </a:p>
        </p:txBody>
      </p:sp>
      <p:sp>
        <p:nvSpPr>
          <p:cNvPr id="14339" name="Shape 44"/>
          <p:cNvSpPr txBox="1">
            <a:spLocks noGrp="1"/>
          </p:cNvSpPr>
          <p:nvPr>
            <p:ph type="body" idx="4294967295"/>
          </p:nvPr>
        </p:nvSpPr>
        <p:spPr/>
        <p:txBody>
          <a:bodyPr tIns="45700" bIns="45700"/>
          <a:lstStyle/>
          <a:p>
            <a:pPr marL="342900" indent="-342900" eaLnBrk="1" hangingPunct="1">
              <a:buClr>
                <a:srgbClr val="000000"/>
              </a:buClr>
              <a:buFontTx/>
              <a:buChar char="•"/>
            </a:pPr>
            <a:r>
              <a:rPr lang="en-US" sz="3200" smtClean="0">
                <a:latin typeface="Arial" charset="0"/>
                <a:cs typeface="Arial" charset="0"/>
              </a:rPr>
              <a:t>jednoduché návody pro ty, kteří neměli </a:t>
            </a:r>
            <a:br>
              <a:rPr lang="en-US" sz="3200" smtClean="0">
                <a:latin typeface="Arial" charset="0"/>
                <a:cs typeface="Arial" charset="0"/>
              </a:rPr>
            </a:br>
            <a:r>
              <a:rPr lang="en-US" sz="3200" smtClean="0">
                <a:latin typeface="Arial" charset="0"/>
                <a:cs typeface="Arial" charset="0"/>
              </a:rPr>
              <a:t>s experimentováním žádné zkušenosti</a:t>
            </a: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smtClean="0">
                <a:latin typeface="Arial" charset="0"/>
                <a:cs typeface="Arial" charset="0"/>
              </a:rPr>
              <a:t>sborník nápadů, inspirace a sdílení </a:t>
            </a:r>
            <a:br>
              <a:rPr lang="en-US" sz="3200" smtClean="0">
                <a:latin typeface="Arial" charset="0"/>
                <a:cs typeface="Arial" charset="0"/>
              </a:rPr>
            </a:br>
            <a:r>
              <a:rPr lang="en-US" sz="3200" smtClean="0">
                <a:latin typeface="Arial" charset="0"/>
                <a:cs typeface="Arial" charset="0"/>
              </a:rPr>
              <a:t>s ostatními pedagogy, rodiči či žáky</a:t>
            </a: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smtClean="0">
                <a:latin typeface="Arial" charset="0"/>
                <a:cs typeface="Arial" charset="0"/>
              </a:rPr>
              <a:t>věkově neomezeno</a:t>
            </a: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3200" smtClean="0">
                <a:latin typeface="Arial" charset="0"/>
                <a:cs typeface="Arial" charset="0"/>
              </a:rPr>
              <a:t>využíváno: v předškolní výchově, speciálním vzdělávání, zájmovém vzdělávání, základním vzdělávání…</a:t>
            </a: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</a:pPr>
            <a:endParaRPr lang="cs-CZ" sz="3200" smtClean="0"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</a:pPr>
            <a:endParaRPr lang="cs-CZ" sz="32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2"/>
          <p:cNvSpPr txBox="1"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ctr"/>
            <a:r>
              <a:rPr lang="cs-CZ" sz="40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Celoroční a komunitní projekty</a:t>
            </a:r>
          </a:p>
        </p:txBody>
      </p:sp>
      <p:sp>
        <p:nvSpPr>
          <p:cNvPr id="63490" name="Text Box 3"/>
          <p:cNvSpPr txBox="1">
            <a:spLocks noGrp="1"/>
          </p:cNvSpPr>
          <p:nvPr>
            <p:ph type="body" idx="4294967295"/>
          </p:nvPr>
        </p:nvSpPr>
        <p:spPr>
          <a:xfrm>
            <a:off x="468313" y="1341438"/>
            <a:ext cx="8229600" cy="5183187"/>
          </a:xfrm>
        </p:spPr>
        <p:txBody>
          <a:bodyPr/>
          <a:lstStyle/>
          <a:p>
            <a:pPr>
              <a:buFontTx/>
              <a:buChar char="•"/>
            </a:pPr>
            <a:r>
              <a:rPr lang="cs-CZ" smtClean="0">
                <a:latin typeface="Arial" charset="0"/>
                <a:cs typeface="Arial" charset="0"/>
              </a:rPr>
              <a:t> </a:t>
            </a:r>
            <a:r>
              <a:rPr lang="cs-CZ" smtClean="0">
                <a:latin typeface="Arial" charset="0"/>
                <a:cs typeface="Arial" charset="0"/>
                <a:hlinkClick r:id="rId2" tooltip="Sborovna/8.SKC/Akce_pro_děti_a_rodiče/Velká_detektivní_hra_aneb_důvzipní_detektivové"/>
              </a:rPr>
              <a:t>Velká detektivní hra aneb Důvtipní detektivové</a:t>
            </a:r>
            <a:endParaRPr lang="cs-CZ" smtClean="0">
              <a:latin typeface="Arial" charset="0"/>
              <a:cs typeface="Arial" charset="0"/>
            </a:endParaRPr>
          </a:p>
          <a:p>
            <a:pPr>
              <a:buFontTx/>
              <a:buChar char="•"/>
            </a:pPr>
            <a:endParaRPr lang="cs-CZ" smtClean="0">
              <a:latin typeface="Arial" charset="0"/>
              <a:cs typeface="Arial" charset="0"/>
            </a:endParaRPr>
          </a:p>
          <a:p>
            <a:endParaRPr lang="cs-CZ" smtClean="0">
              <a:latin typeface="Arial" charset="0"/>
              <a:cs typeface="Arial" charset="0"/>
            </a:endParaRPr>
          </a:p>
        </p:txBody>
      </p:sp>
      <p:pic>
        <p:nvPicPr>
          <p:cNvPr id="63491" name="Picture 4" descr="druzini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133600"/>
            <a:ext cx="2663825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5" descr="iko_kck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2133600"/>
            <a:ext cx="2160588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 descr="logo-tradice-transparent_m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4076700"/>
            <a:ext cx="223202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7" descr="cirkus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6600" y="4292600"/>
            <a:ext cx="2592388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9" descr="pirati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67400" y="2133600"/>
            <a:ext cx="2449513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11" descr="strom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27763" y="3860800"/>
            <a:ext cx="21844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7" name="Text Box 10"/>
          <p:cNvSpPr txBox="1">
            <a:spLocks noChangeArrowheads="1"/>
          </p:cNvSpPr>
          <p:nvPr/>
        </p:nvSpPr>
        <p:spPr bwMode="auto">
          <a:xfrm>
            <a:off x="3348038" y="3573463"/>
            <a:ext cx="2232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hlinkClick r:id="rId14"/>
              </a:rPr>
              <a:t>Nový projekt KOSMOTOUR PROXIMA 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Shape 20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476250"/>
            <a:ext cx="6119813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Shape 205"/>
          <p:cNvSpPr txBox="1">
            <a:spLocks noChangeArrowheads="1"/>
          </p:cNvSpPr>
          <p:nvPr/>
        </p:nvSpPr>
        <p:spPr bwMode="auto">
          <a:xfrm>
            <a:off x="1116013" y="5229225"/>
            <a:ext cx="73453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336699"/>
              </a:buClr>
              <a:buSzPct val="25000"/>
              <a:buFont typeface="Arial" charset="0"/>
              <a:buNone/>
            </a:pPr>
            <a:r>
              <a:rPr lang="en-US" sz="1800">
                <a:solidFill>
                  <a:srgbClr val="336699"/>
                </a:solidFill>
              </a:rPr>
              <a:t>Vytvořeno pro </a:t>
            </a:r>
            <a:r>
              <a:rPr lang="cs-CZ" sz="1800">
                <a:solidFill>
                  <a:srgbClr val="336699"/>
                </a:solidFill>
              </a:rPr>
              <a:t>vzdělávací program NIDV</a:t>
            </a:r>
            <a:r>
              <a:rPr lang="en-US" sz="1800">
                <a:solidFill>
                  <a:srgbClr val="336699"/>
                </a:solidFill>
              </a:rPr>
              <a:t> „Tvořivé pokusohraní“</a:t>
            </a:r>
            <a:r>
              <a:rPr lang="cs-CZ" sz="1800">
                <a:solidFill>
                  <a:srgbClr val="336699"/>
                </a:solidFill>
              </a:rPr>
              <a:t> 2018 </a:t>
            </a:r>
            <a:r>
              <a:rPr lang="en-US" sz="1800" i="1">
                <a:solidFill>
                  <a:srgbClr val="336699"/>
                </a:solidFill>
              </a:rPr>
              <a:t>autor: Jaroslava Pachlová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49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Odkaz na stránku</a:t>
            </a:r>
          </a:p>
        </p:txBody>
      </p:sp>
      <p:sp>
        <p:nvSpPr>
          <p:cNvPr id="16387" name="Shape 50"/>
          <p:cNvSpPr txBox="1">
            <a:spLocks noGrp="1"/>
          </p:cNvSpPr>
          <p:nvPr>
            <p:ph type="body" idx="4294967295"/>
          </p:nvPr>
        </p:nvSpPr>
        <p:spPr>
          <a:xfrm>
            <a:off x="468313" y="1341438"/>
            <a:ext cx="8229600" cy="5111750"/>
          </a:xfrm>
        </p:spPr>
        <p:txBody>
          <a:bodyPr tIns="45700" bIns="45700"/>
          <a:lstStyle/>
          <a:p>
            <a:pPr marL="342900" indent="-292100" eaLnBrk="1" hangingPunct="1">
              <a:buClr>
                <a:srgbClr val="000000"/>
              </a:buClr>
              <a:buFontTx/>
              <a:buChar char="•"/>
            </a:pP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3"/>
              </a:rPr>
              <a:t>Tvořivé pokusohraní </a:t>
            </a:r>
            <a:r>
              <a:rPr lang="en-US" sz="2400" smtClean="0">
                <a:latin typeface="Arial" charset="0"/>
                <a:cs typeface="Arial" charset="0"/>
              </a:rPr>
              <a:t>Tvořivé pokusohraní na </a:t>
            </a: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4"/>
              </a:rPr>
              <a:t>www.rvp.cz</a:t>
            </a:r>
          </a:p>
          <a:p>
            <a:pPr marL="342900" indent="-292100" eaLnBrk="1" hangingPunct="1"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cs-CZ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5"/>
              </a:rPr>
              <a:t>Kanál na YT nejen s pokusy</a:t>
            </a: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5"/>
              </a:rPr>
              <a:t> </a:t>
            </a:r>
            <a:r>
              <a:rPr lang="cs-CZ" sz="2400" smtClean="0">
                <a:latin typeface="Arial" charset="0"/>
                <a:cs typeface="Arial" charset="0"/>
              </a:rPr>
              <a:t>z</a:t>
            </a:r>
            <a:r>
              <a:rPr lang="en-US" sz="2400" smtClean="0">
                <a:latin typeface="Arial" charset="0"/>
                <a:cs typeface="Arial" charset="0"/>
              </a:rPr>
              <a:t> pokusohraní </a:t>
            </a:r>
            <a:endParaRPr lang="cs-CZ" sz="2400" smtClean="0">
              <a:latin typeface="Arial" charset="0"/>
              <a:cs typeface="Arial" charset="0"/>
            </a:endParaRPr>
          </a:p>
          <a:p>
            <a:pPr marL="342900" indent="-292100" eaLnBrk="1" hangingPunct="1">
              <a:spcBef>
                <a:spcPts val="638"/>
              </a:spcBef>
              <a:buClr>
                <a:srgbClr val="000000"/>
              </a:buClr>
              <a:buFontTx/>
              <a:buChar char="•"/>
            </a:pP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6"/>
              </a:rPr>
              <a:t>Tvořivé pokusohraní</a:t>
            </a:r>
            <a:r>
              <a:rPr lang="en-US" sz="2400" smtClean="0">
                <a:latin typeface="Arial" charset="0"/>
                <a:cs typeface="Arial" charset="0"/>
              </a:rPr>
              <a:t> na Pinterestu = online nástěnce</a:t>
            </a:r>
            <a:r>
              <a:rPr lang="en-US" sz="3200" smtClean="0">
                <a:latin typeface="Arial" charset="0"/>
                <a:cs typeface="Arial" charset="0"/>
              </a:rPr>
              <a:t/>
            </a:r>
            <a:br>
              <a:rPr lang="en-US" sz="3200" smtClean="0">
                <a:latin typeface="Arial" charset="0"/>
                <a:cs typeface="Arial" charset="0"/>
              </a:rPr>
            </a:br>
            <a:r>
              <a:rPr lang="en-US" sz="2000" smtClean="0">
                <a:latin typeface="Arial" charset="0"/>
                <a:cs typeface="Arial" charset="0"/>
              </a:rPr>
              <a:t>další inspirace:</a:t>
            </a:r>
            <a:r>
              <a:rPr lang="en-US" sz="3200" smtClean="0">
                <a:latin typeface="Arial" charset="0"/>
                <a:cs typeface="Arial" charset="0"/>
              </a:rPr>
              <a:t> </a:t>
            </a: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7"/>
              </a:rPr>
              <a:t>Zábavné pokusy</a:t>
            </a:r>
            <a:r>
              <a:rPr lang="en-US" sz="2400" smtClean="0">
                <a:latin typeface="Arial" charset="0"/>
                <a:cs typeface="Arial" charset="0"/>
              </a:rPr>
              <a:t> Zábavné pokusy, </a:t>
            </a: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8"/>
              </a:rPr>
              <a:t>Vědecké hračky </a:t>
            </a:r>
            <a:r>
              <a:rPr lang="en-US" sz="2400" smtClean="0">
                <a:latin typeface="Arial" charset="0"/>
                <a:cs typeface="Arial" charset="0"/>
              </a:rPr>
              <a:t>...</a:t>
            </a:r>
          </a:p>
          <a:p>
            <a:pPr marL="342900" indent="-292100" eaLnBrk="1" hangingPunct="1">
              <a:spcBef>
                <a:spcPts val="638"/>
              </a:spcBef>
              <a:buClr>
                <a:srgbClr val="000000"/>
              </a:buClr>
              <a:buSzPct val="133000"/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Inspirace na </a:t>
            </a: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9"/>
              </a:rPr>
              <a:t>www.debrujar.cz</a:t>
            </a:r>
            <a:r>
              <a:rPr lang="en-US" sz="2400" smtClean="0">
                <a:latin typeface="Arial" charset="0"/>
                <a:cs typeface="Arial" charset="0"/>
              </a:rPr>
              <a:t> – </a:t>
            </a:r>
            <a:r>
              <a:rPr lang="en-US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10"/>
              </a:rPr>
              <a:t>sekce</a:t>
            </a:r>
            <a:endParaRPr lang="cs-CZ" sz="2400" u="sng" smtClean="0">
              <a:solidFill>
                <a:schemeClr val="hlink"/>
              </a:solidFill>
              <a:latin typeface="Arial" charset="0"/>
              <a:cs typeface="Arial" charset="0"/>
              <a:hlinkClick r:id="rId10"/>
            </a:endParaRPr>
          </a:p>
          <a:p>
            <a:pPr marL="342900" indent="-292100" eaLnBrk="1" hangingPunct="1">
              <a:spcBef>
                <a:spcPts val="638"/>
              </a:spcBef>
              <a:buClr>
                <a:srgbClr val="000000"/>
              </a:buClr>
              <a:buSzPct val="133000"/>
              <a:buFontTx/>
              <a:buChar char="•"/>
            </a:pPr>
            <a:r>
              <a:rPr lang="cs-CZ" sz="2400" u="sng" smtClean="0">
                <a:solidFill>
                  <a:schemeClr val="hlink"/>
                </a:solidFill>
                <a:latin typeface="Arial" charset="0"/>
                <a:cs typeface="Arial" charset="0"/>
                <a:hlinkClick r:id="rId10"/>
              </a:rPr>
              <a:t>www.zsstraz.cz</a:t>
            </a:r>
            <a:endParaRPr lang="en-US" sz="2400" u="sng" smtClean="0">
              <a:solidFill>
                <a:schemeClr val="hlink"/>
              </a:solidFill>
              <a:latin typeface="Arial" charset="0"/>
              <a:cs typeface="Arial" charset="0"/>
              <a:hlinkClick r:id="rId10"/>
            </a:endParaRPr>
          </a:p>
          <a:p>
            <a:pPr marL="342900" indent="-292100" eaLnBrk="1" hangingPunct="1">
              <a:spcBef>
                <a:spcPts val="638"/>
              </a:spcBef>
              <a:buClr>
                <a:srgbClr val="000000"/>
              </a:buClr>
              <a:buSzPct val="133000"/>
            </a:pPr>
            <a:endParaRPr lang="cs-CZ" sz="2400" u="sng" smtClean="0">
              <a:solidFill>
                <a:schemeClr val="hlink"/>
              </a:solidFill>
              <a:latin typeface="Arial" charset="0"/>
              <a:cs typeface="Arial" charset="0"/>
              <a:hlinkClick r:id="rId1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55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„3P“</a:t>
            </a:r>
          </a:p>
        </p:txBody>
      </p:sp>
      <p:grpSp>
        <p:nvGrpSpPr>
          <p:cNvPr id="18435" name="Shape 56"/>
          <p:cNvGrpSpPr>
            <a:grpSpLocks/>
          </p:cNvGrpSpPr>
          <p:nvPr/>
        </p:nvGrpSpPr>
        <p:grpSpPr bwMode="auto">
          <a:xfrm>
            <a:off x="468313" y="1628775"/>
            <a:ext cx="8208962" cy="4464050"/>
            <a:chOff x="442912" y="1614487"/>
            <a:chExt cx="4572000" cy="1142999"/>
          </a:xfrm>
        </p:grpSpPr>
        <p:cxnSp>
          <p:nvCxnSpPr>
            <p:cNvPr id="18436" name="Shape 57"/>
            <p:cNvCxnSpPr>
              <a:cxnSpLocks noChangeShapeType="1"/>
            </p:cNvCxnSpPr>
            <p:nvPr/>
          </p:nvCxnSpPr>
          <p:spPr bwMode="auto">
            <a:xfrm rot="5400000" flipH="1">
              <a:off x="3414712" y="1385886"/>
              <a:ext cx="228600" cy="1600199"/>
            </a:xfrm>
            <a:prstGeom prst="bentConnector3">
              <a:avLst>
                <a:gd name="adj1" fmla="val 22549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8437" name="Shape 58"/>
            <p:cNvCxnSpPr>
              <a:cxnSpLocks noChangeShapeType="1"/>
            </p:cNvCxnSpPr>
            <p:nvPr/>
          </p:nvCxnSpPr>
          <p:spPr bwMode="auto">
            <a:xfrm rot="-5400000">
              <a:off x="2615405" y="2185193"/>
              <a:ext cx="228600" cy="158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8438" name="Shape 59"/>
            <p:cNvCxnSpPr>
              <a:cxnSpLocks noChangeShapeType="1"/>
            </p:cNvCxnSpPr>
            <p:nvPr/>
          </p:nvCxnSpPr>
          <p:spPr bwMode="auto">
            <a:xfrm rot="-5400000">
              <a:off x="1814512" y="1385886"/>
              <a:ext cx="228600" cy="1600199"/>
            </a:xfrm>
            <a:prstGeom prst="bentConnector3">
              <a:avLst>
                <a:gd name="adj1" fmla="val 22549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8439" name="Shape 60"/>
            <p:cNvSpPr>
              <a:spLocks noChangeArrowheads="1"/>
            </p:cNvSpPr>
            <p:nvPr/>
          </p:nvSpPr>
          <p:spPr bwMode="auto">
            <a:xfrm>
              <a:off x="2043111" y="1614487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en-US" sz="2600"/>
                <a:t>„3P“</a:t>
              </a:r>
            </a:p>
            <a:p>
              <a:pPr algn="ctr"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en-US" sz="2600"/>
                <a:t>aktivního učení</a:t>
              </a:r>
            </a:p>
          </p:txBody>
        </p:sp>
        <p:sp>
          <p:nvSpPr>
            <p:cNvPr id="18440" name="Shape 61"/>
            <p:cNvSpPr>
              <a:spLocks noChangeArrowheads="1"/>
            </p:cNvSpPr>
            <p:nvPr/>
          </p:nvSpPr>
          <p:spPr bwMode="auto">
            <a:xfrm>
              <a:off x="442912" y="2300286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en-US" sz="2800"/>
                <a:t>předpověď</a:t>
              </a:r>
            </a:p>
          </p:txBody>
        </p:sp>
        <p:sp>
          <p:nvSpPr>
            <p:cNvPr id="18441" name="Shape 62"/>
            <p:cNvSpPr>
              <a:spLocks noChangeArrowheads="1"/>
            </p:cNvSpPr>
            <p:nvPr/>
          </p:nvSpPr>
          <p:spPr bwMode="auto">
            <a:xfrm>
              <a:off x="2043111" y="2300286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en-US" sz="2800"/>
                <a:t>pozorování</a:t>
              </a:r>
            </a:p>
          </p:txBody>
        </p:sp>
        <p:sp>
          <p:nvSpPr>
            <p:cNvPr id="18442" name="Shape 63"/>
            <p:cNvSpPr>
              <a:spLocks noChangeArrowheads="1"/>
            </p:cNvSpPr>
            <p:nvPr/>
          </p:nvSpPr>
          <p:spPr bwMode="auto">
            <a:xfrm>
              <a:off x="3643312" y="2300286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buClr>
                  <a:srgbClr val="000000"/>
                </a:buClr>
                <a:buSzPct val="25000"/>
                <a:buFont typeface="Arial" charset="0"/>
                <a:buNone/>
              </a:pPr>
              <a:r>
                <a:rPr lang="en-US" sz="2800"/>
                <a:t>porovnání</a:t>
              </a:r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hape 68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Přesahy a dosahy</a:t>
            </a:r>
            <a:r>
              <a:rPr lang="en-US" sz="440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0483" name="Shape 69"/>
          <p:cNvSpPr txBox="1">
            <a:spLocks noGrp="1"/>
          </p:cNvSpPr>
          <p:nvPr>
            <p:ph type="body" idx="4294967295"/>
          </p:nvPr>
        </p:nvSpPr>
        <p:spPr/>
        <p:txBody>
          <a:bodyPr tIns="45700" bIns="45700"/>
          <a:lstStyle/>
          <a:p>
            <a:pPr marL="342900" indent="-342900" eaLnBrk="1" hangingPunct="1">
              <a:lnSpc>
                <a:spcPct val="80000"/>
              </a:lnSpc>
              <a:buClr>
                <a:srgbClr val="000000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propojení pokusů nejen s „vědou“, ale i „uměním“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75"/>
              </a:spcBef>
              <a:buClr>
                <a:srgbClr val="000000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maximální využití zcela běžných věcí, které se nacházejí všude kolem nás a odpadového materiálu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75"/>
              </a:spcBef>
              <a:buClr>
                <a:srgbClr val="000000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rozmanité a velmi jednoduché pokusy upevňují smysl pro spolupráci,vedou k tomu, aby </a:t>
            </a:r>
            <a:r>
              <a:rPr lang="en-US" sz="2400" b="1" smtClean="0">
                <a:latin typeface="Arial" charset="0"/>
                <a:cs typeface="Arial" charset="0"/>
              </a:rPr>
              <a:t>děti samy experimentovaly</a:t>
            </a:r>
            <a:r>
              <a:rPr lang="en-US" sz="2400" smtClean="0">
                <a:latin typeface="Arial" charset="0"/>
                <a:cs typeface="Arial" charset="0"/>
              </a:rPr>
              <a:t> a objevovaly odpovědi na otázky, které je zajímají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75"/>
              </a:spcBef>
              <a:buClr>
                <a:srgbClr val="000000"/>
              </a:buClr>
              <a:buFontTx/>
              <a:buChar char="•"/>
            </a:pPr>
            <a:r>
              <a:rPr lang="en-US" sz="2400" smtClean="0">
                <a:latin typeface="Arial" charset="0"/>
                <a:cs typeface="Arial" charset="0"/>
              </a:rPr>
              <a:t>pokusy pomáhají dětem formulovat problémy, navrhnout řešení a své nápady ověřovat v praxi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475"/>
              </a:spcBef>
              <a:buClr>
                <a:srgbClr val="000000"/>
              </a:buClr>
              <a:buFontTx/>
              <a:buChar char="•"/>
            </a:pPr>
            <a:r>
              <a:rPr lang="en-US" sz="2400" b="1" smtClean="0">
                <a:latin typeface="Arial" charset="0"/>
                <a:cs typeface="Arial" charset="0"/>
              </a:rPr>
              <a:t>kromě poznávacího charakteru</a:t>
            </a:r>
            <a:r>
              <a:rPr lang="en-US" sz="2400" smtClean="0">
                <a:latin typeface="Arial" charset="0"/>
                <a:cs typeface="Arial" charset="0"/>
              </a:rPr>
              <a:t> </a:t>
            </a:r>
            <a:r>
              <a:rPr lang="en-US" sz="2400" b="1" smtClean="0">
                <a:latin typeface="Arial" charset="0"/>
                <a:cs typeface="Arial" charset="0"/>
              </a:rPr>
              <a:t>mají pokusy </a:t>
            </a:r>
            <a:br>
              <a:rPr lang="en-US" sz="2400" b="1" smtClean="0">
                <a:latin typeface="Arial" charset="0"/>
                <a:cs typeface="Arial" charset="0"/>
              </a:rPr>
            </a:br>
            <a:r>
              <a:rPr lang="en-US" sz="2400" b="1" smtClean="0">
                <a:latin typeface="Arial" charset="0"/>
                <a:cs typeface="Arial" charset="0"/>
              </a:rPr>
              <a:t>i zábavný charakter</a:t>
            </a:r>
            <a:r>
              <a:rPr lang="en-US" sz="2400" smtClean="0">
                <a:latin typeface="Arial" charset="0"/>
                <a:cs typeface="Arial" charset="0"/>
              </a:rPr>
              <a:t>, je v nich vždy něco překvapivého nebo neočekávaného, proto mají </a:t>
            </a:r>
            <a:r>
              <a:rPr lang="en-US" sz="2400" b="1" smtClean="0">
                <a:latin typeface="Arial" charset="0"/>
                <a:cs typeface="Arial" charset="0"/>
              </a:rPr>
              <a:t>silný emotivní </a:t>
            </a:r>
            <a:br>
              <a:rPr lang="en-US" sz="2400" b="1" smtClean="0">
                <a:latin typeface="Arial" charset="0"/>
                <a:cs typeface="Arial" charset="0"/>
              </a:rPr>
            </a:br>
            <a:r>
              <a:rPr lang="en-US" sz="2400" b="1" smtClean="0">
                <a:latin typeface="Arial" charset="0"/>
                <a:cs typeface="Arial" charset="0"/>
              </a:rPr>
              <a:t>a motivační náboj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iko_pok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395288" y="836613"/>
            <a:ext cx="4887912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Shape 75"/>
          <p:cNvSpPr txBox="1">
            <a:spLocks noGrp="1"/>
          </p:cNvSpPr>
          <p:nvPr>
            <p:ph type="ctrTitle" idx="4294967295"/>
          </p:nvPr>
        </p:nvSpPr>
        <p:spPr>
          <a:xfrm>
            <a:off x="684213" y="333375"/>
            <a:ext cx="7772400" cy="1470025"/>
          </a:xfrm>
        </p:spPr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60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100 pokusů ☺</a:t>
            </a:r>
          </a:p>
        </p:txBody>
      </p:sp>
      <p:sp>
        <p:nvSpPr>
          <p:cNvPr id="22532" name="Shape 76"/>
          <p:cNvSpPr txBox="1">
            <a:spLocks noGrp="1"/>
          </p:cNvSpPr>
          <p:nvPr>
            <p:ph type="subTitle" idx="4294967295"/>
          </p:nvPr>
        </p:nvSpPr>
        <p:spPr>
          <a:xfrm>
            <a:off x="4067175" y="1700213"/>
            <a:ext cx="4248150" cy="815975"/>
          </a:xfrm>
        </p:spPr>
        <p:txBody>
          <a:bodyPr tIns="45700" bIns="45700"/>
          <a:lstStyle/>
          <a:p>
            <a:pPr algn="ctr" eaLnBrk="1" hangingPunct="1">
              <a:lnSpc>
                <a:spcPct val="90000"/>
              </a:lnSpc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Začínáme</a:t>
            </a:r>
          </a:p>
        </p:txBody>
      </p:sp>
      <p:sp>
        <p:nvSpPr>
          <p:cNvPr id="22533" name="Shape 77"/>
          <p:cNvSpPr>
            <a:spLocks noChangeArrowheads="1"/>
          </p:cNvSpPr>
          <p:nvPr/>
        </p:nvSpPr>
        <p:spPr bwMode="auto">
          <a:xfrm>
            <a:off x="5867400" y="2492375"/>
            <a:ext cx="576263" cy="1190625"/>
          </a:xfrm>
          <a:prstGeom prst="downArrow">
            <a:avLst>
              <a:gd name="adj1" fmla="val 50000"/>
              <a:gd name="adj2" fmla="val 49998"/>
            </a:avLst>
          </a:prstGeom>
          <a:solidFill>
            <a:schemeClr val="accent1"/>
          </a:solidFill>
          <a:ln w="57150">
            <a:solidFill>
              <a:srgbClr val="336699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endParaRPr lang="cs-CZ" sz="1800"/>
          </a:p>
        </p:txBody>
      </p:sp>
      <p:sp>
        <p:nvSpPr>
          <p:cNvPr id="22534" name="Shape 78"/>
          <p:cNvSpPr txBox="1">
            <a:spLocks noChangeArrowheads="1"/>
          </p:cNvSpPr>
          <p:nvPr/>
        </p:nvSpPr>
        <p:spPr bwMode="auto">
          <a:xfrm>
            <a:off x="3276600" y="3933825"/>
            <a:ext cx="55435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336699"/>
              </a:buClr>
              <a:buSzPct val="25000"/>
              <a:buFont typeface="Arial" charset="0"/>
              <a:buNone/>
            </a:pPr>
            <a:r>
              <a:rPr lang="en-US" sz="3200" b="1">
                <a:solidFill>
                  <a:srgbClr val="336699"/>
                </a:solidFill>
              </a:rPr>
              <a:t>Cíl: odnést si z dnešního semináře něco, co hned</a:t>
            </a:r>
            <a:r>
              <a:rPr lang="cs-CZ" sz="3200" b="1">
                <a:solidFill>
                  <a:srgbClr val="336699"/>
                </a:solidFill>
              </a:rPr>
              <a:t> zítra</a:t>
            </a:r>
            <a:r>
              <a:rPr lang="en-US" sz="3200" b="1">
                <a:solidFill>
                  <a:srgbClr val="336699"/>
                </a:solidFill>
              </a:rPr>
              <a:t> můžete využít</a:t>
            </a:r>
            <a:br>
              <a:rPr lang="en-US" sz="3200" b="1">
                <a:solidFill>
                  <a:srgbClr val="336699"/>
                </a:solidFill>
              </a:rPr>
            </a:br>
            <a:r>
              <a:rPr lang="en-US" sz="3200" b="1">
                <a:solidFill>
                  <a:srgbClr val="336699"/>
                </a:solidFill>
              </a:rPr>
              <a:t>při práci s dětmi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84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cs-CZ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Naši favorité</a:t>
            </a:r>
            <a:endParaRPr lang="en-US" sz="4800" b="1" smtClean="0">
              <a:solidFill>
                <a:srgbClr val="336699"/>
              </a:solidFill>
              <a:latin typeface="Arial" charset="0"/>
              <a:cs typeface="Arial" charset="0"/>
            </a:endParaRPr>
          </a:p>
        </p:txBody>
      </p:sp>
      <p:sp>
        <p:nvSpPr>
          <p:cNvPr id="24578" name="Shape 85"/>
          <p:cNvSpPr txBox="1">
            <a:spLocks noGrp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 tIns="45700" bIns="45700"/>
          <a:lstStyle/>
          <a:p>
            <a:pPr marL="342900" indent="-342900" eaLnBrk="1" hangingPunct="1">
              <a:buClr>
                <a:srgbClr val="000000"/>
              </a:buClr>
              <a:buFontTx/>
              <a:buChar char="•"/>
            </a:pPr>
            <a:r>
              <a:rPr lang="en-US" sz="3200" smtClean="0">
                <a:latin typeface="Arial" charset="0"/>
                <a:cs typeface="Arial" charset="0"/>
                <a:hlinkClick r:id="rId4"/>
              </a:rPr>
              <a:t>Human Chain Reaction ECR 2017</a:t>
            </a:r>
            <a:endParaRPr lang="cs-CZ" sz="3200" smtClean="0">
              <a:latin typeface="Arial" charset="0"/>
              <a:cs typeface="Arial" charset="0"/>
            </a:endParaRPr>
          </a:p>
        </p:txBody>
      </p:sp>
      <p:pic>
        <p:nvPicPr>
          <p:cNvPr id="70661" name="Human Chain Reaction ECR 2017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7088" y="2276475"/>
            <a:ext cx="7129462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06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066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84"/>
          <p:cNvSpPr txBox="1">
            <a:spLocks noGrp="1"/>
          </p:cNvSpPr>
          <p:nvPr>
            <p:ph type="title" idx="4294967295"/>
          </p:nvPr>
        </p:nvSpPr>
        <p:spPr/>
        <p:txBody>
          <a:bodyPr tIns="45700" bIns="45700"/>
          <a:lstStyle/>
          <a:p>
            <a:pPr algn="ctr" eaLnBrk="1" hangingPunct="1">
              <a:buClr>
                <a:srgbClr val="336699"/>
              </a:buClr>
              <a:buSzPct val="25000"/>
            </a:pPr>
            <a:r>
              <a:rPr lang="en-US" sz="4800" b="1" smtClean="0">
                <a:solidFill>
                  <a:srgbClr val="336699"/>
                </a:solidFill>
                <a:latin typeface="Arial" charset="0"/>
                <a:cs typeface="Arial" charset="0"/>
              </a:rPr>
              <a:t>Kouzelné tobolky</a:t>
            </a:r>
          </a:p>
        </p:txBody>
      </p:sp>
      <p:sp>
        <p:nvSpPr>
          <p:cNvPr id="26627" name="Shape 85"/>
          <p:cNvSpPr txBox="1">
            <a:spLocks noGrp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 tIns="45700" bIns="45700"/>
          <a:lstStyle/>
          <a:p>
            <a:pPr marL="342900" indent="-342900" eaLnBrk="1" hangingPunct="1">
              <a:buClr>
                <a:srgbClr val="000000"/>
              </a:buClr>
              <a:buFontTx/>
              <a:buChar char="•"/>
            </a:pPr>
            <a:r>
              <a:rPr lang="en-US" sz="3200" smtClean="0">
                <a:latin typeface="Arial" charset="0"/>
                <a:cs typeface="Arial" charset="0"/>
              </a:rPr>
              <a:t>proměny obyčejných věcí a materiálů </a:t>
            </a:r>
            <a:br>
              <a:rPr lang="en-US" sz="3200" smtClean="0">
                <a:latin typeface="Arial" charset="0"/>
                <a:cs typeface="Arial" charset="0"/>
              </a:rPr>
            </a:br>
            <a:r>
              <a:rPr lang="en-US" sz="3200" smtClean="0">
                <a:latin typeface="Arial" charset="0"/>
                <a:cs typeface="Arial" charset="0"/>
              </a:rPr>
              <a:t>v neobyčejné (... </a:t>
            </a:r>
            <a:r>
              <a:rPr lang="en-US" sz="3200" smtClean="0">
                <a:latin typeface="Arial" charset="0"/>
                <a:cs typeface="Arial" charset="0"/>
                <a:hlinkClick r:id="rId3"/>
              </a:rPr>
              <a:t>aneb co se vylíhne</a:t>
            </a:r>
            <a:r>
              <a:rPr lang="en-US" sz="3200" smtClean="0">
                <a:latin typeface="Arial" charset="0"/>
                <a:cs typeface="Arial" charset="0"/>
              </a:rPr>
              <a:t>) </a:t>
            </a:r>
          </a:p>
          <a:p>
            <a:pPr marL="342900" indent="-342900" eaLnBrk="1" hangingPunct="1">
              <a:spcBef>
                <a:spcPts val="638"/>
              </a:spcBef>
              <a:buClr>
                <a:srgbClr val="000000"/>
              </a:buClr>
            </a:pPr>
            <a:endParaRPr lang="cs-CZ" sz="3200" smtClean="0">
              <a:latin typeface="Arial" charset="0"/>
              <a:cs typeface="Arial" charset="0"/>
            </a:endParaRPr>
          </a:p>
        </p:txBody>
      </p:sp>
      <p:pic>
        <p:nvPicPr>
          <p:cNvPr id="26628" name="Shape 8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2781300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DEF6F1"/>
      </a:accent3>
      <a:accent4>
        <a:srgbClr val="FFFFFF"/>
      </a:accent4>
      <a:accent5>
        <a:srgbClr val="8DC6FF"/>
      </a:accent5>
      <a:accent6>
        <a:srgbClr val="DEF6F1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732</Words>
  <PresentationFormat>On-screen Show (4:3)</PresentationFormat>
  <Paragraphs>149</Paragraphs>
  <Slides>31</Slides>
  <Notes>23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Šablona návrhu</vt:lpstr>
      </vt:variant>
      <vt:variant>
        <vt:i4>9</vt:i4>
      </vt:variant>
      <vt:variant>
        <vt:lpstr>Nadpisy snímků</vt:lpstr>
      </vt:variant>
      <vt:variant>
        <vt:i4>31</vt:i4>
      </vt:variant>
    </vt:vector>
  </HeadingPairs>
  <TitlesOfParts>
    <vt:vector size="45" baseType="lpstr">
      <vt:lpstr>Arial</vt:lpstr>
      <vt:lpstr>Maven Pro</vt:lpstr>
      <vt:lpstr>Nunito</vt:lpstr>
      <vt:lpstr>Ubuntu</vt:lpstr>
      <vt:lpstr>Noto Symbol</vt:lpstr>
      <vt:lpstr>Výchozí návrh</vt:lpstr>
      <vt:lpstr>Výchozí návrh</vt:lpstr>
      <vt:lpstr>Výchozí návrh</vt:lpstr>
      <vt:lpstr>Výchozí návrh</vt:lpstr>
      <vt:lpstr>Výchozí návrh</vt:lpstr>
      <vt:lpstr>Výchozí návrh</vt:lpstr>
      <vt:lpstr>Výchozí návrh</vt:lpstr>
      <vt:lpstr>Výchozí návrh</vt:lpstr>
      <vt:lpstr>Výchozí návrh</vt:lpstr>
      <vt:lpstr>Tvořivé pokusohraní</vt:lpstr>
      <vt:lpstr>Snímek 2</vt:lpstr>
      <vt:lpstr>Proč a pro koho?</vt:lpstr>
      <vt:lpstr>Odkaz na stránku</vt:lpstr>
      <vt:lpstr>„3P“</vt:lpstr>
      <vt:lpstr>Přesahy a dosahy </vt:lpstr>
      <vt:lpstr>100 pokusů ☺</vt:lpstr>
      <vt:lpstr>Naši favorité</vt:lpstr>
      <vt:lpstr>Kouzelné tobolky</vt:lpstr>
      <vt:lpstr>Roztočíme to!</vt:lpstr>
      <vt:lpstr>Optické hračky</vt:lpstr>
      <vt:lpstr>Horkovzdušný balón</vt:lpstr>
      <vt:lpstr>Brčkománie</vt:lpstr>
      <vt:lpstr>Další využití brček</vt:lpstr>
      <vt:lpstr>Balónky a zase balónky</vt:lpstr>
      <vt:lpstr>Papírové létání</vt:lpstr>
      <vt:lpstr> Pokusy ve tmě </vt:lpstr>
      <vt:lpstr>Nejen kreslící roboti</vt:lpstr>
      <vt:lpstr>Fyzikální zvířátka</vt:lpstr>
      <vt:lpstr>Umění lomu</vt:lpstr>
      <vt:lpstr>Strašidlácký časosběr</vt:lpstr>
      <vt:lpstr>Pohyb kuličky</vt:lpstr>
      <vt:lpstr>Tající sněhulák</vt:lpstr>
      <vt:lpstr>Píšťalka z víčka</vt:lpstr>
      <vt:lpstr>Fyzikální a jiné rekordy</vt:lpstr>
      <vt:lpstr>Vím proč</vt:lpstr>
      <vt:lpstr>Výstavky</vt:lpstr>
      <vt:lpstr>Pinterest</vt:lpstr>
      <vt:lpstr>Šampaňské na závěr</vt:lpstr>
      <vt:lpstr>Celoroční a komunitní projekty</vt:lpstr>
      <vt:lpstr>Snímek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Tvořivé pokusohraní</dc:title>
  <cp:lastModifiedBy>Jarka</cp:lastModifiedBy>
  <cp:revision>62</cp:revision>
  <dcterms:modified xsi:type="dcterms:W3CDTF">2019-08-11T11:22:05Z</dcterms:modified>
</cp:coreProperties>
</file>