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Nunito" charset="-18"/>
      <p:regular r:id="rId19"/>
      <p:bold r:id="rId20"/>
      <p:italic r:id="rId21"/>
      <p:boldItalic r:id="rId22"/>
    </p:embeddedFont>
    <p:embeddedFont>
      <p:font typeface="Maven Pro" charset="-18"/>
      <p:regular r:id="rId23"/>
      <p:bold r:id="rId24"/>
    </p:embeddedFont>
    <p:embeddedFont>
      <p:font typeface="Ubuntu" charset="0"/>
      <p:regular r:id="rId25"/>
      <p:bold r:id="rId26"/>
      <p:italic r:id="rId27"/>
      <p:boldItalic r:id="rId28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274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Shape 27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35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Shape 35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369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7890" name="Shape 37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378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9938" name="Shape 37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38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1986" name="Shape 38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396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Shape 39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281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Shape 28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289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Shape 29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300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Shape 30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310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Shape 31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319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Shape 32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32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Shape 3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33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Shape 33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346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Shape 34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cs-CZ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0"/>
          <p:cNvGrpSpPr>
            <a:grpSpLocks/>
          </p:cNvGrpSpPr>
          <p:nvPr/>
        </p:nvGrpSpPr>
        <p:grpSpPr bwMode="auto">
          <a:xfrm>
            <a:off x="7343775" y="3409950"/>
            <a:ext cx="1690688" cy="1731963"/>
            <a:chOff x="7343003" y="3409675"/>
            <a:chExt cx="1691422" cy="1732548"/>
          </a:xfrm>
        </p:grpSpPr>
        <p:grpSp>
          <p:nvGrpSpPr>
            <p:cNvPr id="5" name="Shape 11"/>
            <p:cNvGrpSpPr>
              <a:grpSpLocks/>
            </p:cNvGrpSpPr>
            <p:nvPr/>
          </p:nvGrpSpPr>
          <p:grpSpPr bwMode="auto"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21" name="Shape 12"/>
              <p:cNvSpPr/>
              <p:nvPr/>
            </p:nvSpPr>
            <p:spPr>
              <a:xfrm>
                <a:off x="7343003" y="4453016"/>
                <a:ext cx="316050" cy="6892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13"/>
              <p:cNvSpPr/>
              <p:nvPr/>
            </p:nvSpPr>
            <p:spPr>
              <a:xfrm>
                <a:off x="7343003" y="4800795"/>
                <a:ext cx="316050" cy="3414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Shape 14"/>
            <p:cNvGrpSpPr>
              <a:grpSpLocks/>
            </p:cNvGrpSpPr>
            <p:nvPr/>
          </p:nvGrpSpPr>
          <p:grpSpPr bwMode="auto"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8" name="Shape 15"/>
              <p:cNvSpPr/>
              <p:nvPr/>
            </p:nvSpPr>
            <p:spPr>
              <a:xfrm>
                <a:off x="7801990" y="4453015"/>
                <a:ext cx="316049" cy="689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6"/>
              <p:cNvSpPr/>
              <p:nvPr/>
            </p:nvSpPr>
            <p:spPr>
              <a:xfrm>
                <a:off x="7801990" y="4105235"/>
                <a:ext cx="316049" cy="10369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17"/>
              <p:cNvSpPr/>
              <p:nvPr/>
            </p:nvSpPr>
            <p:spPr>
              <a:xfrm>
                <a:off x="7801990" y="4800795"/>
                <a:ext cx="316049" cy="3414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Shape 18"/>
            <p:cNvGrpSpPr>
              <a:grpSpLocks/>
            </p:cNvGrpSpPr>
            <p:nvPr/>
          </p:nvGrpSpPr>
          <p:grpSpPr bwMode="auto"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4" name="Shape 19"/>
              <p:cNvSpPr/>
              <p:nvPr/>
            </p:nvSpPr>
            <p:spPr>
              <a:xfrm>
                <a:off x="8259389" y="4453016"/>
                <a:ext cx="316049" cy="6892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20"/>
              <p:cNvSpPr/>
              <p:nvPr/>
            </p:nvSpPr>
            <p:spPr>
              <a:xfrm>
                <a:off x="8259389" y="3757456"/>
                <a:ext cx="316049" cy="138476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21"/>
              <p:cNvSpPr/>
              <p:nvPr/>
            </p:nvSpPr>
            <p:spPr>
              <a:xfrm>
                <a:off x="8259389" y="4105235"/>
                <a:ext cx="316049" cy="10369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22"/>
              <p:cNvSpPr/>
              <p:nvPr/>
            </p:nvSpPr>
            <p:spPr>
              <a:xfrm>
                <a:off x="8259389" y="4802383"/>
                <a:ext cx="316049" cy="339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Shape 23"/>
            <p:cNvGrpSpPr>
              <a:grpSpLocks/>
            </p:cNvGrpSpPr>
            <p:nvPr/>
          </p:nvGrpSpPr>
          <p:grpSpPr bwMode="auto"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9" name="Shape 24"/>
              <p:cNvSpPr/>
              <p:nvPr/>
            </p:nvSpPr>
            <p:spPr>
              <a:xfrm>
                <a:off x="8718375" y="4453015"/>
                <a:ext cx="316050" cy="689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Shape 25"/>
              <p:cNvSpPr/>
              <p:nvPr/>
            </p:nvSpPr>
            <p:spPr>
              <a:xfrm>
                <a:off x="8718375" y="3757455"/>
                <a:ext cx="316050" cy="138476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Shape 26"/>
              <p:cNvSpPr/>
              <p:nvPr/>
            </p:nvSpPr>
            <p:spPr>
              <a:xfrm>
                <a:off x="8718375" y="4105235"/>
                <a:ext cx="316050" cy="10369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Shape 27"/>
              <p:cNvSpPr/>
              <p:nvPr/>
            </p:nvSpPr>
            <p:spPr>
              <a:xfrm>
                <a:off x="8718375" y="3409675"/>
                <a:ext cx="316050" cy="173254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28"/>
              <p:cNvSpPr/>
              <p:nvPr/>
            </p:nvSpPr>
            <p:spPr>
              <a:xfrm>
                <a:off x="8718375" y="4802383"/>
                <a:ext cx="316050" cy="339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" name="Shape 29"/>
          <p:cNvGrpSpPr>
            <a:grpSpLocks/>
          </p:cNvGrpSpPr>
          <p:nvPr/>
        </p:nvGrpSpPr>
        <p:grpSpPr bwMode="auto">
          <a:xfrm>
            <a:off x="5043488" y="0"/>
            <a:ext cx="3814762" cy="3838575"/>
            <a:chOff x="5043503" y="0"/>
            <a:chExt cx="3814072" cy="3839102"/>
          </a:xfrm>
        </p:grpSpPr>
        <p:sp>
          <p:nvSpPr>
            <p:cNvPr id="24" name="Shape 30"/>
            <p:cNvSpPr>
              <a:spLocks noChangeArrowheads="1"/>
            </p:cNvSpPr>
            <p:nvPr/>
          </p:nvSpPr>
          <p:spPr bwMode="auto">
            <a:xfrm>
              <a:off x="8460772" y="1817938"/>
              <a:ext cx="396803" cy="396929"/>
            </a:xfrm>
            <a:prstGeom prst="ellipse">
              <a:avLst/>
            </a:prstGeom>
            <a:solidFill>
              <a:schemeClr val="bg1">
                <a:alpha val="9412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cs-CZ"/>
            </a:p>
          </p:txBody>
        </p:sp>
        <p:sp>
          <p:nvSpPr>
            <p:cNvPr id="25" name="Shape 31"/>
            <p:cNvSpPr>
              <a:spLocks noChangeArrowheads="1"/>
            </p:cNvSpPr>
            <p:nvPr/>
          </p:nvSpPr>
          <p:spPr bwMode="auto">
            <a:xfrm rot="-9830444">
              <a:off x="6470407" y="3480278"/>
              <a:ext cx="319030" cy="320719"/>
            </a:xfrm>
            <a:prstGeom prst="ellipse">
              <a:avLst/>
            </a:prstGeom>
            <a:solidFill>
              <a:schemeClr val="bg1">
                <a:alpha val="9412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cs-CZ"/>
            </a:p>
          </p:txBody>
        </p:sp>
        <p:grpSp>
          <p:nvGrpSpPr>
            <p:cNvPr id="26" name="Shape 32"/>
            <p:cNvGrpSpPr>
              <a:grpSpLocks/>
            </p:cNvGrpSpPr>
            <p:nvPr/>
          </p:nvGrpSpPr>
          <p:grpSpPr bwMode="auto"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Shape 33"/>
              <p:cNvSpPr>
                <a:spLocks noChangeArrowheads="1"/>
              </p:cNvSpPr>
              <p:nvPr/>
            </p:nvSpPr>
            <p:spPr bwMode="auto">
              <a:xfrm rot="5400000">
                <a:off x="6726116" y="2700693"/>
                <a:ext cx="1207849" cy="1207466"/>
              </a:xfrm>
              <a:prstGeom prst="ellipse">
                <a:avLst/>
              </a:prstGeom>
              <a:solidFill>
                <a:schemeClr val="bg1">
                  <a:alpha val="941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  <p:sp>
            <p:nvSpPr>
              <p:cNvPr id="38" name="Shape 34"/>
              <p:cNvSpPr/>
              <p:nvPr/>
            </p:nvSpPr>
            <p:spPr>
              <a:xfrm rot="5400000">
                <a:off x="6726116" y="2700693"/>
                <a:ext cx="1207849" cy="1207466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5"/>
              <p:cNvSpPr>
                <a:spLocks noChangeArrowheads="1"/>
              </p:cNvSpPr>
              <p:nvPr/>
            </p:nvSpPr>
            <p:spPr bwMode="auto">
              <a:xfrm rot="5400000">
                <a:off x="6955608" y="2930111"/>
                <a:ext cx="748866" cy="748629"/>
              </a:xfrm>
              <a:prstGeom prst="ellipse">
                <a:avLst/>
              </a:prstGeom>
              <a:solidFill>
                <a:schemeClr val="bg1">
                  <a:alpha val="941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</p:grpSp>
        <p:sp>
          <p:nvSpPr>
            <p:cNvPr id="27" name="Shape 36"/>
            <p:cNvSpPr/>
            <p:nvPr/>
          </p:nvSpPr>
          <p:spPr>
            <a:xfrm>
              <a:off x="8460772" y="1817938"/>
              <a:ext cx="396803" cy="396929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Shape 37"/>
            <p:cNvGrpSpPr>
              <a:grpSpLocks/>
            </p:cNvGrpSpPr>
            <p:nvPr/>
          </p:nvGrpSpPr>
          <p:grpSpPr bwMode="auto"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5" name="Shape 38"/>
              <p:cNvSpPr>
                <a:spLocks noChangeArrowheads="1"/>
              </p:cNvSpPr>
              <p:nvPr/>
            </p:nvSpPr>
            <p:spPr bwMode="auto">
              <a:xfrm rot="-8647347">
                <a:off x="7831337" y="285692"/>
                <a:ext cx="388038" cy="388233"/>
              </a:xfrm>
              <a:prstGeom prst="ellipse">
                <a:avLst/>
              </a:prstGeom>
              <a:solidFill>
                <a:schemeClr val="bg1">
                  <a:alpha val="941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  <p:sp>
            <p:nvSpPr>
              <p:cNvPr id="36" name="Shape 39"/>
              <p:cNvSpPr/>
              <p:nvPr/>
            </p:nvSpPr>
            <p:spPr>
              <a:xfrm rot="-8647347">
                <a:off x="7831337" y="285692"/>
                <a:ext cx="388038" cy="388233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Shape 40"/>
            <p:cNvSpPr>
              <a:spLocks noChangeArrowheads="1"/>
            </p:cNvSpPr>
            <p:nvPr/>
          </p:nvSpPr>
          <p:spPr bwMode="auto">
            <a:xfrm>
              <a:off x="5400625" y="355649"/>
              <a:ext cx="2576047" cy="2578454"/>
            </a:xfrm>
            <a:prstGeom prst="ellipse">
              <a:avLst/>
            </a:prstGeom>
            <a:solidFill>
              <a:schemeClr val="bg1">
                <a:alpha val="9412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cs-CZ"/>
            </a:p>
          </p:txBody>
        </p:sp>
        <p:sp>
          <p:nvSpPr>
            <p:cNvPr id="30" name="Shape 41"/>
            <p:cNvSpPr>
              <a:spLocks noChangeArrowheads="1"/>
            </p:cNvSpPr>
            <p:nvPr/>
          </p:nvSpPr>
          <p:spPr bwMode="auto">
            <a:xfrm rot="2043858">
              <a:off x="5503795" y="460438"/>
              <a:ext cx="2369708" cy="2368875"/>
            </a:xfrm>
            <a:prstGeom prst="ellipse">
              <a:avLst/>
            </a:prstGeom>
            <a:solidFill>
              <a:schemeClr val="bg1">
                <a:alpha val="9412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cs-CZ"/>
            </a:p>
          </p:txBody>
        </p:sp>
        <p:sp>
          <p:nvSpPr>
            <p:cNvPr id="31" name="Shape 42"/>
            <p:cNvSpPr/>
            <p:nvPr/>
          </p:nvSpPr>
          <p:spPr>
            <a:xfrm>
              <a:off x="5399039" y="360412"/>
              <a:ext cx="2577634" cy="2576866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43"/>
            <p:cNvSpPr/>
            <p:nvPr/>
          </p:nvSpPr>
          <p:spPr>
            <a:xfrm rot="2044777">
              <a:off x="5911708" y="868482"/>
              <a:ext cx="1553882" cy="15527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44"/>
            <p:cNvSpPr/>
            <p:nvPr/>
          </p:nvSpPr>
          <p:spPr>
            <a:xfrm>
              <a:off x="5399039" y="355649"/>
              <a:ext cx="2577634" cy="2578454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45"/>
            <p:cNvSpPr/>
            <p:nvPr/>
          </p:nvSpPr>
          <p:spPr>
            <a:xfrm rot="-9830444">
              <a:off x="6470407" y="3480278"/>
              <a:ext cx="319030" cy="320719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B5C914-0FBF-4803-8974-0079F750B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42"/>
          <p:cNvGrpSpPr>
            <a:grpSpLocks/>
          </p:cNvGrpSpPr>
          <p:nvPr/>
        </p:nvGrpSpPr>
        <p:grpSpPr bwMode="auto">
          <a:xfrm>
            <a:off x="0" y="4098925"/>
            <a:ext cx="9144000" cy="1044575"/>
            <a:chOff x="52" y="4099200"/>
            <a:chExt cx="9144036" cy="1044300"/>
          </a:xfrm>
        </p:grpSpPr>
        <p:grpSp>
          <p:nvGrpSpPr>
            <p:cNvPr id="5" name="Shape 143"/>
            <p:cNvGrpSpPr>
              <a:grpSpLocks/>
            </p:cNvGrpSpPr>
            <p:nvPr/>
          </p:nvGrpSpPr>
          <p:grpSpPr bwMode="auto"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26" name="Shape 144"/>
              <p:cNvSpPr/>
              <p:nvPr/>
            </p:nvSpPr>
            <p:spPr>
              <a:xfrm flipH="1">
                <a:off x="2688737" y="4719865"/>
                <a:ext cx="232054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145"/>
              <p:cNvSpPr/>
              <p:nvPr/>
            </p:nvSpPr>
            <p:spPr>
              <a:xfrm flipH="1">
                <a:off x="2688737" y="4300875"/>
                <a:ext cx="232054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146"/>
              <p:cNvSpPr/>
              <p:nvPr/>
            </p:nvSpPr>
            <p:spPr>
              <a:xfrm flipH="1">
                <a:off x="2688737" y="4510370"/>
                <a:ext cx="232054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147"/>
              <p:cNvSpPr/>
              <p:nvPr/>
            </p:nvSpPr>
            <p:spPr>
              <a:xfrm flipH="1">
                <a:off x="2688737" y="4930947"/>
                <a:ext cx="232054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Shape 148"/>
            <p:cNvGrpSpPr>
              <a:grpSpLocks/>
            </p:cNvGrpSpPr>
            <p:nvPr/>
          </p:nvGrpSpPr>
          <p:grpSpPr bwMode="auto"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21" name="Shape 149"/>
              <p:cNvSpPr/>
              <p:nvPr/>
            </p:nvSpPr>
            <p:spPr>
              <a:xfrm flipH="1">
                <a:off x="2688859" y="4721452"/>
                <a:ext cx="232054" cy="414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Shape 150"/>
              <p:cNvSpPr/>
              <p:nvPr/>
            </p:nvSpPr>
            <p:spPr>
              <a:xfrm flipH="1">
                <a:off x="2688859" y="4300875"/>
                <a:ext cx="232054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Shape 151"/>
              <p:cNvSpPr/>
              <p:nvPr/>
            </p:nvSpPr>
            <p:spPr>
              <a:xfrm flipH="1">
                <a:off x="2688859" y="4510370"/>
                <a:ext cx="232054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Shape 152"/>
              <p:cNvSpPr/>
              <p:nvPr/>
            </p:nvSpPr>
            <p:spPr>
              <a:xfrm flipH="1">
                <a:off x="2688859" y="4091380"/>
                <a:ext cx="232054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Shape 153"/>
              <p:cNvSpPr/>
              <p:nvPr/>
            </p:nvSpPr>
            <p:spPr>
              <a:xfrm flipH="1">
                <a:off x="2688859" y="4930947"/>
                <a:ext cx="232054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Shape 154"/>
            <p:cNvGrpSpPr>
              <a:grpSpLocks/>
            </p:cNvGrpSpPr>
            <p:nvPr/>
          </p:nvGrpSpPr>
          <p:grpSpPr bwMode="auto"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7" name="Shape 155"/>
              <p:cNvSpPr/>
              <p:nvPr/>
            </p:nvSpPr>
            <p:spPr>
              <a:xfrm flipH="1">
                <a:off x="2688981" y="4719865"/>
                <a:ext cx="232054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56"/>
              <p:cNvSpPr/>
              <p:nvPr/>
            </p:nvSpPr>
            <p:spPr>
              <a:xfrm flipH="1">
                <a:off x="2688981" y="4300875"/>
                <a:ext cx="232054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Shape 157"/>
              <p:cNvSpPr/>
              <p:nvPr/>
            </p:nvSpPr>
            <p:spPr>
              <a:xfrm flipH="1">
                <a:off x="2688981" y="4510370"/>
                <a:ext cx="232054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158"/>
              <p:cNvSpPr/>
              <p:nvPr/>
            </p:nvSpPr>
            <p:spPr>
              <a:xfrm flipH="1">
                <a:off x="2688981" y="4930947"/>
                <a:ext cx="232054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Shape 159"/>
            <p:cNvGrpSpPr>
              <a:grpSpLocks/>
            </p:cNvGrpSpPr>
            <p:nvPr/>
          </p:nvGrpSpPr>
          <p:grpSpPr bwMode="auto"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14" name="Shape 160"/>
              <p:cNvSpPr/>
              <p:nvPr/>
            </p:nvSpPr>
            <p:spPr>
              <a:xfrm flipH="1">
                <a:off x="2689103" y="4719864"/>
                <a:ext cx="232054" cy="4158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161"/>
              <p:cNvSpPr/>
              <p:nvPr/>
            </p:nvSpPr>
            <p:spPr>
              <a:xfrm flipH="1">
                <a:off x="2689103" y="4510369"/>
                <a:ext cx="232054" cy="6253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162"/>
              <p:cNvSpPr/>
              <p:nvPr/>
            </p:nvSpPr>
            <p:spPr>
              <a:xfrm flipH="1">
                <a:off x="2689103" y="4930947"/>
                <a:ext cx="232054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Shape 163"/>
            <p:cNvGrpSpPr>
              <a:grpSpLocks/>
            </p:cNvGrpSpPr>
            <p:nvPr/>
          </p:nvGrpSpPr>
          <p:grpSpPr bwMode="auto"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09" name="Shape 164"/>
              <p:cNvSpPr/>
              <p:nvPr/>
            </p:nvSpPr>
            <p:spPr>
              <a:xfrm flipH="1">
                <a:off x="1857434" y="4729272"/>
                <a:ext cx="230189" cy="414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Shape 165"/>
              <p:cNvSpPr/>
              <p:nvPr/>
            </p:nvSpPr>
            <p:spPr>
              <a:xfrm flipH="1">
                <a:off x="1857434" y="4308695"/>
                <a:ext cx="230189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Shape 166"/>
              <p:cNvSpPr/>
              <p:nvPr/>
            </p:nvSpPr>
            <p:spPr>
              <a:xfrm flipH="1">
                <a:off x="1857434" y="4518190"/>
                <a:ext cx="230189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Shape 167"/>
              <p:cNvSpPr/>
              <p:nvPr/>
            </p:nvSpPr>
            <p:spPr>
              <a:xfrm flipH="1">
                <a:off x="1857434" y="4099200"/>
                <a:ext cx="230189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168"/>
              <p:cNvSpPr/>
              <p:nvPr/>
            </p:nvSpPr>
            <p:spPr>
              <a:xfrm flipH="1">
                <a:off x="1857434" y="4938767"/>
                <a:ext cx="230189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Shape 169"/>
            <p:cNvGrpSpPr>
              <a:grpSpLocks/>
            </p:cNvGrpSpPr>
            <p:nvPr/>
          </p:nvGrpSpPr>
          <p:grpSpPr bwMode="auto"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05" name="Shape 170"/>
              <p:cNvSpPr/>
              <p:nvPr/>
            </p:nvSpPr>
            <p:spPr>
              <a:xfrm flipH="1">
                <a:off x="2227324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171"/>
              <p:cNvSpPr/>
              <p:nvPr/>
            </p:nvSpPr>
            <p:spPr>
              <a:xfrm flipH="1">
                <a:off x="2227324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Shape 172"/>
              <p:cNvSpPr/>
              <p:nvPr/>
            </p:nvSpPr>
            <p:spPr>
              <a:xfrm flipH="1">
                <a:off x="2227324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Shape 173"/>
              <p:cNvSpPr/>
              <p:nvPr/>
            </p:nvSpPr>
            <p:spPr>
              <a:xfrm flipH="1">
                <a:off x="2227324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Shape 174"/>
            <p:cNvGrpSpPr>
              <a:grpSpLocks/>
            </p:cNvGrpSpPr>
            <p:nvPr/>
          </p:nvGrpSpPr>
          <p:grpSpPr bwMode="auto"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02" name="Shape 175"/>
              <p:cNvSpPr/>
              <p:nvPr/>
            </p:nvSpPr>
            <p:spPr>
              <a:xfrm flipH="1">
                <a:off x="2598800" y="4727684"/>
                <a:ext cx="231776" cy="4158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76"/>
              <p:cNvSpPr/>
              <p:nvPr/>
            </p:nvSpPr>
            <p:spPr>
              <a:xfrm flipH="1">
                <a:off x="2598800" y="4518189"/>
                <a:ext cx="231776" cy="6253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77"/>
              <p:cNvSpPr/>
              <p:nvPr/>
            </p:nvSpPr>
            <p:spPr>
              <a:xfrm flipH="1">
                <a:off x="2598800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Shape 178"/>
            <p:cNvGrpSpPr>
              <a:grpSpLocks/>
            </p:cNvGrpSpPr>
            <p:nvPr/>
          </p:nvGrpSpPr>
          <p:grpSpPr bwMode="auto"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97" name="Shape 179"/>
              <p:cNvSpPr/>
              <p:nvPr/>
            </p:nvSpPr>
            <p:spPr>
              <a:xfrm flipH="1">
                <a:off x="3341753" y="4729272"/>
                <a:ext cx="231776" cy="414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Shape 180"/>
              <p:cNvSpPr/>
              <p:nvPr/>
            </p:nvSpPr>
            <p:spPr>
              <a:xfrm flipH="1">
                <a:off x="3341753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181"/>
              <p:cNvSpPr/>
              <p:nvPr/>
            </p:nvSpPr>
            <p:spPr>
              <a:xfrm flipH="1">
                <a:off x="3341753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82"/>
              <p:cNvSpPr/>
              <p:nvPr/>
            </p:nvSpPr>
            <p:spPr>
              <a:xfrm flipH="1">
                <a:off x="3341753" y="4099200"/>
                <a:ext cx="231776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Shape 183"/>
              <p:cNvSpPr/>
              <p:nvPr/>
            </p:nvSpPr>
            <p:spPr>
              <a:xfrm flipH="1">
                <a:off x="3341753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Shape 184"/>
            <p:cNvGrpSpPr>
              <a:grpSpLocks/>
            </p:cNvGrpSpPr>
            <p:nvPr/>
          </p:nvGrpSpPr>
          <p:grpSpPr bwMode="auto"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93" name="Shape 185"/>
              <p:cNvSpPr/>
              <p:nvPr/>
            </p:nvSpPr>
            <p:spPr>
              <a:xfrm flipH="1">
                <a:off x="3713230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Shape 186"/>
              <p:cNvSpPr/>
              <p:nvPr/>
            </p:nvSpPr>
            <p:spPr>
              <a:xfrm flipH="1">
                <a:off x="3713230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Shape 187"/>
              <p:cNvSpPr/>
              <p:nvPr/>
            </p:nvSpPr>
            <p:spPr>
              <a:xfrm flipH="1">
                <a:off x="3713230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188"/>
              <p:cNvSpPr/>
              <p:nvPr/>
            </p:nvSpPr>
            <p:spPr>
              <a:xfrm flipH="1">
                <a:off x="3713230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89"/>
            <p:cNvGrpSpPr>
              <a:grpSpLocks/>
            </p:cNvGrpSpPr>
            <p:nvPr/>
          </p:nvGrpSpPr>
          <p:grpSpPr bwMode="auto"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89" name="Shape 190"/>
              <p:cNvSpPr/>
              <p:nvPr/>
            </p:nvSpPr>
            <p:spPr>
              <a:xfrm flipH="1">
                <a:off x="1485958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Shape 191"/>
              <p:cNvSpPr/>
              <p:nvPr/>
            </p:nvSpPr>
            <p:spPr>
              <a:xfrm flipH="1">
                <a:off x="1485958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192"/>
              <p:cNvSpPr/>
              <p:nvPr/>
            </p:nvSpPr>
            <p:spPr>
              <a:xfrm flipH="1">
                <a:off x="1485958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Shape 193"/>
              <p:cNvSpPr/>
              <p:nvPr/>
            </p:nvSpPr>
            <p:spPr>
              <a:xfrm flipH="1">
                <a:off x="1485958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Shape 194"/>
            <p:cNvGrpSpPr>
              <a:grpSpLocks/>
            </p:cNvGrpSpPr>
            <p:nvPr/>
          </p:nvGrpSpPr>
          <p:grpSpPr bwMode="auto"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86" name="Shape 195"/>
              <p:cNvSpPr/>
              <p:nvPr/>
            </p:nvSpPr>
            <p:spPr>
              <a:xfrm flipH="1">
                <a:off x="4084706" y="4727684"/>
                <a:ext cx="231776" cy="4158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Shape 196"/>
              <p:cNvSpPr/>
              <p:nvPr/>
            </p:nvSpPr>
            <p:spPr>
              <a:xfrm flipH="1">
                <a:off x="4084706" y="4518189"/>
                <a:ext cx="231776" cy="6253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197"/>
              <p:cNvSpPr/>
              <p:nvPr/>
            </p:nvSpPr>
            <p:spPr>
              <a:xfrm flipH="1">
                <a:off x="4084706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98"/>
            <p:cNvGrpSpPr>
              <a:grpSpLocks/>
            </p:cNvGrpSpPr>
            <p:nvPr/>
          </p:nvGrpSpPr>
          <p:grpSpPr bwMode="auto"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82" name="Shape 199"/>
              <p:cNvSpPr/>
              <p:nvPr/>
            </p:nvSpPr>
            <p:spPr>
              <a:xfrm flipH="1">
                <a:off x="2970277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200"/>
              <p:cNvSpPr/>
              <p:nvPr/>
            </p:nvSpPr>
            <p:spPr>
              <a:xfrm flipH="1">
                <a:off x="2970277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201"/>
              <p:cNvSpPr/>
              <p:nvPr/>
            </p:nvSpPr>
            <p:spPr>
              <a:xfrm flipH="1">
                <a:off x="2970277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202"/>
              <p:cNvSpPr/>
              <p:nvPr/>
            </p:nvSpPr>
            <p:spPr>
              <a:xfrm flipH="1">
                <a:off x="2970277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Shape 203"/>
            <p:cNvGrpSpPr>
              <a:grpSpLocks/>
            </p:cNvGrpSpPr>
            <p:nvPr/>
          </p:nvGrpSpPr>
          <p:grpSpPr bwMode="auto"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78" name="Shape 204"/>
              <p:cNvSpPr/>
              <p:nvPr/>
            </p:nvSpPr>
            <p:spPr>
              <a:xfrm flipH="1">
                <a:off x="4456183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Shape 205"/>
              <p:cNvSpPr/>
              <p:nvPr/>
            </p:nvSpPr>
            <p:spPr>
              <a:xfrm flipH="1">
                <a:off x="4456183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Shape 206"/>
              <p:cNvSpPr/>
              <p:nvPr/>
            </p:nvSpPr>
            <p:spPr>
              <a:xfrm flipH="1">
                <a:off x="4456183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207"/>
              <p:cNvSpPr/>
              <p:nvPr/>
            </p:nvSpPr>
            <p:spPr>
              <a:xfrm flipH="1">
                <a:off x="4456183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208"/>
            <p:cNvGrpSpPr>
              <a:grpSpLocks/>
            </p:cNvGrpSpPr>
            <p:nvPr/>
          </p:nvGrpSpPr>
          <p:grpSpPr bwMode="auto"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73" name="Shape 209"/>
              <p:cNvSpPr/>
              <p:nvPr/>
            </p:nvSpPr>
            <p:spPr>
              <a:xfrm flipH="1">
                <a:off x="4827659" y="4729272"/>
                <a:ext cx="231776" cy="414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Shape 210"/>
              <p:cNvSpPr/>
              <p:nvPr/>
            </p:nvSpPr>
            <p:spPr>
              <a:xfrm flipH="1">
                <a:off x="4827659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Shape 211"/>
              <p:cNvSpPr/>
              <p:nvPr/>
            </p:nvSpPr>
            <p:spPr>
              <a:xfrm flipH="1">
                <a:off x="4827659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Shape 212"/>
              <p:cNvSpPr/>
              <p:nvPr/>
            </p:nvSpPr>
            <p:spPr>
              <a:xfrm flipH="1">
                <a:off x="4827659" y="4099200"/>
                <a:ext cx="231776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Shape 213"/>
              <p:cNvSpPr/>
              <p:nvPr/>
            </p:nvSpPr>
            <p:spPr>
              <a:xfrm flipH="1">
                <a:off x="4827659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Shape 214"/>
            <p:cNvGrpSpPr>
              <a:grpSpLocks/>
            </p:cNvGrpSpPr>
            <p:nvPr/>
          </p:nvGrpSpPr>
          <p:grpSpPr bwMode="auto"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69" name="Shape 215"/>
              <p:cNvSpPr/>
              <p:nvPr/>
            </p:nvSpPr>
            <p:spPr>
              <a:xfrm flipH="1">
                <a:off x="5199135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216"/>
              <p:cNvSpPr/>
              <p:nvPr/>
            </p:nvSpPr>
            <p:spPr>
              <a:xfrm flipH="1">
                <a:off x="5199135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Shape 217"/>
              <p:cNvSpPr/>
              <p:nvPr/>
            </p:nvSpPr>
            <p:spPr>
              <a:xfrm flipH="1">
                <a:off x="5199135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Shape 218"/>
              <p:cNvSpPr/>
              <p:nvPr/>
            </p:nvSpPr>
            <p:spPr>
              <a:xfrm flipH="1">
                <a:off x="5199135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Shape 219"/>
            <p:cNvGrpSpPr>
              <a:grpSpLocks/>
            </p:cNvGrpSpPr>
            <p:nvPr/>
          </p:nvGrpSpPr>
          <p:grpSpPr bwMode="auto"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66" name="Shape 220"/>
              <p:cNvSpPr/>
              <p:nvPr/>
            </p:nvSpPr>
            <p:spPr>
              <a:xfrm flipH="1">
                <a:off x="5570612" y="4727684"/>
                <a:ext cx="231776" cy="4158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221"/>
              <p:cNvSpPr/>
              <p:nvPr/>
            </p:nvSpPr>
            <p:spPr>
              <a:xfrm flipH="1">
                <a:off x="5570612" y="4518189"/>
                <a:ext cx="231776" cy="6253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Shape 222"/>
              <p:cNvSpPr/>
              <p:nvPr/>
            </p:nvSpPr>
            <p:spPr>
              <a:xfrm flipH="1">
                <a:off x="5570612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Shape 223"/>
            <p:cNvGrpSpPr>
              <a:grpSpLocks/>
            </p:cNvGrpSpPr>
            <p:nvPr/>
          </p:nvGrpSpPr>
          <p:grpSpPr bwMode="auto"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62" name="Shape 224"/>
              <p:cNvSpPr/>
              <p:nvPr/>
            </p:nvSpPr>
            <p:spPr>
              <a:xfrm flipH="1">
                <a:off x="5942088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225"/>
              <p:cNvSpPr/>
              <p:nvPr/>
            </p:nvSpPr>
            <p:spPr>
              <a:xfrm flipH="1">
                <a:off x="5942088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Shape 226"/>
              <p:cNvSpPr/>
              <p:nvPr/>
            </p:nvSpPr>
            <p:spPr>
              <a:xfrm flipH="1">
                <a:off x="5942088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227"/>
              <p:cNvSpPr/>
              <p:nvPr/>
            </p:nvSpPr>
            <p:spPr>
              <a:xfrm flipH="1">
                <a:off x="5942088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Shape 228"/>
            <p:cNvGrpSpPr>
              <a:grpSpLocks/>
            </p:cNvGrpSpPr>
            <p:nvPr/>
          </p:nvGrpSpPr>
          <p:grpSpPr bwMode="auto"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57" name="Shape 229"/>
              <p:cNvSpPr/>
              <p:nvPr/>
            </p:nvSpPr>
            <p:spPr>
              <a:xfrm flipH="1">
                <a:off x="6313565" y="4729272"/>
                <a:ext cx="231776" cy="414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230"/>
              <p:cNvSpPr/>
              <p:nvPr/>
            </p:nvSpPr>
            <p:spPr>
              <a:xfrm flipH="1">
                <a:off x="6313565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231"/>
              <p:cNvSpPr/>
              <p:nvPr/>
            </p:nvSpPr>
            <p:spPr>
              <a:xfrm flipH="1">
                <a:off x="6313565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232"/>
              <p:cNvSpPr/>
              <p:nvPr/>
            </p:nvSpPr>
            <p:spPr>
              <a:xfrm flipH="1">
                <a:off x="6313565" y="4099200"/>
                <a:ext cx="231776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Shape 233"/>
              <p:cNvSpPr/>
              <p:nvPr/>
            </p:nvSpPr>
            <p:spPr>
              <a:xfrm flipH="1">
                <a:off x="6313565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Shape 234"/>
            <p:cNvGrpSpPr>
              <a:grpSpLocks/>
            </p:cNvGrpSpPr>
            <p:nvPr/>
          </p:nvGrpSpPr>
          <p:grpSpPr bwMode="auto"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53" name="Shape 235"/>
              <p:cNvSpPr/>
              <p:nvPr/>
            </p:nvSpPr>
            <p:spPr>
              <a:xfrm flipH="1">
                <a:off x="6685041" y="4727685"/>
                <a:ext cx="230188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Shape 236"/>
              <p:cNvSpPr/>
              <p:nvPr/>
            </p:nvSpPr>
            <p:spPr>
              <a:xfrm flipH="1">
                <a:off x="6685041" y="4308695"/>
                <a:ext cx="230188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237"/>
              <p:cNvSpPr/>
              <p:nvPr/>
            </p:nvSpPr>
            <p:spPr>
              <a:xfrm flipH="1">
                <a:off x="6685041" y="4518190"/>
                <a:ext cx="230188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238"/>
              <p:cNvSpPr/>
              <p:nvPr/>
            </p:nvSpPr>
            <p:spPr>
              <a:xfrm flipH="1">
                <a:off x="6685041" y="4938767"/>
                <a:ext cx="230188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Shape 239"/>
            <p:cNvGrpSpPr>
              <a:grpSpLocks/>
            </p:cNvGrpSpPr>
            <p:nvPr/>
          </p:nvGrpSpPr>
          <p:grpSpPr bwMode="auto"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50" name="Shape 240"/>
              <p:cNvSpPr/>
              <p:nvPr/>
            </p:nvSpPr>
            <p:spPr>
              <a:xfrm flipH="1">
                <a:off x="7054930" y="4727684"/>
                <a:ext cx="231776" cy="4158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241"/>
              <p:cNvSpPr/>
              <p:nvPr/>
            </p:nvSpPr>
            <p:spPr>
              <a:xfrm flipH="1">
                <a:off x="7054930" y="4518189"/>
                <a:ext cx="231776" cy="6253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242"/>
              <p:cNvSpPr/>
              <p:nvPr/>
            </p:nvSpPr>
            <p:spPr>
              <a:xfrm flipH="1">
                <a:off x="7054930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Shape 243"/>
            <p:cNvGrpSpPr>
              <a:grpSpLocks/>
            </p:cNvGrpSpPr>
            <p:nvPr/>
          </p:nvGrpSpPr>
          <p:grpSpPr bwMode="auto"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45" name="Shape 244"/>
              <p:cNvSpPr/>
              <p:nvPr/>
            </p:nvSpPr>
            <p:spPr>
              <a:xfrm flipH="1">
                <a:off x="7797883" y="4729272"/>
                <a:ext cx="231776" cy="414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Shape 245"/>
              <p:cNvSpPr/>
              <p:nvPr/>
            </p:nvSpPr>
            <p:spPr>
              <a:xfrm flipH="1">
                <a:off x="7797883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246"/>
              <p:cNvSpPr/>
              <p:nvPr/>
            </p:nvSpPr>
            <p:spPr>
              <a:xfrm flipH="1">
                <a:off x="7797883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247"/>
              <p:cNvSpPr/>
              <p:nvPr/>
            </p:nvSpPr>
            <p:spPr>
              <a:xfrm flipH="1">
                <a:off x="7797883" y="4099200"/>
                <a:ext cx="231776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248"/>
              <p:cNvSpPr/>
              <p:nvPr/>
            </p:nvSpPr>
            <p:spPr>
              <a:xfrm flipH="1">
                <a:off x="7797883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Shape 249"/>
            <p:cNvGrpSpPr>
              <a:grpSpLocks/>
            </p:cNvGrpSpPr>
            <p:nvPr/>
          </p:nvGrpSpPr>
          <p:grpSpPr bwMode="auto"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41" name="Shape 250"/>
              <p:cNvSpPr/>
              <p:nvPr/>
            </p:nvSpPr>
            <p:spPr>
              <a:xfrm flipH="1">
                <a:off x="8169359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Shape 251"/>
              <p:cNvSpPr/>
              <p:nvPr/>
            </p:nvSpPr>
            <p:spPr>
              <a:xfrm flipH="1">
                <a:off x="8169359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Shape 252"/>
              <p:cNvSpPr/>
              <p:nvPr/>
            </p:nvSpPr>
            <p:spPr>
              <a:xfrm flipH="1">
                <a:off x="8169359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Shape 253"/>
              <p:cNvSpPr/>
              <p:nvPr/>
            </p:nvSpPr>
            <p:spPr>
              <a:xfrm flipH="1">
                <a:off x="8169359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Shape 254"/>
            <p:cNvGrpSpPr>
              <a:grpSpLocks/>
            </p:cNvGrpSpPr>
            <p:nvPr/>
          </p:nvGrpSpPr>
          <p:grpSpPr bwMode="auto"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7" name="Shape 255"/>
              <p:cNvSpPr/>
              <p:nvPr/>
            </p:nvSpPr>
            <p:spPr>
              <a:xfrm flipH="1">
                <a:off x="7426406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256"/>
              <p:cNvSpPr/>
              <p:nvPr/>
            </p:nvSpPr>
            <p:spPr>
              <a:xfrm flipH="1">
                <a:off x="7426406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257"/>
              <p:cNvSpPr/>
              <p:nvPr/>
            </p:nvSpPr>
            <p:spPr>
              <a:xfrm flipH="1">
                <a:off x="7426406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Shape 258"/>
              <p:cNvSpPr/>
              <p:nvPr/>
            </p:nvSpPr>
            <p:spPr>
              <a:xfrm flipH="1">
                <a:off x="7426406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Shape 259"/>
            <p:cNvGrpSpPr>
              <a:grpSpLocks/>
            </p:cNvGrpSpPr>
            <p:nvPr/>
          </p:nvGrpSpPr>
          <p:grpSpPr bwMode="auto"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4" name="Shape 260"/>
              <p:cNvSpPr/>
              <p:nvPr/>
            </p:nvSpPr>
            <p:spPr>
              <a:xfrm flipH="1">
                <a:off x="8540836" y="4727684"/>
                <a:ext cx="231776" cy="4158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261"/>
              <p:cNvSpPr/>
              <p:nvPr/>
            </p:nvSpPr>
            <p:spPr>
              <a:xfrm flipH="1">
                <a:off x="8540836" y="4518189"/>
                <a:ext cx="231776" cy="6253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262"/>
              <p:cNvSpPr/>
              <p:nvPr/>
            </p:nvSpPr>
            <p:spPr>
              <a:xfrm flipH="1">
                <a:off x="8540836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Shape 263"/>
            <p:cNvGrpSpPr>
              <a:grpSpLocks/>
            </p:cNvGrpSpPr>
            <p:nvPr/>
          </p:nvGrpSpPr>
          <p:grpSpPr bwMode="auto"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0" name="Shape 264"/>
              <p:cNvSpPr/>
              <p:nvPr/>
            </p:nvSpPr>
            <p:spPr>
              <a:xfrm flipH="1">
                <a:off x="8912312" y="4727685"/>
                <a:ext cx="231776" cy="415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265"/>
              <p:cNvSpPr/>
              <p:nvPr/>
            </p:nvSpPr>
            <p:spPr>
              <a:xfrm flipH="1">
                <a:off x="8912312" y="4308695"/>
                <a:ext cx="231776" cy="83480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266"/>
              <p:cNvSpPr/>
              <p:nvPr/>
            </p:nvSpPr>
            <p:spPr>
              <a:xfrm flipH="1">
                <a:off x="8912312" y="4518190"/>
                <a:ext cx="231776" cy="6253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267"/>
              <p:cNvSpPr/>
              <p:nvPr/>
            </p:nvSpPr>
            <p:spPr>
              <a:xfrm flipH="1">
                <a:off x="8912312" y="4938767"/>
                <a:ext cx="231776" cy="2047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Shape 27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2EEE78-4134-424E-9C23-19C1338733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7DFD-DECD-49FE-B707-45ADDB2C33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50"/>
          <p:cNvGrpSpPr>
            <a:grpSpLocks/>
          </p:cNvGrpSpPr>
          <p:nvPr/>
        </p:nvGrpSpPr>
        <p:grpSpPr bwMode="auto">
          <a:xfrm>
            <a:off x="146050" y="3175"/>
            <a:ext cx="1233488" cy="1384300"/>
            <a:chOff x="146769" y="3406"/>
            <a:chExt cx="1233215" cy="1384535"/>
          </a:xfrm>
        </p:grpSpPr>
        <p:grpSp>
          <p:nvGrpSpPr>
            <p:cNvPr id="4" name="Shape 51"/>
            <p:cNvGrpSpPr>
              <a:grpSpLocks/>
            </p:cNvGrpSpPr>
            <p:nvPr/>
          </p:nvGrpSpPr>
          <p:grpSpPr bwMode="auto"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4" name="Shape 52"/>
              <p:cNvSpPr/>
              <p:nvPr/>
            </p:nvSpPr>
            <p:spPr>
              <a:xfrm rot="10800000">
                <a:off x="1062554" y="3406"/>
                <a:ext cx="317430" cy="6890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53"/>
              <p:cNvSpPr/>
              <p:nvPr/>
            </p:nvSpPr>
            <p:spPr>
              <a:xfrm rot="10800000">
                <a:off x="1062554" y="3406"/>
                <a:ext cx="317430" cy="34137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Shape 54"/>
            <p:cNvGrpSpPr>
              <a:grpSpLocks/>
            </p:cNvGrpSpPr>
            <p:nvPr/>
          </p:nvGrpSpPr>
          <p:grpSpPr bwMode="auto"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1" name="Shape 55"/>
              <p:cNvSpPr/>
              <p:nvPr/>
            </p:nvSpPr>
            <p:spPr>
              <a:xfrm rot="10800000">
                <a:off x="605456" y="3406"/>
                <a:ext cx="315842" cy="6890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Shape 56"/>
              <p:cNvSpPr/>
              <p:nvPr/>
            </p:nvSpPr>
            <p:spPr>
              <a:xfrm rot="10800000">
                <a:off x="605456" y="3406"/>
                <a:ext cx="315842" cy="10368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57"/>
              <p:cNvSpPr/>
              <p:nvPr/>
            </p:nvSpPr>
            <p:spPr>
              <a:xfrm rot="10800000">
                <a:off x="605456" y="3406"/>
                <a:ext cx="315842" cy="34137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Shape 58"/>
            <p:cNvGrpSpPr>
              <a:grpSpLocks/>
            </p:cNvGrpSpPr>
            <p:nvPr/>
          </p:nvGrpSpPr>
          <p:grpSpPr bwMode="auto"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" name="Shape 59"/>
              <p:cNvSpPr/>
              <p:nvPr/>
            </p:nvSpPr>
            <p:spPr>
              <a:xfrm rot="10800000">
                <a:off x="146769" y="3406"/>
                <a:ext cx="317430" cy="68909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Shape 60"/>
              <p:cNvSpPr/>
              <p:nvPr/>
            </p:nvSpPr>
            <p:spPr>
              <a:xfrm rot="10800000">
                <a:off x="146769" y="3406"/>
                <a:ext cx="317430" cy="13845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Shape 61"/>
              <p:cNvSpPr/>
              <p:nvPr/>
            </p:nvSpPr>
            <p:spPr>
              <a:xfrm rot="10800000">
                <a:off x="146769" y="3406"/>
                <a:ext cx="317430" cy="10368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Shape 62"/>
              <p:cNvSpPr/>
              <p:nvPr/>
            </p:nvSpPr>
            <p:spPr>
              <a:xfrm rot="10800000">
                <a:off x="146769" y="3406"/>
                <a:ext cx="317430" cy="33978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" name="Shape 63"/>
          <p:cNvGrpSpPr>
            <a:grpSpLocks/>
          </p:cNvGrpSpPr>
          <p:nvPr/>
        </p:nvGrpSpPr>
        <p:grpSpPr bwMode="auto">
          <a:xfrm>
            <a:off x="6775450" y="2903538"/>
            <a:ext cx="2185988" cy="2239962"/>
            <a:chOff x="6775084" y="2904008"/>
            <a:chExt cx="2186148" cy="2239500"/>
          </a:xfrm>
        </p:grpSpPr>
        <p:grpSp>
          <p:nvGrpSpPr>
            <p:cNvPr id="17" name="Shape 64"/>
            <p:cNvGrpSpPr>
              <a:grpSpLocks/>
            </p:cNvGrpSpPr>
            <p:nvPr/>
          </p:nvGrpSpPr>
          <p:grpSpPr bwMode="auto"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3" name="Shape 65"/>
              <p:cNvSpPr/>
              <p:nvPr/>
            </p:nvSpPr>
            <p:spPr>
              <a:xfrm>
                <a:off x="6775084" y="4253105"/>
                <a:ext cx="409605" cy="89040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66"/>
              <p:cNvSpPr/>
              <p:nvPr/>
            </p:nvSpPr>
            <p:spPr>
              <a:xfrm>
                <a:off x="6775084" y="4703862"/>
                <a:ext cx="409605" cy="4396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67"/>
            <p:cNvGrpSpPr>
              <a:grpSpLocks/>
            </p:cNvGrpSpPr>
            <p:nvPr/>
          </p:nvGrpSpPr>
          <p:grpSpPr bwMode="auto"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0" name="Shape 68"/>
              <p:cNvSpPr/>
              <p:nvPr/>
            </p:nvSpPr>
            <p:spPr>
              <a:xfrm>
                <a:off x="7367265" y="4253104"/>
                <a:ext cx="409605" cy="89040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69"/>
              <p:cNvSpPr/>
              <p:nvPr/>
            </p:nvSpPr>
            <p:spPr>
              <a:xfrm>
                <a:off x="7367265" y="3803934"/>
                <a:ext cx="409605" cy="13395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70"/>
              <p:cNvSpPr/>
              <p:nvPr/>
            </p:nvSpPr>
            <p:spPr>
              <a:xfrm>
                <a:off x="7367265" y="4703862"/>
                <a:ext cx="409605" cy="4396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Shape 71"/>
            <p:cNvGrpSpPr>
              <a:grpSpLocks/>
            </p:cNvGrpSpPr>
            <p:nvPr/>
          </p:nvGrpSpPr>
          <p:grpSpPr bwMode="auto"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26" name="Shape 72"/>
              <p:cNvSpPr/>
              <p:nvPr/>
            </p:nvSpPr>
            <p:spPr>
              <a:xfrm>
                <a:off x="7959446" y="4254691"/>
                <a:ext cx="409605" cy="88881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73"/>
              <p:cNvSpPr/>
              <p:nvPr/>
            </p:nvSpPr>
            <p:spPr>
              <a:xfrm>
                <a:off x="7959446" y="3354765"/>
                <a:ext cx="409605" cy="17887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74"/>
              <p:cNvSpPr/>
              <p:nvPr/>
            </p:nvSpPr>
            <p:spPr>
              <a:xfrm>
                <a:off x="7959446" y="3803934"/>
                <a:ext cx="409605" cy="13395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75"/>
              <p:cNvSpPr/>
              <p:nvPr/>
            </p:nvSpPr>
            <p:spPr>
              <a:xfrm>
                <a:off x="7959446" y="4703862"/>
                <a:ext cx="409605" cy="4396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Shape 76"/>
            <p:cNvGrpSpPr>
              <a:grpSpLocks/>
            </p:cNvGrpSpPr>
            <p:nvPr/>
          </p:nvGrpSpPr>
          <p:grpSpPr bwMode="auto"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21" name="Shape 77"/>
              <p:cNvSpPr/>
              <p:nvPr/>
            </p:nvSpPr>
            <p:spPr>
              <a:xfrm>
                <a:off x="8551627" y="4253105"/>
                <a:ext cx="409605" cy="89040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78"/>
              <p:cNvSpPr/>
              <p:nvPr/>
            </p:nvSpPr>
            <p:spPr>
              <a:xfrm>
                <a:off x="8551627" y="3354765"/>
                <a:ext cx="409605" cy="17887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79"/>
              <p:cNvSpPr/>
              <p:nvPr/>
            </p:nvSpPr>
            <p:spPr>
              <a:xfrm>
                <a:off x="8551627" y="3803934"/>
                <a:ext cx="409605" cy="13395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80"/>
              <p:cNvSpPr/>
              <p:nvPr/>
            </p:nvSpPr>
            <p:spPr>
              <a:xfrm>
                <a:off x="8551627" y="2904008"/>
                <a:ext cx="409605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81"/>
              <p:cNvSpPr/>
              <p:nvPr/>
            </p:nvSpPr>
            <p:spPr>
              <a:xfrm>
                <a:off x="8551627" y="4703862"/>
                <a:ext cx="409605" cy="43964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8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2D6637-9F52-4798-A36A-743B0E53E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85"/>
          <p:cNvGrpSpPr>
            <a:grpSpLocks/>
          </p:cNvGrpSpPr>
          <p:nvPr/>
        </p:nvGrpSpPr>
        <p:grpSpPr bwMode="auto">
          <a:xfrm>
            <a:off x="625475" y="300038"/>
            <a:ext cx="1000125" cy="998537"/>
            <a:chOff x="348199" y="179450"/>
            <a:chExt cx="1116300" cy="1116300"/>
          </a:xfrm>
        </p:grpSpPr>
        <p:sp>
          <p:nvSpPr>
            <p:cNvPr id="5" name="Shape 86"/>
            <p:cNvSpPr/>
            <p:nvPr/>
          </p:nvSpPr>
          <p:spPr>
            <a:xfrm rot="-5400000">
              <a:off x="575364" y="406254"/>
              <a:ext cx="661971" cy="662692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9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0827-531F-41DF-BD39-CAD6C65A19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92"/>
          <p:cNvGrpSpPr>
            <a:grpSpLocks/>
          </p:cNvGrpSpPr>
          <p:nvPr/>
        </p:nvGrpSpPr>
        <p:grpSpPr bwMode="auto">
          <a:xfrm>
            <a:off x="625475" y="300038"/>
            <a:ext cx="1000125" cy="998537"/>
            <a:chOff x="348199" y="179450"/>
            <a:chExt cx="1116300" cy="1116300"/>
          </a:xfrm>
        </p:grpSpPr>
        <p:sp>
          <p:nvSpPr>
            <p:cNvPr id="6" name="Shape 93"/>
            <p:cNvSpPr/>
            <p:nvPr/>
          </p:nvSpPr>
          <p:spPr>
            <a:xfrm rot="-5400000">
              <a:off x="575364" y="406254"/>
              <a:ext cx="661971" cy="662692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9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0223-4E33-4EC4-B0A6-C299C1EA6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100"/>
          <p:cNvGrpSpPr>
            <a:grpSpLocks/>
          </p:cNvGrpSpPr>
          <p:nvPr/>
        </p:nvGrpSpPr>
        <p:grpSpPr bwMode="auto">
          <a:xfrm>
            <a:off x="625475" y="300038"/>
            <a:ext cx="1000125" cy="998537"/>
            <a:chOff x="348199" y="179450"/>
            <a:chExt cx="1116300" cy="1116300"/>
          </a:xfrm>
        </p:grpSpPr>
        <p:sp>
          <p:nvSpPr>
            <p:cNvPr id="4" name="Shape 101"/>
            <p:cNvSpPr/>
            <p:nvPr/>
          </p:nvSpPr>
          <p:spPr>
            <a:xfrm rot="-5400000">
              <a:off x="575364" y="406254"/>
              <a:ext cx="661971" cy="662692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" name="Shape 10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91A3-77C7-4F2B-89D6-3F1535B7CB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06"/>
          <p:cNvGrpSpPr>
            <a:grpSpLocks/>
          </p:cNvGrpSpPr>
          <p:nvPr/>
        </p:nvGrpSpPr>
        <p:grpSpPr bwMode="auto">
          <a:xfrm>
            <a:off x="625475" y="300038"/>
            <a:ext cx="1000125" cy="998537"/>
            <a:chOff x="348199" y="179450"/>
            <a:chExt cx="1116300" cy="1116300"/>
          </a:xfrm>
        </p:grpSpPr>
        <p:sp>
          <p:nvSpPr>
            <p:cNvPr id="5" name="Shape 107"/>
            <p:cNvSpPr/>
            <p:nvPr/>
          </p:nvSpPr>
          <p:spPr>
            <a:xfrm rot="-5400000">
              <a:off x="575364" y="406254"/>
              <a:ext cx="661971" cy="662692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1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56EF-9CD3-4172-B0CC-937FE9EC28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tx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113"/>
          <p:cNvGrpSpPr>
            <a:grpSpLocks/>
          </p:cNvGrpSpPr>
          <p:nvPr/>
        </p:nvGrpSpPr>
        <p:grpSpPr bwMode="auto">
          <a:xfrm>
            <a:off x="6865938" y="1588"/>
            <a:ext cx="2268537" cy="2601912"/>
            <a:chOff x="6790514" y="1306"/>
            <a:chExt cx="2267451" cy="2601690"/>
          </a:xfrm>
        </p:grpSpPr>
        <p:grpSp>
          <p:nvGrpSpPr>
            <p:cNvPr id="4" name="Shape 114"/>
            <p:cNvGrpSpPr>
              <a:grpSpLocks/>
            </p:cNvGrpSpPr>
            <p:nvPr/>
          </p:nvGrpSpPr>
          <p:grpSpPr bwMode="auto"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2" name="Shape 115"/>
              <p:cNvSpPr>
                <a:spLocks noChangeArrowheads="1"/>
              </p:cNvSpPr>
              <p:nvPr/>
            </p:nvSpPr>
            <p:spPr bwMode="auto">
              <a:xfrm rot="-8648551">
                <a:off x="7594990" y="528311"/>
                <a:ext cx="936177" cy="936545"/>
              </a:xfrm>
              <a:prstGeom prst="ellipse">
                <a:avLst/>
              </a:prstGeom>
              <a:solidFill>
                <a:schemeClr val="bg1">
                  <a:alpha val="901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  <p:sp>
            <p:nvSpPr>
              <p:cNvPr id="13" name="Shape 116"/>
              <p:cNvSpPr/>
              <p:nvPr/>
            </p:nvSpPr>
            <p:spPr>
              <a:xfrm rot="-8648551">
                <a:off x="7594990" y="528311"/>
                <a:ext cx="936177" cy="936545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17"/>
              <p:cNvSpPr>
                <a:spLocks noChangeArrowheads="1"/>
              </p:cNvSpPr>
              <p:nvPr/>
            </p:nvSpPr>
            <p:spPr bwMode="auto">
              <a:xfrm rot="-8649154">
                <a:off x="7350632" y="283857"/>
                <a:ext cx="1424893" cy="1425453"/>
              </a:xfrm>
              <a:prstGeom prst="ellipse">
                <a:avLst/>
              </a:prstGeom>
              <a:solidFill>
                <a:schemeClr val="bg1">
                  <a:alpha val="901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</p:grpSp>
        <p:grpSp>
          <p:nvGrpSpPr>
            <p:cNvPr id="5" name="Shape 118"/>
            <p:cNvGrpSpPr>
              <a:grpSpLocks/>
            </p:cNvGrpSpPr>
            <p:nvPr/>
          </p:nvGrpSpPr>
          <p:grpSpPr bwMode="auto"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9" name="Shape 119"/>
              <p:cNvSpPr>
                <a:spLocks noChangeArrowheads="1"/>
              </p:cNvSpPr>
              <p:nvPr/>
            </p:nvSpPr>
            <p:spPr bwMode="auto">
              <a:xfrm rot="2152054">
                <a:off x="8320132" y="1920429"/>
                <a:ext cx="569639" cy="569864"/>
              </a:xfrm>
              <a:prstGeom prst="ellipse">
                <a:avLst/>
              </a:prstGeom>
              <a:solidFill>
                <a:schemeClr val="bg1">
                  <a:alpha val="901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  <p:sp>
            <p:nvSpPr>
              <p:cNvPr id="10" name="Shape 120"/>
              <p:cNvSpPr>
                <a:spLocks noChangeArrowheads="1"/>
              </p:cNvSpPr>
              <p:nvPr/>
            </p:nvSpPr>
            <p:spPr bwMode="auto">
              <a:xfrm rot="2150259">
                <a:off x="8408989" y="2007735"/>
                <a:ext cx="391924" cy="393666"/>
              </a:xfrm>
              <a:prstGeom prst="ellipse">
                <a:avLst/>
              </a:prstGeom>
              <a:solidFill>
                <a:schemeClr val="bg1">
                  <a:alpha val="901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  <p:sp>
            <p:nvSpPr>
              <p:cNvPr id="11" name="Shape 121"/>
              <p:cNvSpPr/>
              <p:nvPr/>
            </p:nvSpPr>
            <p:spPr>
              <a:xfrm rot="2150259">
                <a:off x="8408989" y="2007735"/>
                <a:ext cx="391924" cy="393666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Shape 122"/>
            <p:cNvGrpSpPr>
              <a:grpSpLocks/>
            </p:cNvGrpSpPr>
            <p:nvPr/>
          </p:nvGrpSpPr>
          <p:grpSpPr bwMode="auto"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7" name="Shape 123"/>
              <p:cNvSpPr>
                <a:spLocks noChangeArrowheads="1"/>
              </p:cNvSpPr>
              <p:nvPr/>
            </p:nvSpPr>
            <p:spPr bwMode="auto">
              <a:xfrm rot="2150259">
                <a:off x="6868264" y="196551"/>
                <a:ext cx="393511" cy="393666"/>
              </a:xfrm>
              <a:prstGeom prst="ellipse">
                <a:avLst/>
              </a:prstGeom>
              <a:solidFill>
                <a:schemeClr val="bg1">
                  <a:alpha val="9019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cs-CZ"/>
              </a:p>
            </p:txBody>
          </p:sp>
          <p:sp>
            <p:nvSpPr>
              <p:cNvPr id="8" name="Shape 124"/>
              <p:cNvSpPr/>
              <p:nvPr/>
            </p:nvSpPr>
            <p:spPr>
              <a:xfrm rot="2150259">
                <a:off x="6868264" y="196551"/>
                <a:ext cx="393511" cy="393666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2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035DD6-14D4-4EEE-A30F-0CDA7FDC17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128"/>
          <p:cNvGrpSpPr>
            <a:grpSpLocks/>
          </p:cNvGrpSpPr>
          <p:nvPr/>
        </p:nvGrpSpPr>
        <p:grpSpPr bwMode="auto">
          <a:xfrm>
            <a:off x="625475" y="300038"/>
            <a:ext cx="1000125" cy="998537"/>
            <a:chOff x="348199" y="179450"/>
            <a:chExt cx="1116300" cy="1116300"/>
          </a:xfrm>
        </p:grpSpPr>
        <p:sp>
          <p:nvSpPr>
            <p:cNvPr id="6" name="Shape 129"/>
            <p:cNvSpPr/>
            <p:nvPr/>
          </p:nvSpPr>
          <p:spPr>
            <a:xfrm rot="-5400000">
              <a:off x="575364" y="406254"/>
              <a:ext cx="661971" cy="662692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1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2A02-B3E8-4AE8-809B-5FB39C5B6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136"/>
          <p:cNvGrpSpPr>
            <a:grpSpLocks/>
          </p:cNvGrpSpPr>
          <p:nvPr/>
        </p:nvGrpSpPr>
        <p:grpSpPr bwMode="auto">
          <a:xfrm>
            <a:off x="712788" y="3846513"/>
            <a:ext cx="825500" cy="825500"/>
            <a:chOff x="348199" y="179450"/>
            <a:chExt cx="1116300" cy="1116300"/>
          </a:xfrm>
        </p:grpSpPr>
        <p:sp>
          <p:nvSpPr>
            <p:cNvPr id="4" name="Shape 137"/>
            <p:cNvSpPr/>
            <p:nvPr/>
          </p:nvSpPr>
          <p:spPr>
            <a:xfrm rot="-5400000">
              <a:off x="573605" y="404856"/>
              <a:ext cx="665487" cy="665487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" name="Shape 1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5468-BA40-4CB4-B8EE-D2F7FAE8C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50263" y="47371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900">
                <a:solidFill>
                  <a:srgbClr val="424242"/>
                </a:solidFill>
                <a:latin typeface="Nunito" charset="-18"/>
                <a:sym typeface="Nunito" charset="-18"/>
              </a:defRPr>
            </a:lvl1pPr>
          </a:lstStyle>
          <a:p>
            <a:pPr>
              <a:defRPr/>
            </a:pPr>
            <a:fld id="{895BD7CF-68A2-46D2-87E6-8EB4265740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hyperlink" Target="http://wiki.rvp.cz/Sborovna/7.SKZC/Hry_pro_voln%C3%A9_chv%C3%ADle/Slovn%C3%AD_soud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www.youtube.com/watch?v=fM1gDdNA094" TargetMode="External"/><Relationship Id="rId4" Type="http://schemas.openxmlformats.org/officeDocument/2006/relationships/hyperlink" Target="https://www.zsstraz.cz/index.php?a=420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zsstraz.cz/web2/index.php/skolni-druzina-top/305-seznamte-se-s-gps-art" TargetMode="External"/><Relationship Id="rId7" Type="http://schemas.openxmlformats.org/officeDocument/2006/relationships/hyperlink" Target="http://gridzzly.com/" TargetMode="External"/><Relationship Id="rId2" Type="http://schemas.openxmlformats.org/officeDocument/2006/relationships/hyperlink" Target="https://twinspace.etwinning.net/70190/pages/page/48212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hyperlink" Target="../../../Downloads/SD_06_19_zlom%20K1.pdf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twinspace.etwinning.net/92779/pages/page/83220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iefel-eurocart.cz/sady-pro-pohybove-cinnosti-a-zrucnosti-ve-tride/1494-pojdme-programovat-sada-na-pohybove-aktivity-50-ks.html" TargetMode="External"/><Relationship Id="rId5" Type="http://schemas.openxmlformats.org/officeDocument/2006/relationships/hyperlink" Target="https://www.insgraf.cz/kodovani-a-programovani/11187-scottie-go.html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maglee.com/" TargetMode="Externa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sstraz.cz/index.php?p=820&amp;pag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iki.rvp.cz/Knihovna/N%C3%A1pady_a_n%C3%A1vody/Cvi%C4%8Den%C3%AD_pro_snadn%C4%9Bj%C5%A1%C3%AD_u%C4%8Den%C3%A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1e1nkvB0T8" TargetMode="External"/><Relationship Id="rId3" Type="http://schemas.openxmlformats.org/officeDocument/2006/relationships/hyperlink" Target="https://www.zsstraz.cz/index.php?a=4019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YqCmu1ppKqQ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www.youtube.com/watch?v=2jwMQwLXbKM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1MYQizP6LY" TargetMode="External"/><Relationship Id="rId7" Type="http://schemas.openxmlformats.org/officeDocument/2006/relationships/hyperlink" Target="https://cz.pinterest.com/jarmar25/3d-illusion-paper-toy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youtube.com/watch?v=vCckop8GXxQ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zbyEJqcJD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s://www.zsstraz.cz/index.php?a=4225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sstraz.cz/index.php?a=3931" TargetMode="External"/><Relationship Id="rId5" Type="http://schemas.openxmlformats.org/officeDocument/2006/relationships/hyperlink" Target="https://www.zsstraz.cz/index.php?a=4281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straz.cz/index.php?a=4111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277"/>
          <p:cNvSpPr txBox="1">
            <a:spLocks noGrp="1"/>
          </p:cNvSpPr>
          <p:nvPr>
            <p:ph type="ctrTitle"/>
          </p:nvPr>
        </p:nvSpPr>
        <p:spPr>
          <a:xfrm>
            <a:off x="823913" y="1614488"/>
            <a:ext cx="4256087" cy="18716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Bádáme a přemýšlíme hrou</a:t>
            </a:r>
          </a:p>
        </p:txBody>
      </p:sp>
      <p:sp>
        <p:nvSpPr>
          <p:cNvPr id="14338" name="Shape 278"/>
          <p:cNvSpPr txBox="1">
            <a:spLocks noGrp="1"/>
          </p:cNvSpPr>
          <p:nvPr>
            <p:ph type="subTitle" idx="1"/>
          </p:nvPr>
        </p:nvSpPr>
        <p:spPr>
          <a:xfrm>
            <a:off x="823913" y="3595688"/>
            <a:ext cx="4256087" cy="695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Jaroslava Pachlová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ZŠ Stráž</a:t>
            </a:r>
          </a:p>
        </p:txBody>
      </p:sp>
      <p:pic>
        <p:nvPicPr>
          <p:cNvPr id="14339" name="Shape 27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36575"/>
            <a:ext cx="17192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360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Slovní hry</a:t>
            </a:r>
          </a:p>
        </p:txBody>
      </p:sp>
      <p:sp>
        <p:nvSpPr>
          <p:cNvPr id="32770" name="Shape 361"/>
          <p:cNvSpPr txBox="1">
            <a:spLocks noChangeArrowheads="1"/>
          </p:cNvSpPr>
          <p:nvPr/>
        </p:nvSpPr>
        <p:spPr bwMode="auto">
          <a:xfrm>
            <a:off x="661988" y="811213"/>
            <a:ext cx="3460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Jazykové, slovní hry, rébusy...</a:t>
            </a:r>
            <a:endParaRPr lang="cs-CZ" sz="1800" b="1"/>
          </a:p>
        </p:txBody>
      </p:sp>
      <p:pic>
        <p:nvPicPr>
          <p:cNvPr id="32771" name="Shape 36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44600"/>
            <a:ext cx="21526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hape 363"/>
          <p:cNvSpPr txBox="1">
            <a:spLocks noChangeArrowheads="1"/>
          </p:cNvSpPr>
          <p:nvPr/>
        </p:nvSpPr>
        <p:spPr bwMode="auto">
          <a:xfrm>
            <a:off x="534988" y="4349750"/>
            <a:ext cx="49752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Odkaz na náplň kroužku s využitím rébusů: </a:t>
            </a:r>
            <a:r>
              <a:rPr lang="cs-CZ" sz="2400" b="1" u="sng">
                <a:solidFill>
                  <a:schemeClr val="hlink"/>
                </a:solidFill>
                <a:hlinkClick r:id="rId4"/>
              </a:rPr>
              <a:t>ZDE</a:t>
            </a:r>
            <a:r>
              <a:rPr lang="cs-CZ" sz="2400" b="1"/>
              <a:t> </a:t>
            </a:r>
          </a:p>
        </p:txBody>
      </p:sp>
      <p:pic>
        <p:nvPicPr>
          <p:cNvPr id="32773" name="Shape 365" descr="Kosmotour Proxima a Klub MyslIQ vás zvou na cestu sluneční soustavou">
            <a:hlinkClick r:id="rId5"/>
          </p:cNvPr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3088" y="1204913"/>
            <a:ext cx="3132137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hape 366"/>
          <p:cNvSpPr txBox="1">
            <a:spLocks noChangeArrowheads="1"/>
          </p:cNvSpPr>
          <p:nvPr/>
        </p:nvSpPr>
        <p:spPr bwMode="auto">
          <a:xfrm>
            <a:off x="5653088" y="3689350"/>
            <a:ext cx="346233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800">
                <a:solidFill>
                  <a:srgbClr val="FFFF00"/>
                </a:solidFill>
              </a:rPr>
              <a:t>Naše nejoblíbenější slovní hra:</a:t>
            </a:r>
            <a:r>
              <a:rPr lang="cs-CZ" sz="2400">
                <a:solidFill>
                  <a:srgbClr val="FFFF00"/>
                </a:solidFill>
              </a:rPr>
              <a:t> </a:t>
            </a:r>
            <a:r>
              <a:rPr lang="cs-CZ" sz="2400" b="1" u="sng">
                <a:solidFill>
                  <a:srgbClr val="FFFF00"/>
                </a:solidFill>
                <a:latin typeface="Nunito"/>
                <a:sym typeface="Nunito"/>
                <a:hlinkClick r:id="rId7"/>
              </a:rPr>
              <a:t>Slovní soudce</a:t>
            </a:r>
            <a:endParaRPr lang="cs-CZ" sz="2400" b="1">
              <a:solidFill>
                <a:srgbClr val="FFFF00"/>
              </a:solidFill>
            </a:endParaRPr>
          </a:p>
        </p:txBody>
      </p:sp>
      <p:sp>
        <p:nvSpPr>
          <p:cNvPr id="32775" name="Shape 367"/>
          <p:cNvSpPr txBox="1">
            <a:spLocks noChangeArrowheads="1"/>
          </p:cNvSpPr>
          <p:nvPr/>
        </p:nvSpPr>
        <p:spPr bwMode="auto">
          <a:xfrm>
            <a:off x="5653088" y="758825"/>
            <a:ext cx="34623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Krátce, výstižně, stručně...</a:t>
            </a:r>
            <a:endParaRPr lang="cs-CZ" sz="1800" b="1"/>
          </a:p>
        </p:txBody>
      </p:sp>
      <p:pic>
        <p:nvPicPr>
          <p:cNvPr id="32776" name="Picture 10" descr="piza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0200" y="1208088"/>
            <a:ext cx="23574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Grp="1"/>
          </p:cNvSpPr>
          <p:nvPr>
            <p:ph type="title" idx="4294967295"/>
          </p:nvPr>
        </p:nvSpPr>
        <p:spPr>
          <a:xfrm>
            <a:off x="311150" y="433388"/>
            <a:ext cx="8521700" cy="573087"/>
          </a:xfrm>
        </p:spPr>
        <p:txBody>
          <a:bodyPr/>
          <a:lstStyle/>
          <a:p>
            <a:r>
              <a:rPr lang="cs-CZ" sz="3200" b="1" smtClean="0">
                <a:solidFill>
                  <a:srgbClr val="FFFFFF"/>
                </a:solidFill>
                <a:latin typeface="Arial" charset="0"/>
                <a:cs typeface="Arial" charset="0"/>
                <a:sym typeface="Maven Pro"/>
              </a:rPr>
              <a:t>Kreativní hry                         </a:t>
            </a:r>
            <a:r>
              <a:rPr lang="cs-CZ" sz="1600" b="1" smtClean="0">
                <a:solidFill>
                  <a:srgbClr val="FFFFFF"/>
                </a:solidFill>
                <a:latin typeface="Arial" charset="0"/>
                <a:cs typeface="Arial" charset="0"/>
                <a:hlinkClick r:id="rId2"/>
              </a:rPr>
              <a:t>odkaz na některé náměty </a:t>
            </a:r>
            <a:endParaRPr lang="cs-CZ" sz="1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818" name="Text Box 3"/>
          <p:cNvSpPr txBox="1">
            <a:spLocks noGrp="1"/>
          </p:cNvSpPr>
          <p:nvPr>
            <p:ph type="body" idx="4294967295"/>
          </p:nvPr>
        </p:nvSpPr>
        <p:spPr>
          <a:xfrm>
            <a:off x="311150" y="1152525"/>
            <a:ext cx="8832850" cy="3990975"/>
          </a:xfrm>
        </p:spPr>
        <p:txBody>
          <a:bodyPr/>
          <a:lstStyle/>
          <a:p>
            <a:pPr eaLnBrk="1" hangingPunct="1"/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Zelená čtyřka – souboj kreativců</a:t>
            </a:r>
            <a:b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cs-CZ" sz="18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Megadivný název pro knihu tvého života</a:t>
            </a:r>
          </a:p>
          <a:p>
            <a:pPr eaLnBrk="1" hangingPunct="1"/>
            <a:endParaRPr lang="cs-CZ" sz="18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Pixel art, </a:t>
            </a:r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  <a:hlinkClick r:id="rId3"/>
              </a:rPr>
              <a:t>GPS art</a:t>
            </a:r>
            <a:endParaRPr lang="cs-CZ" sz="18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Obraz náhody – </a:t>
            </a:r>
            <a:r>
              <a:rPr lang="cs-CZ" b="1" smtClean="0">
                <a:solidFill>
                  <a:schemeClr val="bg1"/>
                </a:solidFill>
                <a:latin typeface="Arial" charset="0"/>
                <a:cs typeface="Arial" charset="0"/>
              </a:rPr>
              <a:t>matematika ve výtvarné výchově</a:t>
            </a:r>
            <a:br>
              <a:rPr lang="cs-CZ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cs-CZ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z="1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4819" name="Picture 4" descr="Náho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8588" y="3224213"/>
            <a:ext cx="162083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Náhoda°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138" y="3211513"/>
            <a:ext cx="19812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b412504d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5225" y="1198563"/>
            <a:ext cx="17653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4757738" y="4625975"/>
            <a:ext cx="3903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Osová souměrnost (mřížky </a:t>
            </a:r>
            <a:r>
              <a:rPr lang="cs-CZ" b="1">
                <a:solidFill>
                  <a:schemeClr val="bg1"/>
                </a:solidFill>
                <a:hlinkClick r:id="rId7"/>
              </a:rPr>
              <a:t>ZDE</a:t>
            </a:r>
            <a:r>
              <a:rPr lang="cs-CZ" b="1">
                <a:solidFill>
                  <a:schemeClr val="bg1"/>
                </a:solidFill>
              </a:rPr>
              <a:t>)</a:t>
            </a:r>
            <a:br>
              <a:rPr lang="cs-CZ" b="1">
                <a:solidFill>
                  <a:schemeClr val="bg1"/>
                </a:solidFill>
              </a:rPr>
            </a:br>
            <a:endParaRPr lang="cs-CZ" b="1">
              <a:solidFill>
                <a:schemeClr val="bg1"/>
              </a:solidFill>
            </a:endParaRPr>
          </a:p>
        </p:txBody>
      </p:sp>
      <p:pic>
        <p:nvPicPr>
          <p:cNvPr id="34823" name="Picture 8" descr="piza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50" y="1228725"/>
            <a:ext cx="19923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vanoc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84988" y="3316288"/>
            <a:ext cx="1797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412750" y="4775200"/>
            <a:ext cx="3348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hlinkClick r:id="rId10" action="ppaction://hlinkfile"/>
              </a:rPr>
              <a:t>Bádáme a přemýšlíme hrou 4</a:t>
            </a: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2800" b="1" smtClean="0">
                <a:solidFill>
                  <a:srgbClr val="FFFFFF"/>
                </a:solidFill>
                <a:latin typeface="Arial" charset="0"/>
                <a:cs typeface="Arial" charset="0"/>
                <a:sym typeface="Maven Pro"/>
              </a:rPr>
              <a:t>Kreativní hry - pokračování</a:t>
            </a:r>
          </a:p>
        </p:txBody>
      </p:sp>
      <p:sp>
        <p:nvSpPr>
          <p:cNvPr id="35842" name="Text Box 3"/>
          <p:cNvSpPr txBox="1">
            <a:spLocks noGrp="1"/>
          </p:cNvSpPr>
          <p:nvPr>
            <p:ph type="body" idx="4294967295"/>
          </p:nvPr>
        </p:nvSpPr>
        <p:spPr>
          <a:xfrm>
            <a:off x="311150" y="1173163"/>
            <a:ext cx="6518275" cy="939800"/>
          </a:xfrm>
        </p:spPr>
        <p:txBody>
          <a:bodyPr/>
          <a:lstStyle/>
          <a:p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  <a:hlinkClick r:id="rId2"/>
              </a:rPr>
              <a:t>Fotohádanky</a:t>
            </a:r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– spolupráce napříč zeměmi </a:t>
            </a:r>
            <a:r>
              <a:rPr lang="cs-CZ" sz="1800" b="1" smtClean="0">
                <a:solidFill>
                  <a:srgbClr val="FFFFFF"/>
                </a:solidFill>
                <a:latin typeface="Arial" charset="0"/>
                <a:cs typeface="Arial" charset="0"/>
                <a:sym typeface="Wingdings" pitchFamily="2" charset="2"/>
              </a:rPr>
              <a:t></a:t>
            </a:r>
            <a:endParaRPr lang="cs-CZ" sz="18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5843" name="Picture 4" descr="IMG_2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727200"/>
            <a:ext cx="40576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fotohádan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775" y="1749425"/>
            <a:ext cx="29098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372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Bee-Bot</a:t>
            </a:r>
          </a:p>
        </p:txBody>
      </p:sp>
      <p:sp>
        <p:nvSpPr>
          <p:cNvPr id="36866" name="Shape 373"/>
          <p:cNvSpPr txBox="1">
            <a:spLocks noChangeArrowheads="1"/>
          </p:cNvSpPr>
          <p:nvPr/>
        </p:nvSpPr>
        <p:spPr bwMode="auto">
          <a:xfrm>
            <a:off x="661988" y="811213"/>
            <a:ext cx="43021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Jednoduché programování s včelkou</a:t>
            </a:r>
            <a:endParaRPr lang="cs-CZ" sz="1800" b="1"/>
          </a:p>
        </p:txBody>
      </p:sp>
      <p:sp>
        <p:nvSpPr>
          <p:cNvPr id="36867" name="Shape 374"/>
          <p:cNvSpPr txBox="1">
            <a:spLocks noChangeArrowheads="1"/>
          </p:cNvSpPr>
          <p:nvPr/>
        </p:nvSpPr>
        <p:spPr bwMode="auto">
          <a:xfrm>
            <a:off x="385763" y="1204913"/>
            <a:ext cx="86296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800">
                <a:solidFill>
                  <a:srgbClr val="FFFFFF"/>
                </a:solidFill>
              </a:rPr>
              <a:t>Programovatelná robotická hračka včelka Bee-bot je digitální interaktivní pomůcka na rozvoj logického myšlení, prostorové představivosti a plánování. U dětí nižších ročníků základních škol je to vhodný nástroj pro výuku základů programování, informatiky a matematiky.</a:t>
            </a:r>
          </a:p>
        </p:txBody>
      </p:sp>
      <p:pic>
        <p:nvPicPr>
          <p:cNvPr id="36868" name="Shape 3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57175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Shape 37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138" y="2571750"/>
            <a:ext cx="30337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7232650" y="2701925"/>
            <a:ext cx="153193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>
                <a:solidFill>
                  <a:schemeClr val="bg1"/>
                </a:solidFill>
              </a:rPr>
              <a:t>Další hry:</a:t>
            </a:r>
          </a:p>
          <a:p>
            <a:pPr>
              <a:spcBef>
                <a:spcPct val="50000"/>
              </a:spcBef>
            </a:pPr>
            <a:r>
              <a:rPr lang="cs-CZ" sz="1800" b="1">
                <a:solidFill>
                  <a:schemeClr val="bg1"/>
                </a:solidFill>
                <a:hlinkClick r:id="rId5"/>
              </a:rPr>
              <a:t>Scottie Go!</a:t>
            </a:r>
            <a:endParaRPr lang="cs-CZ" sz="18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hlinkClick r:id="rId6"/>
              </a:rPr>
              <a:t>Základy programování prostřednictvím interaktivní skupinové hry</a:t>
            </a:r>
            <a:r>
              <a:rPr lang="cs-CZ">
                <a:solidFill>
                  <a:schemeClr val="bg1"/>
                </a:solidFill>
              </a:rPr>
              <a:t/>
            </a:r>
            <a:br>
              <a:rPr lang="cs-CZ">
                <a:solidFill>
                  <a:schemeClr val="bg1"/>
                </a:solidFill>
              </a:rPr>
            </a:br>
            <a:r>
              <a:rPr lang="cs-CZ">
                <a:solidFill>
                  <a:schemeClr val="bg1"/>
                </a:solidFill>
              </a:rPr>
              <a:t>aj. </a:t>
            </a:r>
          </a:p>
          <a:p>
            <a:pPr>
              <a:spcBef>
                <a:spcPct val="50000"/>
              </a:spcBef>
            </a:pPr>
            <a:endParaRPr lang="cs-CZ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381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Geoboardy</a:t>
            </a:r>
          </a:p>
        </p:txBody>
      </p:sp>
      <p:sp>
        <p:nvSpPr>
          <p:cNvPr id="38914" name="Shape 382"/>
          <p:cNvSpPr txBox="1">
            <a:spLocks noChangeArrowheads="1"/>
          </p:cNvSpPr>
          <p:nvPr/>
        </p:nvSpPr>
        <p:spPr bwMode="auto">
          <a:xfrm>
            <a:off x="661988" y="992188"/>
            <a:ext cx="82645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>
                <a:solidFill>
                  <a:srgbClr val="FFFFFF"/>
                </a:solidFill>
              </a:rPr>
              <a:t>Geoboard je dřevěná čtvercová deska se zatlučenými hřebíky, na které se nasazují gumičky do různých tvarů.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>
                <a:solidFill>
                  <a:srgbClr val="FFFFFF"/>
                </a:solidFill>
              </a:rPr>
              <a:t>Využívá se hlavně v matematice pro objasnění základních pojmů v geometrii jako např. vlastnosti trojúhelníků, vysvětlení pojmu obvod, obsah.  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>
                <a:solidFill>
                  <a:srgbClr val="FFFFFF"/>
                </a:solidFill>
              </a:rPr>
              <a:t>Při sestavování vzorů je vhodné začít od nejjednodušších ke složitějším..</a:t>
            </a:r>
          </a:p>
        </p:txBody>
      </p:sp>
      <p:pic>
        <p:nvPicPr>
          <p:cNvPr id="38915" name="Shape 38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2482850"/>
            <a:ext cx="25431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Shape 38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25" y="2482850"/>
            <a:ext cx="27019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Shape 38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6013" y="2578100"/>
            <a:ext cx="2278062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390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Ukázky “komerčních” her</a:t>
            </a:r>
          </a:p>
        </p:txBody>
      </p:sp>
      <p:pic>
        <p:nvPicPr>
          <p:cNvPr id="40962" name="Shape 3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8" y="954088"/>
            <a:ext cx="37179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Shape 392"/>
          <p:cNvSpPr txBox="1">
            <a:spLocks noChangeArrowheads="1"/>
          </p:cNvSpPr>
          <p:nvPr/>
        </p:nvSpPr>
        <p:spPr bwMode="auto">
          <a:xfrm>
            <a:off x="920750" y="3868738"/>
            <a:ext cx="18415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800">
                <a:solidFill>
                  <a:srgbClr val="FFFFFF"/>
                </a:solidFill>
              </a:rPr>
              <a:t>Laser Maze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800">
                <a:solidFill>
                  <a:srgbClr val="FFFFFF"/>
                </a:solidFill>
              </a:rPr>
              <a:t>Gravity Maze</a:t>
            </a:r>
          </a:p>
        </p:txBody>
      </p:sp>
      <p:pic>
        <p:nvPicPr>
          <p:cNvPr id="40964" name="Shape 39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954088"/>
            <a:ext cx="3543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Shape 394"/>
          <p:cNvSpPr txBox="1">
            <a:spLocks noChangeArrowheads="1"/>
          </p:cNvSpPr>
          <p:nvPr/>
        </p:nvSpPr>
        <p:spPr bwMode="auto">
          <a:xfrm>
            <a:off x="4787900" y="3935413"/>
            <a:ext cx="37179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800" u="sng">
                <a:solidFill>
                  <a:schemeClr val="hlink"/>
                </a:solidFill>
                <a:hlinkClick r:id="rId5"/>
              </a:rPr>
              <a:t>Imaglee - Fantastické karty</a:t>
            </a:r>
            <a:endParaRPr lang="cs-CZ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399"/>
          <p:cNvSpPr txBox="1">
            <a:spLocks noGrp="1"/>
          </p:cNvSpPr>
          <p:nvPr>
            <p:ph type="subTitle" idx="1"/>
          </p:nvPr>
        </p:nvSpPr>
        <p:spPr>
          <a:xfrm>
            <a:off x="5240338" y="3768725"/>
            <a:ext cx="3233737" cy="9334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b="1" smtClean="0">
                <a:solidFill>
                  <a:srgbClr val="FFFF00"/>
                </a:solidFill>
                <a:latin typeface="Arial" charset="0"/>
                <a:cs typeface="Arial" charset="0"/>
                <a:sym typeface="Nunito"/>
              </a:rPr>
              <a:t/>
            </a:r>
            <a:br>
              <a:rPr lang="cs-CZ" b="1" smtClean="0">
                <a:solidFill>
                  <a:srgbClr val="FFFF00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b="1" smtClean="0">
                <a:solidFill>
                  <a:srgbClr val="FFFF00"/>
                </a:solidFill>
                <a:latin typeface="Arial" charset="0"/>
                <a:cs typeface="Arial" charset="0"/>
                <a:sym typeface="Nunito"/>
              </a:rPr>
              <a:t>Bádáme a přemýšlíme hrou</a:t>
            </a: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</a:t>
            </a:r>
            <a:b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autor: Jaroslava Pachlová</a:t>
            </a:r>
          </a:p>
        </p:txBody>
      </p:sp>
      <p:pic>
        <p:nvPicPr>
          <p:cNvPr id="43010" name="Shape 40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654050"/>
            <a:ext cx="45688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IMG_4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413" y="706438"/>
            <a:ext cx="24685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284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Klub zábavné logiky - MYSLIQ</a:t>
            </a:r>
          </a:p>
        </p:txBody>
      </p:sp>
      <p:sp>
        <p:nvSpPr>
          <p:cNvPr id="16386" name="Shape 285"/>
          <p:cNvSpPr txBox="1">
            <a:spLocks noGrp="1"/>
          </p:cNvSpPr>
          <p:nvPr>
            <p:ph type="subTitle" idx="1"/>
          </p:nvPr>
        </p:nvSpPr>
        <p:spPr>
          <a:xfrm>
            <a:off x="661988" y="998538"/>
            <a:ext cx="3082925" cy="3857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b="1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LOGO</a:t>
            </a:r>
            <a:br>
              <a:rPr lang="cs-CZ" b="1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    </a:t>
            </a: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autor: ©Hana Pilařová</a:t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endParaRPr lang="cs-CZ" smtClean="0">
              <a:solidFill>
                <a:srgbClr val="FFFFFF"/>
              </a:solidFill>
              <a:latin typeface="Nunito"/>
              <a:cs typeface="Arial" charset="0"/>
              <a:sym typeface="Nunito"/>
            </a:endParaRPr>
          </a:p>
        </p:txBody>
      </p:sp>
      <p:pic>
        <p:nvPicPr>
          <p:cNvPr id="16387" name="Shape 28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03350"/>
            <a:ext cx="26003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Shape 287"/>
          <p:cNvSpPr txBox="1">
            <a:spLocks noGrp="1"/>
          </p:cNvSpPr>
          <p:nvPr>
            <p:ph type="subTitle" idx="1"/>
          </p:nvPr>
        </p:nvSpPr>
        <p:spPr>
          <a:xfrm>
            <a:off x="4232275" y="1096963"/>
            <a:ext cx="4498975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Odkaz na náplň schůzek:</a:t>
            </a: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 </a:t>
            </a:r>
            <a:r>
              <a:rPr lang="cs-CZ" sz="2400" b="1" u="sng" smtClean="0">
                <a:solidFill>
                  <a:schemeClr val="hlink"/>
                </a:solidFill>
                <a:latin typeface="Nunito"/>
                <a:cs typeface="Arial" charset="0"/>
                <a:sym typeface="Nunito"/>
                <a:hlinkClick r:id="rId4"/>
              </a:rPr>
              <a:t>ZDE</a:t>
            </a:r>
            <a:r>
              <a:rPr lang="cs-CZ" sz="2400" b="1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z="2400" b="1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endParaRPr lang="cs-CZ" sz="2400" b="1" smtClean="0">
              <a:solidFill>
                <a:srgbClr val="FFFFFF"/>
              </a:solidFill>
              <a:latin typeface="Nunito"/>
              <a:cs typeface="Arial" charset="0"/>
              <a:sym typeface="Nuni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dva půlroční běhy klubu po 16 lekcích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využití v běžném provozu ŠD, ŠK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nápady na aktivity a akce ve škole i mimo ni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inspirace pro příměstské tábory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Olympiáda důvtipu</a:t>
            </a:r>
            <a:b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endParaRPr lang="cs-CZ" smtClean="0">
              <a:solidFill>
                <a:srgbClr val="FFFFFF"/>
              </a:solidFill>
              <a:latin typeface="Nunito"/>
              <a:cs typeface="Arial" charset="0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92"/>
          <p:cNvSpPr txBox="1">
            <a:spLocks noGrp="1"/>
          </p:cNvSpPr>
          <p:nvPr>
            <p:ph type="ctrTitle"/>
          </p:nvPr>
        </p:nvSpPr>
        <p:spPr>
          <a:xfrm>
            <a:off x="661988" y="257175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Mozkové rozcvičky</a:t>
            </a:r>
          </a:p>
        </p:txBody>
      </p:sp>
      <p:sp>
        <p:nvSpPr>
          <p:cNvPr id="18434" name="Shape 293"/>
          <p:cNvSpPr txBox="1">
            <a:spLocks noGrp="1"/>
          </p:cNvSpPr>
          <p:nvPr>
            <p:ph type="subTitle" idx="1"/>
          </p:nvPr>
        </p:nvSpPr>
        <p:spPr>
          <a:xfrm>
            <a:off x="661988" y="811213"/>
            <a:ext cx="4356100" cy="4254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Dají se využít do her, úkolů, k aktivizaci dětí...</a:t>
            </a:r>
          </a:p>
        </p:txBody>
      </p:sp>
      <p:sp>
        <p:nvSpPr>
          <p:cNvPr id="18435" name="Shape 294"/>
          <p:cNvSpPr txBox="1">
            <a:spLocks noGrp="1"/>
          </p:cNvSpPr>
          <p:nvPr>
            <p:ph type="subTitle" idx="1"/>
          </p:nvPr>
        </p:nvSpPr>
        <p:spPr>
          <a:xfrm>
            <a:off x="661988" y="1290638"/>
            <a:ext cx="6932612" cy="835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z="4800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L _ B D K Č Č S Z Ř L P</a:t>
            </a:r>
          </a:p>
        </p:txBody>
      </p:sp>
      <p:pic>
        <p:nvPicPr>
          <p:cNvPr id="18436" name="Shape 29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181225"/>
            <a:ext cx="24320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Shape 29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5" y="2181225"/>
            <a:ext cx="21907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hape 297"/>
          <p:cNvSpPr txBox="1">
            <a:spLocks noGrp="1"/>
          </p:cNvSpPr>
          <p:nvPr>
            <p:ph type="subTitle" idx="1"/>
          </p:nvPr>
        </p:nvSpPr>
        <p:spPr>
          <a:xfrm>
            <a:off x="3352800" y="3832225"/>
            <a:ext cx="2535238" cy="769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z="1200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Hra: </a:t>
            </a:r>
            <a:br>
              <a:rPr lang="cs-CZ" sz="1200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z="1200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Na kódy </a:t>
            </a:r>
            <a:br>
              <a:rPr lang="cs-CZ" sz="1200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z="1200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Knoflíkový hlavolam aj.</a:t>
            </a:r>
          </a:p>
        </p:txBody>
      </p:sp>
      <p:sp>
        <p:nvSpPr>
          <p:cNvPr id="18439" name="Shape 298"/>
          <p:cNvSpPr txBox="1">
            <a:spLocks noGrp="1"/>
          </p:cNvSpPr>
          <p:nvPr>
            <p:ph type="subTitle" idx="1"/>
          </p:nvPr>
        </p:nvSpPr>
        <p:spPr>
          <a:xfrm>
            <a:off x="5691188" y="2022475"/>
            <a:ext cx="3046412" cy="3273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u="sng" smtClean="0">
                <a:solidFill>
                  <a:schemeClr val="hlink"/>
                </a:solidFill>
                <a:latin typeface="Arial" charset="0"/>
                <a:cs typeface="Arial" charset="0"/>
                <a:sym typeface="Nunito"/>
                <a:hlinkClick r:id="rId5"/>
              </a:rPr>
              <a:t>Cviky na propojení obou mozkových hemisfér</a:t>
            </a: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/>
            </a:r>
            <a:b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</a:br>
            <a:endParaRPr lang="cs-CZ" smtClean="0">
              <a:solidFill>
                <a:srgbClr val="FFFFFF"/>
              </a:solidFill>
              <a:latin typeface="Nunito"/>
              <a:cs typeface="Arial" charset="0"/>
              <a:sym typeface="Nuni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levá ruka kreslí trojúhelník </a:t>
            </a:r>
            <a:b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a pravá ruka kreslí kruh </a:t>
            </a:r>
            <a:b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</a:b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a naopak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Char char="●"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 levá ruka klepe rovně do hlavy a pravá ruka hladí břicho kruhovitým pohybem a naopak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endParaRPr lang="cs-CZ" smtClean="0">
              <a:solidFill>
                <a:srgbClr val="FFFFFF"/>
              </a:solidFill>
              <a:latin typeface="Arial" charset="0"/>
              <a:cs typeface="Arial" charset="0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03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Manipulace s papírem</a:t>
            </a:r>
          </a:p>
        </p:txBody>
      </p:sp>
      <p:sp>
        <p:nvSpPr>
          <p:cNvPr id="20482" name="Shape 304"/>
          <p:cNvSpPr txBox="1">
            <a:spLocks noGrp="1"/>
          </p:cNvSpPr>
          <p:nvPr>
            <p:ph type="subTitle" idx="1"/>
          </p:nvPr>
        </p:nvSpPr>
        <p:spPr>
          <a:xfrm>
            <a:off x="800100" y="877888"/>
            <a:ext cx="3771900" cy="21256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Ukázky různých papírových hlavolamů: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Hvězda jedním střihem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Dva kruhy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Möbiova páska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Kouzelné okénko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Záhadný papír z jednoho listu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u="sng" smtClean="0">
                <a:solidFill>
                  <a:schemeClr val="hlink"/>
                </a:solidFill>
                <a:latin typeface="Nunito"/>
                <a:cs typeface="Arial" charset="0"/>
                <a:sym typeface="Nunito"/>
                <a:hlinkClick r:id="rId3"/>
              </a:rPr>
              <a:t>Hlavolam - raketa</a:t>
            </a: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AutoNum type="arabicPeriod"/>
            </a:pPr>
            <a:r>
              <a:rPr lang="cs-CZ" smtClean="0">
                <a:solidFill>
                  <a:srgbClr val="FFFFFF"/>
                </a:solidFill>
                <a:latin typeface="Nunito"/>
                <a:cs typeface="Arial" charset="0"/>
                <a:sym typeface="Nunito"/>
              </a:rPr>
              <a:t>… a další </a:t>
            </a:r>
            <a:r>
              <a:rPr lang="cs-CZ" b="1" smtClean="0">
                <a:solidFill>
                  <a:srgbClr val="FFFF00"/>
                </a:solidFill>
                <a:latin typeface="Arial" charset="0"/>
                <a:cs typeface="Arial" charset="0"/>
                <a:sym typeface="Nunito"/>
              </a:rPr>
              <a:t>„Co se vejde na A4“</a:t>
            </a:r>
          </a:p>
        </p:txBody>
      </p:sp>
      <p:pic>
        <p:nvPicPr>
          <p:cNvPr id="20483" name="Shape 305" descr="Jak na to?">
            <a:hlinkClick r:id="rId4"/>
          </p:cNvPr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0" y="958850"/>
            <a:ext cx="24463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hape 306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1038" y="3071813"/>
            <a:ext cx="244633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Shape 307">
            <a:hlinkClick r:id="rId8"/>
          </p:cNvPr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0600" y="3071813"/>
            <a:ext cx="2446338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Shape 308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4250" y="3071813"/>
            <a:ext cx="18335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313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Optické hračky</a:t>
            </a:r>
          </a:p>
        </p:txBody>
      </p:sp>
      <p:sp>
        <p:nvSpPr>
          <p:cNvPr id="22530" name="Shape 314"/>
          <p:cNvSpPr txBox="1">
            <a:spLocks noGrp="1"/>
          </p:cNvSpPr>
          <p:nvPr>
            <p:ph type="subTitle" idx="1"/>
          </p:nvPr>
        </p:nvSpPr>
        <p:spPr>
          <a:xfrm>
            <a:off x="661988" y="890588"/>
            <a:ext cx="8010525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Takový malý bonus - Náš oblíbený ROBO-COSMO-DOG, který z nás nespustí oči :)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endParaRPr lang="cs-CZ" smtClean="0">
              <a:solidFill>
                <a:srgbClr val="FFFFFF"/>
              </a:solidFill>
              <a:latin typeface="Arial" charset="0"/>
              <a:cs typeface="Arial" charset="0"/>
              <a:sym typeface="Nunito"/>
            </a:endParaRPr>
          </a:p>
        </p:txBody>
      </p:sp>
      <p:pic>
        <p:nvPicPr>
          <p:cNvPr id="22531" name="Shape 315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1501775"/>
            <a:ext cx="302736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Shape 316">
            <a:hlinkClick r:id="rId5"/>
          </p:cNvPr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9913" y="1501775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hape 317"/>
          <p:cNvSpPr txBox="1">
            <a:spLocks noGrp="1"/>
          </p:cNvSpPr>
          <p:nvPr>
            <p:ph type="subTitle" idx="1"/>
          </p:nvPr>
        </p:nvSpPr>
        <p:spPr>
          <a:xfrm>
            <a:off x="774700" y="4003675"/>
            <a:ext cx="8077200" cy="8699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mtClean="0">
                <a:solidFill>
                  <a:srgbClr val="FFFFFF"/>
                </a:solidFill>
                <a:latin typeface="Arial" charset="0"/>
                <a:cs typeface="Arial" charset="0"/>
                <a:sym typeface="Nunito"/>
              </a:rPr>
              <a:t>Odkaz na pinterestovou nástěnku s těmito hračkami - více jak 80 šablon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r>
              <a:rPr lang="cs-CZ" sz="2400" b="1" u="sng" smtClean="0">
                <a:solidFill>
                  <a:schemeClr val="hlink"/>
                </a:solidFill>
                <a:latin typeface="Ubuntu"/>
                <a:cs typeface="Arial" charset="0"/>
                <a:sym typeface="Ubuntu"/>
                <a:hlinkClick r:id="rId7"/>
              </a:rPr>
              <a:t>3D Illusion paper toys</a:t>
            </a:r>
            <a:endParaRPr lang="cs-CZ" sz="2400" b="1" smtClean="0">
              <a:solidFill>
                <a:srgbClr val="FFFFFF"/>
              </a:solidFill>
              <a:latin typeface="Ubuntu"/>
              <a:cs typeface="Arial" charset="0"/>
              <a:sym typeface="Ubuntu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endParaRPr lang="cs-CZ" smtClean="0">
              <a:solidFill>
                <a:srgbClr val="FFFFFF"/>
              </a:solidFill>
              <a:latin typeface="Nunito"/>
              <a:cs typeface="Arial" charset="0"/>
              <a:sym typeface="Nuni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Nunito"/>
              <a:buNone/>
            </a:pPr>
            <a:endParaRPr lang="cs-CZ" smtClean="0">
              <a:solidFill>
                <a:srgbClr val="FFFFFF"/>
              </a:solidFill>
              <a:latin typeface="Nunito"/>
              <a:cs typeface="Arial" charset="0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22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Jednotažky</a:t>
            </a:r>
          </a:p>
        </p:txBody>
      </p:sp>
      <p:pic>
        <p:nvPicPr>
          <p:cNvPr id="24578" name="Shape 323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962025"/>
            <a:ext cx="36147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Shape 32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988" y="992188"/>
            <a:ext cx="18748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Shape 32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2100" y="992188"/>
            <a:ext cx="18732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330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Hry s tužkou a papírem</a:t>
            </a:r>
          </a:p>
        </p:txBody>
      </p:sp>
      <p:sp>
        <p:nvSpPr>
          <p:cNvPr id="26626" name="Shape 331"/>
          <p:cNvSpPr txBox="1">
            <a:spLocks noChangeArrowheads="1"/>
          </p:cNvSpPr>
          <p:nvPr/>
        </p:nvSpPr>
        <p:spPr bwMode="auto">
          <a:xfrm>
            <a:off x="661988" y="938213"/>
            <a:ext cx="3460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Speciál pro školní družiny č. 3/2017</a:t>
            </a:r>
            <a:endParaRPr lang="cs-CZ"/>
          </a:p>
        </p:txBody>
      </p:sp>
      <p:pic>
        <p:nvPicPr>
          <p:cNvPr id="26627" name="Shape 3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400" y="1458913"/>
            <a:ext cx="29448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Shape 3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1458913"/>
            <a:ext cx="27114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hape 334"/>
          <p:cNvSpPr txBox="1">
            <a:spLocks noChangeArrowheads="1"/>
          </p:cNvSpPr>
          <p:nvPr/>
        </p:nvSpPr>
        <p:spPr bwMode="auto">
          <a:xfrm>
            <a:off x="6481763" y="3575050"/>
            <a:ext cx="25447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Odkaz na náplň kroužku:</a:t>
            </a:r>
            <a:r>
              <a:rPr lang="cs-CZ" sz="16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br>
              <a:rPr lang="cs-CZ" sz="1600">
                <a:solidFill>
                  <a:srgbClr val="FFFFFF"/>
                </a:solidFill>
                <a:latin typeface="Nunito"/>
                <a:sym typeface="Nunito"/>
              </a:rPr>
            </a:br>
            <a:r>
              <a:rPr lang="cs-CZ" sz="2400" b="1" u="sng">
                <a:solidFill>
                  <a:schemeClr val="hlink"/>
                </a:solidFill>
                <a:hlinkClick r:id="rId5"/>
              </a:rPr>
              <a:t>ZDE</a:t>
            </a:r>
            <a:endParaRPr lang="cs-CZ" sz="2400" b="1"/>
          </a:p>
        </p:txBody>
      </p:sp>
      <p:pic>
        <p:nvPicPr>
          <p:cNvPr id="26630" name="Shape 33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1763" y="1458913"/>
            <a:ext cx="2438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340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Hry s víčky</a:t>
            </a:r>
          </a:p>
        </p:txBody>
      </p:sp>
      <p:sp>
        <p:nvSpPr>
          <p:cNvPr id="28674" name="Shape 341"/>
          <p:cNvSpPr txBox="1">
            <a:spLocks noChangeArrowheads="1"/>
          </p:cNvSpPr>
          <p:nvPr/>
        </p:nvSpPr>
        <p:spPr bwMode="auto">
          <a:xfrm>
            <a:off x="661988" y="938213"/>
            <a:ext cx="3460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Speciál pro školní družiny č. 3/2018</a:t>
            </a:r>
            <a:endParaRPr lang="cs-CZ"/>
          </a:p>
        </p:txBody>
      </p:sp>
      <p:pic>
        <p:nvPicPr>
          <p:cNvPr id="28675" name="Shape 3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347663"/>
            <a:ext cx="38449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Shape 34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1458913"/>
            <a:ext cx="3090863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hape 344"/>
          <p:cNvSpPr txBox="1">
            <a:spLocks noChangeArrowheads="1"/>
          </p:cNvSpPr>
          <p:nvPr/>
        </p:nvSpPr>
        <p:spPr bwMode="auto">
          <a:xfrm>
            <a:off x="819150" y="3957638"/>
            <a:ext cx="2543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Odkaz na náplň kroužku: </a:t>
            </a:r>
            <a:br>
              <a:rPr lang="cs-CZ" sz="1600">
                <a:solidFill>
                  <a:srgbClr val="FFFFFF"/>
                </a:solidFill>
                <a:sym typeface="Nunito"/>
              </a:rPr>
            </a:br>
            <a:r>
              <a:rPr lang="cs-CZ" sz="2400" b="1" u="sng">
                <a:solidFill>
                  <a:schemeClr val="hlink"/>
                </a:solidFill>
                <a:hlinkClick r:id="rId5"/>
              </a:rPr>
              <a:t>ZDE</a:t>
            </a:r>
            <a:r>
              <a:rPr lang="cs-CZ" sz="2400" b="1">
                <a:solidFill>
                  <a:srgbClr val="FFFFFF"/>
                </a:solidFill>
              </a:rPr>
              <a:t> </a:t>
            </a:r>
            <a:r>
              <a:rPr lang="cs-CZ" sz="2400">
                <a:solidFill>
                  <a:srgbClr val="FFFFFF"/>
                </a:solidFill>
              </a:rPr>
              <a:t>nebo</a:t>
            </a:r>
            <a:r>
              <a:rPr lang="cs-CZ" sz="2400" b="1">
                <a:solidFill>
                  <a:srgbClr val="FFFFFF"/>
                </a:solidFill>
              </a:rPr>
              <a:t> </a:t>
            </a:r>
            <a:r>
              <a:rPr lang="cs-CZ" sz="2400" b="1" u="sng">
                <a:solidFill>
                  <a:schemeClr val="hlink"/>
                </a:solidFill>
                <a:hlinkClick r:id="rId6"/>
              </a:rPr>
              <a:t>ZDE</a:t>
            </a:r>
            <a:endParaRPr lang="cs-CZ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349"/>
          <p:cNvSpPr txBox="1">
            <a:spLocks noGrp="1"/>
          </p:cNvSpPr>
          <p:nvPr>
            <p:ph type="ctrTitle"/>
          </p:nvPr>
        </p:nvSpPr>
        <p:spPr>
          <a:xfrm>
            <a:off x="661988" y="277813"/>
            <a:ext cx="80772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aven Pro"/>
              <a:buNone/>
            </a:pPr>
            <a:r>
              <a:rPr lang="cs-CZ" b="1" smtClean="0">
                <a:solidFill>
                  <a:srgbClr val="FFFFFF"/>
                </a:solidFill>
                <a:latin typeface="Maven Pro"/>
                <a:cs typeface="Arial" charset="0"/>
                <a:sym typeface="Maven Pro"/>
              </a:rPr>
              <a:t>Postřehovky, sirky...</a:t>
            </a:r>
          </a:p>
        </p:txBody>
      </p:sp>
      <p:sp>
        <p:nvSpPr>
          <p:cNvPr id="30722" name="Shape 350"/>
          <p:cNvSpPr txBox="1">
            <a:spLocks noChangeArrowheads="1"/>
          </p:cNvSpPr>
          <p:nvPr/>
        </p:nvSpPr>
        <p:spPr bwMode="auto">
          <a:xfrm>
            <a:off x="661988" y="938213"/>
            <a:ext cx="3460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Sirky a hlavolamy např. </a:t>
            </a:r>
            <a:r>
              <a:rPr lang="cs-CZ" sz="1800" b="1" u="sng">
                <a:solidFill>
                  <a:schemeClr val="hlink"/>
                </a:solidFill>
                <a:sym typeface="Nunito"/>
                <a:hlinkClick r:id="rId3"/>
              </a:rPr>
              <a:t>ZDE</a:t>
            </a:r>
            <a:endParaRPr lang="cs-CZ" sz="1800" b="1"/>
          </a:p>
        </p:txBody>
      </p:sp>
      <p:pic>
        <p:nvPicPr>
          <p:cNvPr id="30723" name="Shape 35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1458913"/>
            <a:ext cx="21288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Shape 35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4813" y="1458913"/>
            <a:ext cx="31686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hape 353"/>
          <p:cNvSpPr txBox="1">
            <a:spLocks noChangeArrowheads="1"/>
          </p:cNvSpPr>
          <p:nvPr/>
        </p:nvSpPr>
        <p:spPr bwMode="auto">
          <a:xfrm>
            <a:off x="6240463" y="347663"/>
            <a:ext cx="1354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cs-CZ" sz="1600">
                <a:solidFill>
                  <a:srgbClr val="FFFFFF"/>
                </a:solidFill>
                <a:sym typeface="Nunito"/>
              </a:rPr>
              <a:t>Postřehovky</a:t>
            </a:r>
            <a:endParaRPr lang="cs-CZ" sz="1800" b="1"/>
          </a:p>
        </p:txBody>
      </p:sp>
      <p:pic>
        <p:nvPicPr>
          <p:cNvPr id="30726" name="Shape 35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8888" y="741363"/>
            <a:ext cx="212883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Shape 35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9225" y="2571750"/>
            <a:ext cx="18081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387</Words>
  <PresentationFormat>On-screen Show (16:9)</PresentationFormat>
  <Paragraphs>75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11</vt:i4>
      </vt:variant>
      <vt:variant>
        <vt:lpstr>Nadpisy snímků</vt:lpstr>
      </vt:variant>
      <vt:variant>
        <vt:i4>16</vt:i4>
      </vt:variant>
    </vt:vector>
  </HeadingPairs>
  <TitlesOfParts>
    <vt:vector size="32" baseType="lpstr">
      <vt:lpstr>Arial</vt:lpstr>
      <vt:lpstr>Nunito</vt:lpstr>
      <vt:lpstr>Maven Pro</vt:lpstr>
      <vt:lpstr>Ubuntu</vt:lpstr>
      <vt:lpstr>Wingdings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Momentum</vt:lpstr>
      <vt:lpstr>Bádáme a přemýšlíme hrou</vt:lpstr>
      <vt:lpstr>Klub zábavné logiky - MYSLIQ</vt:lpstr>
      <vt:lpstr>Mozkové rozcvičky</vt:lpstr>
      <vt:lpstr>Manipulace s papírem</vt:lpstr>
      <vt:lpstr>Optické hračky</vt:lpstr>
      <vt:lpstr>Jednotažky</vt:lpstr>
      <vt:lpstr>Hry s tužkou a papírem</vt:lpstr>
      <vt:lpstr>Hry s víčky</vt:lpstr>
      <vt:lpstr>Postřehovky, sirky...</vt:lpstr>
      <vt:lpstr>Slovní hry</vt:lpstr>
      <vt:lpstr>Kreativní hry                         odkaz na některé náměty </vt:lpstr>
      <vt:lpstr>Kreativní hry - pokračování</vt:lpstr>
      <vt:lpstr>Bee-Bot</vt:lpstr>
      <vt:lpstr>Geoboardy</vt:lpstr>
      <vt:lpstr>Ukázky “komerčních” her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Bádáme a přemýšlíme hrou</dc:title>
  <cp:lastModifiedBy>Jarka</cp:lastModifiedBy>
  <cp:revision>15</cp:revision>
  <dcterms:modified xsi:type="dcterms:W3CDTF">2020-02-16T11:23:54Z</dcterms:modified>
</cp:coreProperties>
</file>