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1" r:id="rId1"/>
  </p:sldMasterIdLst>
  <p:notesMasterIdLst>
    <p:notesMasterId r:id="rId37"/>
  </p:notesMasterIdLst>
  <p:handoutMasterIdLst>
    <p:handoutMasterId r:id="rId38"/>
  </p:handoutMasterIdLst>
  <p:sldIdLst>
    <p:sldId id="256" r:id="rId2"/>
    <p:sldId id="270" r:id="rId3"/>
    <p:sldId id="541" r:id="rId4"/>
    <p:sldId id="542" r:id="rId5"/>
    <p:sldId id="545" r:id="rId6"/>
    <p:sldId id="547" r:id="rId7"/>
    <p:sldId id="567" r:id="rId8"/>
    <p:sldId id="568" r:id="rId9"/>
    <p:sldId id="569" r:id="rId10"/>
    <p:sldId id="570" r:id="rId11"/>
    <p:sldId id="571" r:id="rId12"/>
    <p:sldId id="549" r:id="rId13"/>
    <p:sldId id="566" r:id="rId14"/>
    <p:sldId id="548" r:id="rId15"/>
    <p:sldId id="546" r:id="rId16"/>
    <p:sldId id="550" r:id="rId17"/>
    <p:sldId id="551" r:id="rId18"/>
    <p:sldId id="552" r:id="rId19"/>
    <p:sldId id="561" r:id="rId20"/>
    <p:sldId id="572" r:id="rId21"/>
    <p:sldId id="573" r:id="rId22"/>
    <p:sldId id="574" r:id="rId23"/>
    <p:sldId id="575" r:id="rId24"/>
    <p:sldId id="562" r:id="rId25"/>
    <p:sldId id="563" r:id="rId26"/>
    <p:sldId id="564" r:id="rId27"/>
    <p:sldId id="471" r:id="rId28"/>
    <p:sldId id="472" r:id="rId29"/>
    <p:sldId id="473" r:id="rId30"/>
    <p:sldId id="474" r:id="rId31"/>
    <p:sldId id="475" r:id="rId32"/>
    <p:sldId id="476" r:id="rId33"/>
    <p:sldId id="478" r:id="rId34"/>
    <p:sldId id="537" r:id="rId35"/>
    <p:sldId id="521" r:id="rId36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9" autoAdjust="0"/>
    <p:restoredTop sz="76706" autoAdjust="0"/>
  </p:normalViewPr>
  <p:slideViewPr>
    <p:cSldViewPr showGuides="1">
      <p:cViewPr varScale="1">
        <p:scale>
          <a:sx n="66" d="100"/>
          <a:sy n="66" d="100"/>
        </p:scale>
        <p:origin x="2198" y="53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838C8-DDE3-416C-8D96-B17DB27981F3}" type="datetimeFigureOut">
              <a:rPr lang="cs-CZ" smtClean="0"/>
              <a:t>07.02.2019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B40A2-CA55-434D-AC0F-0AE141699B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924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07.02.2019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134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1311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44165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8418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3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65227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2193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107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92172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7627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1210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36118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835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45239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5564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70369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Nutné mít kvalifikovaný elektronický podpis (např. </a:t>
            </a:r>
            <a:r>
              <a:rPr lang="cs-CZ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PostSignum</a:t>
            </a:r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České pošty) </a:t>
            </a:r>
            <a:r>
              <a:rPr lang="pl-PL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platnost certifikátu je 1 rok.</a:t>
            </a:r>
          </a:p>
          <a:p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Nutnost mít aktivní datovou schránku.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2119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Veškeré žádosti se zasílají jen v elektronické podobě prostřednictvím aplikace IS KP14+.</a:t>
            </a:r>
          </a:p>
          <a:p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Nevyžaduje instalaci do PC</a:t>
            </a:r>
          </a:p>
          <a:p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Postupovat podle Pokynů k vyplnění Žádosti o podporu </a:t>
            </a:r>
          </a:p>
          <a:p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Prostřednictvím IS KP14+ se předkládají také Zprávy o realizaci projektu</a:t>
            </a:r>
          </a:p>
          <a:p>
            <a:r>
              <a:rPr lang="cs-CZ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- do 30 pracovních dnů po ukončení každého monitorovacího období (zpravidla 6 měsíců)</a:t>
            </a:r>
          </a:p>
          <a:p>
            <a:endParaRPr lang="cs-CZ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3959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Prostředí</a:t>
            </a:r>
            <a:r>
              <a:rPr lang="cs-CZ" baseline="0" dirty="0"/>
              <a:t> </a:t>
            </a:r>
            <a:r>
              <a:rPr lang="cs-CZ" dirty="0"/>
              <a:t>MS2014+ má 2 části:</a:t>
            </a:r>
          </a:p>
          <a:p>
            <a:pPr lvl="1"/>
            <a:r>
              <a:rPr lang="cs-CZ" dirty="0"/>
              <a:t>1. Pro externí uživatele: IS KP14+ (do externích patří žadatelé/příjemci, externí hodnotitelé)</a:t>
            </a:r>
          </a:p>
          <a:p>
            <a:pPr lvl="1"/>
            <a:r>
              <a:rPr lang="cs-CZ" dirty="0"/>
              <a:t>2.</a:t>
            </a:r>
            <a:r>
              <a:rPr lang="cs-CZ" baseline="0" dirty="0"/>
              <a:t> </a:t>
            </a:r>
            <a:r>
              <a:rPr lang="cs-CZ" dirty="0"/>
              <a:t>Pro interní uživatele: CSSF14+ </a:t>
            </a:r>
          </a:p>
          <a:p>
            <a:r>
              <a:rPr lang="cs-CZ" dirty="0"/>
              <a:t>Do IS KP14+ se lze registrovat bez překážek, CSSF14+ je pouze pro absolventy školení - před přidělením přístupu MMR ověřuje vazbu osoby na daný OP</a:t>
            </a:r>
          </a:p>
          <a:p>
            <a:endParaRPr lang="cs-CZ" dirty="0"/>
          </a:p>
          <a:p>
            <a:r>
              <a:rPr lang="cs-CZ" dirty="0"/>
              <a:t>Pro oboje existují vždy:</a:t>
            </a:r>
          </a:p>
          <a:p>
            <a:pPr lvl="1"/>
            <a:r>
              <a:rPr lang="cs-CZ" dirty="0"/>
              <a:t>1. Ostré prostředí</a:t>
            </a:r>
          </a:p>
          <a:p>
            <a:pPr lvl="1"/>
            <a:r>
              <a:rPr lang="cs-CZ" dirty="0"/>
              <a:t>2. Referenční (mělo by kopírovat ostrou verzi, slouží pro simulaci ze strany ŘO aj.)</a:t>
            </a:r>
          </a:p>
          <a:p>
            <a:pPr lvl="1"/>
            <a:r>
              <a:rPr lang="cs-CZ" dirty="0"/>
              <a:t>3. Testovací (slouží k přípravě rozvoje – před nasazením na referenční a ostrou)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Registrace uživatelů IS KP14+</a:t>
            </a:r>
          </a:p>
          <a:p>
            <a:r>
              <a:rPr lang="cs-CZ" dirty="0"/>
              <a:t>Vyplnění: Jméno, Příjmení, Datum narození, E-mail, Telefon, Heslo </a:t>
            </a:r>
          </a:p>
          <a:p>
            <a:r>
              <a:rPr lang="cs-CZ" dirty="0"/>
              <a:t>Systém zašle kód na zadané telefonní číslo</a:t>
            </a:r>
          </a:p>
          <a:p>
            <a:r>
              <a:rPr lang="cs-CZ" dirty="0"/>
              <a:t>Po zadání kódu z SMS zprávy do registračního formuláře v IS KP14+ dochází k zaslání aktivačního linku na e-mail</a:t>
            </a:r>
          </a:p>
          <a:p>
            <a:r>
              <a:rPr lang="cs-CZ" dirty="0"/>
              <a:t>Po kliknutí na aktivační link zasílá systém na email uživatelské jméno (vychází z jména a příjmení)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91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1945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/>
              <a:t>Žadatel musí jít vždy přes výzvu ŘO a konkrétní výzvu MAS volí až na žádosti.</a:t>
            </a:r>
          </a:p>
          <a:p>
            <a:r>
              <a:rPr lang="cs-CZ" baseline="0" dirty="0"/>
              <a:t>Žadatel – Operační program – Výzva ŘO – otevře se nová žádost – a zde na záložce výzvy MAS vyberete konkrétní výzvu MAS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6261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Pořadí vyplňování záložek není zcela individuální, u některých je nejprve nutné vyplnit nadřazený údaj v jiné části žádosti o podporu (do té doby je záložka šedě podbarvená). </a:t>
            </a:r>
          </a:p>
          <a:p>
            <a:r>
              <a:rPr lang="cs-CZ" dirty="0"/>
              <a:t>Role uživatelů IS KP14+ ve vztahu k projektu:</a:t>
            </a:r>
            <a:r>
              <a:rPr lang="cs-CZ" baseline="0" dirty="0"/>
              <a:t> </a:t>
            </a:r>
            <a:r>
              <a:rPr lang="cs-CZ" dirty="0"/>
              <a:t>Editor,</a:t>
            </a:r>
            <a:r>
              <a:rPr lang="cs-CZ" baseline="0" dirty="0"/>
              <a:t> </a:t>
            </a:r>
            <a:r>
              <a:rPr lang="cs-CZ" dirty="0"/>
              <a:t>Čtenář,</a:t>
            </a:r>
            <a:r>
              <a:rPr lang="cs-CZ" baseline="0" dirty="0"/>
              <a:t> </a:t>
            </a:r>
            <a:r>
              <a:rPr lang="cs-CZ" dirty="0"/>
              <a:t>Signatář</a:t>
            </a:r>
            <a:r>
              <a:rPr lang="cs-CZ" baseline="0" dirty="0"/>
              <a:t> </a:t>
            </a:r>
            <a:r>
              <a:rPr lang="cs-CZ" dirty="0"/>
              <a:t>(vždy minimálně 1 osoba s touto rolí; pořadí signatářů se specifikuje v datech žádosti).</a:t>
            </a:r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None/>
            </a:pPr>
            <a:r>
              <a:rPr lang="cs-CZ" sz="2400" dirty="0"/>
              <a:t>Není možné přidělit přístup někomu, kdo pro IS KP14+ neexistuje.</a:t>
            </a:r>
          </a:p>
          <a:p>
            <a:r>
              <a:rPr lang="cs-CZ" dirty="0"/>
              <a:t>Správce přístupů je vždy jedním z editorů.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7335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22071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262D87-6FE8-4B50-8691-E4941F8BE07F}" type="slidenum">
              <a:rPr lang="cs-CZ">
                <a:solidFill>
                  <a:prstClr val="black"/>
                </a:solidFill>
              </a:rPr>
              <a:pPr>
                <a:defRPr/>
              </a:pPr>
              <a:t>35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6691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4078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862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041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9092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6911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sfcr.cz/dokumenty-opz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sfcr.cz/dokumenty-opz" TargetMode="External"/><Relationship Id="rId5" Type="http://schemas.openxmlformats.org/officeDocument/2006/relationships/hyperlink" Target="http://www.strukturalni-fondy.cz/cs/Jak-na-projekt/Elektronicka-zadost/Edukacni-videa" TargetMode="External"/><Relationship Id="rId4" Type="http://schemas.openxmlformats.org/officeDocument/2006/relationships/hyperlink" Target="mailto:iskp@mpsv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75656" y="1916832"/>
            <a:ext cx="7668344" cy="1891628"/>
          </a:xfrm>
        </p:spPr>
        <p:txBody>
          <a:bodyPr/>
          <a:lstStyle/>
          <a:p>
            <a:r>
              <a:rPr lang="cs-CZ" sz="2400" dirty="0"/>
              <a:t>Seminář pro žadatele výzvy MAS AKTIVIOS    z operačního programu zaměstnanost </a:t>
            </a:r>
            <a:br>
              <a:rPr lang="cs-CZ" sz="2400" dirty="0"/>
            </a:br>
            <a:br>
              <a:rPr lang="cs-CZ" sz="2400" dirty="0"/>
            </a:br>
            <a:r>
              <a:rPr lang="cs-CZ" sz="2800" dirty="0">
                <a:solidFill>
                  <a:srgbClr val="002060"/>
                </a:solidFill>
              </a:rPr>
              <a:t>Podpora SOC. A NÁVAZNÝCH SLUŽEB II. </a:t>
            </a:r>
            <a:br>
              <a:rPr lang="cs-CZ" sz="2800" dirty="0"/>
            </a:br>
            <a:r>
              <a:rPr lang="cs-CZ" sz="2800" dirty="0"/>
              <a:t> 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762880" y="3754424"/>
            <a:ext cx="7272808" cy="646624"/>
          </a:xfrm>
        </p:spPr>
        <p:txBody>
          <a:bodyPr/>
          <a:lstStyle/>
          <a:p>
            <a:r>
              <a:rPr lang="cs-CZ" dirty="0"/>
              <a:t>MAS Aktivios, z.s.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762880" y="4672556"/>
            <a:ext cx="6951996" cy="628652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5. 2. 2019 v Nezdicích </a:t>
            </a:r>
          </a:p>
          <a:p>
            <a:r>
              <a:rPr lang="cs-CZ" dirty="0"/>
              <a:t> </a:t>
            </a:r>
            <a:br>
              <a:rPr lang="cs-CZ" dirty="0"/>
            </a:b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420888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06" y="4654584"/>
            <a:ext cx="540000" cy="540000"/>
          </a:xfrm>
        </p:spPr>
      </p:pic>
      <p:pic>
        <p:nvPicPr>
          <p:cNvPr id="9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3708830"/>
            <a:ext cx="540000" cy="540000"/>
          </a:xfrm>
        </p:spPr>
      </p:pic>
      <p:pic>
        <p:nvPicPr>
          <p:cNvPr id="10" name="Obrázek 9" descr="Aktivios-2color.jpg">
            <a:extLst>
              <a:ext uri="{FF2B5EF4-FFF2-40B4-BE49-F238E27FC236}">
                <a16:creationId xmlns:a16="http://schemas.microsoft.com/office/drawing/2014/main" id="{C88320E2-A422-41DB-88F0-1EBD5A8D8676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052" y="3913635"/>
            <a:ext cx="1224136" cy="1800199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CAF7AB1E-8216-48A8-88B3-3993B13E92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0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 algn="ctr">
              <a:buNone/>
            </a:pPr>
            <a:r>
              <a:rPr lang="cs-CZ" sz="3600" b="1" dirty="0"/>
              <a:t>Další programy a činnosti v rámci sociálního začleňování:</a:t>
            </a:r>
          </a:p>
          <a:p>
            <a:pPr marL="0" indent="0">
              <a:buNone/>
            </a:pPr>
            <a:r>
              <a:rPr lang="cs-CZ" b="1" dirty="0"/>
              <a:t>f) motivační  programy přispívající k sociálnímu začlenění  nebo  k  prevenci  sociálního vyloučení,</a:t>
            </a:r>
          </a:p>
          <a:p>
            <a:pPr marL="0" indent="0">
              <a:buNone/>
            </a:pPr>
            <a:r>
              <a:rPr lang="cs-CZ" b="1" dirty="0"/>
              <a:t>g) podpora neformální a sdílené péče, včetně domácí paliativní péče ( na podporu pečujících osob, ale i pro osoby potřebné) </a:t>
            </a:r>
          </a:p>
          <a:p>
            <a:pPr marL="0" indent="0">
              <a:buNone/>
            </a:pPr>
            <a:r>
              <a:rPr lang="cs-CZ" b="1" dirty="0"/>
              <a:t>h) aktivity zaměřené na předcházení ekonomické nestability, </a:t>
            </a:r>
          </a:p>
          <a:p>
            <a:pPr marL="0" indent="0">
              <a:buNone/>
            </a:pPr>
            <a:r>
              <a:rPr lang="cs-CZ" b="1" dirty="0"/>
              <a:t>i) podpora aktivit zaměřených na rozvoj sociálního / dostupného / </a:t>
            </a:r>
            <a:r>
              <a:rPr lang="cs-CZ" b="1" dirty="0" err="1"/>
              <a:t>podporovatelného</a:t>
            </a:r>
            <a:r>
              <a:rPr lang="cs-CZ" b="1" dirty="0"/>
              <a:t> /prostupného bydlení,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407532" y="3244334"/>
            <a:ext cx="328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•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5023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3571" y="1475984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 algn="ctr">
              <a:buNone/>
            </a:pPr>
            <a:r>
              <a:rPr lang="cs-CZ" sz="3600" b="1" dirty="0"/>
              <a:t>Další programy a činnosti v rámci sociálního začleňování:</a:t>
            </a:r>
          </a:p>
          <a:p>
            <a:pPr marL="0" indent="0">
              <a:buNone/>
            </a:pPr>
            <a:r>
              <a:rPr lang="cs-CZ" b="1" dirty="0"/>
              <a:t>j) aktivity podporující mimosoudní způsob řešení konfliktů v oblasti bydlení a pracovně právních vztahů</a:t>
            </a:r>
          </a:p>
          <a:p>
            <a:pPr marL="0" indent="0">
              <a:buNone/>
            </a:pPr>
            <a:r>
              <a:rPr lang="cs-CZ" b="1" dirty="0"/>
              <a:t>k) podpora aktivit místních samospráv při optimalizaci zajištění činností a výkonu sociální práce na svém území (včetně podpory výkonu sociální práce obcí)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Doplňkově – podpora aktivit na vzdělávání pracovníků 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407532" y="3244334"/>
            <a:ext cx="328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•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660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 algn="ctr">
              <a:buNone/>
            </a:pPr>
            <a:r>
              <a:rPr lang="cs-CZ" sz="4000" b="1" dirty="0"/>
              <a:t>Cílové skupiny:</a:t>
            </a:r>
          </a:p>
          <a:p>
            <a:pPr marL="0" indent="0">
              <a:buNone/>
            </a:pPr>
            <a:r>
              <a:rPr lang="cs-CZ" b="1" dirty="0"/>
              <a:t>• Osoby sociálně vyloučené a osoby sociálním vyloučením ohrožené</a:t>
            </a:r>
          </a:p>
          <a:p>
            <a:pPr marL="0" indent="0">
              <a:buNone/>
            </a:pPr>
            <a:r>
              <a:rPr lang="cs-CZ" b="1" dirty="0"/>
              <a:t>• Osoby se zdravotním postižením</a:t>
            </a:r>
          </a:p>
          <a:p>
            <a:pPr marL="0" indent="0">
              <a:buNone/>
            </a:pPr>
            <a:r>
              <a:rPr lang="cs-CZ" b="1" dirty="0"/>
              <a:t>• Osoby s kombinovanými diagnózami</a:t>
            </a:r>
          </a:p>
          <a:p>
            <a:pPr marL="0" indent="0">
              <a:buNone/>
            </a:pPr>
            <a:r>
              <a:rPr lang="cs-CZ" b="1" dirty="0"/>
              <a:t>• Osoby žijící v sociálně vyloučených lokalitách</a:t>
            </a:r>
          </a:p>
          <a:p>
            <a:pPr marL="0" indent="0">
              <a:buNone/>
            </a:pPr>
            <a:r>
              <a:rPr lang="cs-CZ" b="1" dirty="0"/>
              <a:t>• Bezdomovci a osoby žijící v nevyhovujícím nebo nejistém ubytování</a:t>
            </a:r>
          </a:p>
          <a:p>
            <a:pPr marL="0" indent="0">
              <a:buNone/>
            </a:pPr>
            <a:r>
              <a:rPr lang="cs-CZ" b="1" dirty="0"/>
              <a:t>• Oběti trestné činnosti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endParaRPr lang="cs-CZ" sz="1200" b="1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8033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 algn="ctr">
              <a:buNone/>
            </a:pPr>
            <a:r>
              <a:rPr lang="cs-CZ" sz="4000" b="1" dirty="0"/>
              <a:t>Cílové skupiny:</a:t>
            </a:r>
          </a:p>
          <a:p>
            <a:pPr marL="0" indent="0">
              <a:buNone/>
            </a:pPr>
            <a:r>
              <a:rPr lang="cs-CZ" b="1" dirty="0"/>
              <a:t>• Osoby pečující o jiné závislé osoby</a:t>
            </a:r>
          </a:p>
          <a:p>
            <a:pPr marL="0" indent="0">
              <a:buNone/>
            </a:pPr>
            <a:r>
              <a:rPr lang="cs-CZ" b="1" dirty="0"/>
              <a:t>• Osoby ohrožené předlužeností</a:t>
            </a:r>
          </a:p>
          <a:p>
            <a:pPr marL="0" indent="0">
              <a:buNone/>
            </a:pPr>
            <a:r>
              <a:rPr lang="cs-CZ" b="1" dirty="0"/>
              <a:t>• Osoby ohrožené domácím násilím a závislostmi</a:t>
            </a:r>
          </a:p>
          <a:p>
            <a:pPr marL="0" indent="0">
              <a:buNone/>
            </a:pPr>
            <a:r>
              <a:rPr lang="cs-CZ" b="1" dirty="0"/>
              <a:t>• Osoby opouštějící institucionální zařízení</a:t>
            </a:r>
          </a:p>
          <a:p>
            <a:pPr marL="0" indent="0">
              <a:buNone/>
            </a:pPr>
            <a:r>
              <a:rPr lang="cs-CZ" b="1" dirty="0"/>
              <a:t>• Osoby ohrožené vícenásobnými riziky</a:t>
            </a:r>
          </a:p>
          <a:p>
            <a:pPr marL="0" indent="0">
              <a:buNone/>
            </a:pPr>
            <a:r>
              <a:rPr lang="cs-CZ" b="1" dirty="0"/>
              <a:t>• Sociální pracovníci</a:t>
            </a:r>
          </a:p>
          <a:p>
            <a:pPr marL="0" indent="0">
              <a:buNone/>
            </a:pPr>
            <a:r>
              <a:rPr lang="cs-CZ" b="1" dirty="0"/>
              <a:t>• Pracovníci v sociálních službách</a:t>
            </a:r>
          </a:p>
          <a:p>
            <a:pPr marL="0" indent="0">
              <a:buNone/>
            </a:pPr>
            <a:r>
              <a:rPr lang="cs-CZ" b="1" dirty="0"/>
              <a:t>• Neformální pečovatelé a dobrovolníci působící v oblasti sociálních služeb a sociální integrace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endParaRPr lang="cs-CZ" sz="1200" b="1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0790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17523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/>
              <a:t>Oprávnění žadatelé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Obce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Dobrovolné svazky obcí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Organizace zřizované obcemi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Nestátní neziskové organizace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Obchodní korporace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OSVČ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Poradenské a vzdělávací instituce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Poskytovatelé sociálních služeb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Školy a školská zařízení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endParaRPr lang="cs-CZ" sz="1200" b="1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0194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0000" y="1196752"/>
            <a:ext cx="8532480" cy="566124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600" b="1" dirty="0"/>
              <a:t>Alokace výzvy MAS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6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Finanční alokace výzvy (rozhodná pro výběr projektů k financování): </a:t>
            </a:r>
            <a:r>
              <a:rPr lang="cs-CZ" b="1" dirty="0">
                <a:solidFill>
                  <a:srgbClr val="C00000"/>
                </a:solidFill>
              </a:rPr>
              <a:t>5.070.000 CZK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Maximální a minimální výše celkových způsobilých výdajů projektu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Minimální výše celkových způsobilých výdajů projektu: </a:t>
            </a:r>
            <a:r>
              <a:rPr lang="cs-CZ" b="1" dirty="0">
                <a:solidFill>
                  <a:srgbClr val="C00000"/>
                </a:solidFill>
              </a:rPr>
              <a:t>400.000,- CZK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• Maximální výše celkových způsobilých výdajů projektu:  </a:t>
            </a:r>
            <a:r>
              <a:rPr lang="cs-CZ" b="1" dirty="0">
                <a:solidFill>
                  <a:srgbClr val="C00000"/>
                </a:solidFill>
              </a:rPr>
              <a:t>2 500.000,-  CZK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endParaRPr lang="cs-CZ" sz="1200" b="1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4846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924944"/>
            <a:ext cx="7272000" cy="1224000"/>
          </a:xfrm>
        </p:spPr>
        <p:txBody>
          <a:bodyPr/>
          <a:lstStyle/>
          <a:p>
            <a:r>
              <a:rPr lang="cs-CZ" dirty="0"/>
              <a:t>Podmínky realizace podporovaných aktivit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3212976"/>
            <a:ext cx="540000" cy="540000"/>
          </a:xfrm>
        </p:spPr>
      </p:pic>
      <p:sp>
        <p:nvSpPr>
          <p:cNvPr id="4" name="Zástupný symbol pro obsah 2"/>
          <p:cNvSpPr txBox="1">
            <a:spLocks/>
          </p:cNvSpPr>
          <p:nvPr/>
        </p:nvSpPr>
        <p:spPr>
          <a:xfrm>
            <a:off x="179512" y="5301344"/>
            <a:ext cx="8424488" cy="1224000"/>
          </a:xfrm>
          <a:prstGeom prst="rect">
            <a:avLst/>
          </a:prstGeom>
          <a:ln>
            <a:noFill/>
          </a:ln>
        </p:spPr>
        <p:txBody>
          <a:bodyPr/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29754BDF-E0D8-483D-AB3B-FA9F6699D4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0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7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PoDMÍNKY</a:t>
            </a:r>
            <a:r>
              <a:rPr lang="cs-CZ" dirty="0"/>
              <a:t> REALIZACE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705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Sociální služby – podpora určena pouze na </a:t>
            </a:r>
          </a:p>
          <a:p>
            <a:pPr marL="0" indent="0">
              <a:buNone/>
            </a:pPr>
            <a:r>
              <a:rPr lang="cs-CZ" dirty="0"/>
              <a:t>• Registrované soc. služby podle zákona č. 108/2006 Sb. a zároveň jsou součástí sítě soc. služeb v krajském střednědobém plánu rozvoje soc. služeb Plzeňského kraje (popř. obce)   </a:t>
            </a:r>
          </a:p>
          <a:p>
            <a:pPr marL="0" indent="0">
              <a:buNone/>
            </a:pPr>
            <a:r>
              <a:rPr lang="cs-CZ" dirty="0"/>
              <a:t>• Poskytované pouze soc. služby terénní a ambulantní formou</a:t>
            </a:r>
          </a:p>
          <a:p>
            <a:pPr marL="0" indent="0">
              <a:buNone/>
            </a:pPr>
            <a:r>
              <a:rPr lang="cs-CZ" dirty="0"/>
              <a:t>- Jako pobytové budou podporovány jen odlehčovací služby a krizová pomoc dle § 44 a § 60 zákona č. 108/2006 Sb., o sociál. službách  </a:t>
            </a:r>
          </a:p>
          <a:p>
            <a:pPr marL="0" indent="0">
              <a:buNone/>
            </a:pPr>
            <a:r>
              <a:rPr lang="cs-CZ" dirty="0"/>
              <a:t>Mohou být zahrnuty náklady na povinné celoživotní vzdělávání pracovníků poskytovatele soc. služeb.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endParaRPr lang="cs-CZ" sz="1200" b="1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1706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PoDMÍNKY</a:t>
            </a:r>
            <a:r>
              <a:rPr lang="cs-CZ" dirty="0"/>
              <a:t> REALIZACE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58924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Další programy a činnosti v rámci sociálního začleňování</a:t>
            </a:r>
          </a:p>
          <a:p>
            <a:r>
              <a:rPr lang="cs-CZ" dirty="0"/>
              <a:t>Jedná se o programy a činnosti se společensky </a:t>
            </a:r>
            <a:r>
              <a:rPr lang="cs-CZ" dirty="0" err="1"/>
              <a:t>prospěšnýn</a:t>
            </a:r>
            <a:r>
              <a:rPr lang="cs-CZ" dirty="0"/>
              <a:t> charakterem ( nikoli komerčním) – musí mít příznivý dopad na osoby z cílových skupin v území MAS.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 Jedná se o programy a činnosti nad rámec základních činností sociálních služeb - nelze podporovat programy, které mají charakter sociální služby, avšak nejsou jako sociální služba registrovány.</a:t>
            </a:r>
            <a:endParaRPr lang="cs-CZ" sz="1200" b="1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0019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PoDMÍNKY</a:t>
            </a:r>
            <a:r>
              <a:rPr lang="cs-CZ" dirty="0"/>
              <a:t> REALIZACE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480" y="1268760"/>
            <a:ext cx="8424000" cy="524724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b="1" dirty="0"/>
              <a:t>V této výzvě </a:t>
            </a:r>
            <a:r>
              <a:rPr lang="cs-CZ" b="1" dirty="0">
                <a:solidFill>
                  <a:srgbClr val="C00000"/>
                </a:solidFill>
              </a:rPr>
              <a:t>nebudou podporovány </a:t>
            </a:r>
            <a:r>
              <a:rPr lang="cs-CZ" b="1" dirty="0"/>
              <a:t>následující aktivity:  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Volnočasové aktivity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PC/jazykové kurzy jako samostatný projekt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Osvětová činnost/kampaně jako samostatný projekt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Tvorba komplexních vzdělávacích programů včetně e-</a:t>
            </a:r>
            <a:r>
              <a:rPr lang="cs-CZ" dirty="0" err="1"/>
              <a:t>learningových</a:t>
            </a:r>
            <a:r>
              <a:rPr lang="cs-CZ" dirty="0"/>
              <a:t> kurzů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Všeobecné psychologické poradenství, pokud nebude součástí komplexní poradenské práce s účastníkem projektu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Zahraniční stáže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24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Harmonogram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Základní informace o výzvě (včetně vymezení oprávněných žadatelů)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Podmínky realizace podporovaných aktivit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Způsob hodnocení a výběru projektů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Obecně k předkládání projektů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1" dirty="0"/>
              <a:t>Dotazy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200" b="1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PoDMÍNKY</a:t>
            </a:r>
            <a:r>
              <a:rPr lang="cs-CZ" dirty="0"/>
              <a:t> REALIZACE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b="1" dirty="0"/>
              <a:t>V této výzvě </a:t>
            </a:r>
            <a:r>
              <a:rPr lang="cs-CZ" b="1" dirty="0">
                <a:solidFill>
                  <a:srgbClr val="C00000"/>
                </a:solidFill>
              </a:rPr>
              <a:t>nebudou podporovány </a:t>
            </a:r>
            <a:r>
              <a:rPr lang="cs-CZ" b="1" dirty="0"/>
              <a:t>následující aktivity:  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Vzdělávání členů realizačního týmu s výjimkou:</a:t>
            </a:r>
          </a:p>
          <a:p>
            <a:pPr marL="0" indent="0">
              <a:buNone/>
            </a:pPr>
            <a:r>
              <a:rPr lang="cs-CZ" dirty="0"/>
              <a:t>1. vzdělávání realizačního týmu - sociálních pracovníků v souladu se zákonem č. 108/2006 Sb., o sociálních službách, a to maximálně v rozsahu 24 hodin za kalendářní rok</a:t>
            </a:r>
          </a:p>
          <a:p>
            <a:pPr marL="0" indent="0">
              <a:buNone/>
            </a:pPr>
            <a:r>
              <a:rPr lang="cs-CZ" dirty="0"/>
              <a:t>2. vzdělávání realizačního týmu - pečujících osob.</a:t>
            </a:r>
          </a:p>
          <a:p>
            <a:pPr marL="0" indent="0">
              <a:buNone/>
            </a:pPr>
            <a:r>
              <a:rPr lang="cs-CZ" dirty="0"/>
              <a:t>Potřebnost vzdělávacích aktivit zdůvodní žadatel v projektové žádosti.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75117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PoDMÍNKY</a:t>
            </a:r>
            <a:r>
              <a:rPr lang="cs-CZ" dirty="0"/>
              <a:t> REALIZACE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b="1" dirty="0"/>
              <a:t>Další podmínky  </a:t>
            </a:r>
          </a:p>
          <a:p>
            <a:pPr marL="0" indent="0">
              <a:buNone/>
            </a:pPr>
            <a:r>
              <a:rPr lang="cs-CZ" dirty="0"/>
              <a:t>Při realizaci projektů lze kombinovat zajištění soc. služeb a dalších programů. Z popisu projektu však musí být zřejmé, které činnosti spadají do daného druhu aktivity a stejně tak musí být náklady na jednotlivé typy aktivit odděleny v rozpočtu projektu.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980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PoDMÍNKY</a:t>
            </a:r>
            <a:r>
              <a:rPr lang="cs-CZ" dirty="0"/>
              <a:t> REALIZACE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sz="4000" b="1" dirty="0"/>
              <a:t>Další podmínky  </a:t>
            </a:r>
          </a:p>
          <a:p>
            <a:pPr marL="0" indent="0">
              <a:buNone/>
            </a:pPr>
            <a:r>
              <a:rPr lang="cs-CZ" dirty="0"/>
              <a:t>V případě zaměření projektu na poskytování soc. služeb v kombinaci s jinou aktivitou uvede žadatel v projektu soc. službu vždy v rámci samostatné aktivity projektu. </a:t>
            </a:r>
          </a:p>
          <a:p>
            <a:pPr marL="0" indent="0">
              <a:buNone/>
            </a:pPr>
            <a:r>
              <a:rPr lang="cs-CZ" dirty="0"/>
              <a:t>V případě více druhů poskytovaných sociálních služeb v rámci projektu budou tyto popsány vždy v samostatných aktivitách (nikoliv v rámci jedné aktivity). </a:t>
            </a:r>
          </a:p>
          <a:p>
            <a:pPr marL="0" indent="0">
              <a:buNone/>
            </a:pPr>
            <a:r>
              <a:rPr lang="cs-CZ" dirty="0"/>
              <a:t>Pro každou sociální službu (každý identifikátor služby) uvedenou v projektu žadatel zároveň zpracuje samostatnou Přílohu č. 4 - Údaje o sociální službě.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5420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PoDMÍNKY</a:t>
            </a:r>
            <a:r>
              <a:rPr lang="cs-CZ" dirty="0"/>
              <a:t> REALIZACE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sz="4000" b="1" dirty="0"/>
              <a:t>Další podmínky  </a:t>
            </a:r>
          </a:p>
          <a:p>
            <a:pPr marL="0" indent="0">
              <a:buNone/>
            </a:pPr>
            <a:r>
              <a:rPr lang="cs-CZ" dirty="0"/>
              <a:t>V případě služeb obecného hospodářského zájmu (soc. služby a podpora sociálního bydlení) </a:t>
            </a:r>
            <a:r>
              <a:rPr lang="cs-CZ" b="1" dirty="0">
                <a:solidFill>
                  <a:srgbClr val="C00000"/>
                </a:solidFill>
              </a:rPr>
              <a:t>nejsou způsobilým výdajem </a:t>
            </a:r>
            <a:r>
              <a:rPr lang="cs-CZ" b="1" dirty="0"/>
              <a:t>výdaje investičního charakteru spojené s nákupem dlouhodobého (hmotného i nehmotného) majetku</a:t>
            </a:r>
            <a:r>
              <a:rPr lang="cs-CZ" dirty="0"/>
              <a:t>. Uznatelným výdajem jsou pouze odpisy dlouhodobého hmotného a nehmotného majetku používaného pro účely projektu ( </a:t>
            </a:r>
            <a:r>
              <a:rPr lang="cs-CZ" b="1" dirty="0">
                <a:solidFill>
                  <a:srgbClr val="FF0000"/>
                </a:solidFill>
              </a:rPr>
              <a:t>max. objem investičních nákladů </a:t>
            </a:r>
            <a:r>
              <a:rPr lang="cs-CZ" dirty="0"/>
              <a:t>– </a:t>
            </a:r>
            <a:r>
              <a:rPr lang="cs-CZ" b="1" dirty="0">
                <a:solidFill>
                  <a:srgbClr val="FF0000"/>
                </a:solidFill>
              </a:rPr>
              <a:t>50%</a:t>
            </a:r>
            <a:r>
              <a:rPr lang="cs-CZ" dirty="0"/>
              <a:t> na celkových přímých způsob. nákladech)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95934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PoDMÍNKY</a:t>
            </a:r>
            <a:r>
              <a:rPr lang="cs-CZ" dirty="0"/>
              <a:t> REALIZACE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b="1" dirty="0"/>
              <a:t>OBECNÉ PODMÍNKY OPZ:  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Pravidla pro žadatele a příjemce v rámci OPZ (Obecná a Specifická část pravidel)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Pravidla a další dokumenty a příručky na </a:t>
            </a:r>
            <a:r>
              <a:rPr lang="cs-CZ" dirty="0">
                <a:hlinkClick r:id="rId3"/>
              </a:rPr>
              <a:t>http://www.esfcr.cz/</a:t>
            </a:r>
            <a:r>
              <a:rPr lang="cs-CZ" dirty="0"/>
              <a:t>, resp. </a:t>
            </a:r>
            <a:r>
              <a:rPr lang="cs-CZ" dirty="0">
                <a:hlinkClick r:id="rId4"/>
              </a:rPr>
              <a:t>http://www.esfcr.cz/dokumenty-opz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758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924944"/>
            <a:ext cx="7272000" cy="1224000"/>
          </a:xfrm>
        </p:spPr>
        <p:txBody>
          <a:bodyPr/>
          <a:lstStyle/>
          <a:p>
            <a:r>
              <a:rPr lang="cs-CZ" dirty="0"/>
              <a:t>HODNOCENÍ A VÝBĚR PROJEKTŮ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2996952"/>
            <a:ext cx="756024" cy="756024"/>
          </a:xfrm>
        </p:spPr>
      </p:pic>
      <p:sp>
        <p:nvSpPr>
          <p:cNvPr id="4" name="Zástupný symbol pro obsah 2"/>
          <p:cNvSpPr txBox="1">
            <a:spLocks/>
          </p:cNvSpPr>
          <p:nvPr/>
        </p:nvSpPr>
        <p:spPr>
          <a:xfrm>
            <a:off x="683568" y="3861048"/>
            <a:ext cx="7920432" cy="2664296"/>
          </a:xfrm>
          <a:prstGeom prst="rect">
            <a:avLst/>
          </a:prstGeom>
          <a:ln>
            <a:noFill/>
          </a:ln>
        </p:spPr>
        <p:txBody>
          <a:bodyPr/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667C4B1-A3B6-4D13-831A-9854C37C1C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" y="0"/>
            <a:ext cx="9144000" cy="150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156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A VÝBĚR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sz="3200" b="1" dirty="0"/>
              <a:t>HODNOCENÍ A VÝBĚR PROJEKTU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Kontrola přijatelnosti a formálních náležitostí manažery MAS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Věcné hodnocení projektů výběrovou komisí MAS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Schválení výběru projektu výborem MAS 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Oznámení o výběru či </a:t>
            </a:r>
            <a:r>
              <a:rPr lang="cs-CZ" dirty="0" err="1"/>
              <a:t>nevýběru</a:t>
            </a:r>
            <a:r>
              <a:rPr lang="cs-CZ" dirty="0"/>
              <a:t> projektu v MAS </a:t>
            </a:r>
          </a:p>
          <a:p>
            <a:pPr marL="0" indent="0">
              <a:buNone/>
            </a:pPr>
            <a:r>
              <a:rPr lang="cs-CZ" b="1" dirty="0"/>
              <a:t>•</a:t>
            </a:r>
            <a:r>
              <a:rPr lang="cs-CZ" dirty="0"/>
              <a:t> Předání vybraných projektů a závěrečná kontrola MPSV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Podrobněji vč. hodnotících kritérií viz Příloha č. 1 výzvy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9291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924944"/>
            <a:ext cx="7272000" cy="1224000"/>
          </a:xfrm>
        </p:spPr>
        <p:txBody>
          <a:bodyPr/>
          <a:lstStyle/>
          <a:p>
            <a:r>
              <a:rPr lang="cs-CZ" dirty="0"/>
              <a:t>Projektová žádost </a:t>
            </a:r>
            <a:br>
              <a:rPr lang="cs-CZ" dirty="0"/>
            </a:br>
            <a:r>
              <a:rPr lang="cs-CZ" dirty="0"/>
              <a:t>v IS KP14+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3212976"/>
            <a:ext cx="540000" cy="540000"/>
          </a:xfrm>
        </p:spPr>
      </p:pic>
      <p:sp>
        <p:nvSpPr>
          <p:cNvPr id="4" name="Zástupný symbol pro obsah 2"/>
          <p:cNvSpPr txBox="1">
            <a:spLocks/>
          </p:cNvSpPr>
          <p:nvPr/>
        </p:nvSpPr>
        <p:spPr>
          <a:xfrm>
            <a:off x="683568" y="3861048"/>
            <a:ext cx="7920432" cy="2664296"/>
          </a:xfrm>
          <a:prstGeom prst="rect">
            <a:avLst/>
          </a:prstGeom>
          <a:ln>
            <a:noFill/>
          </a:ln>
        </p:spPr>
        <p:txBody>
          <a:bodyPr/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F66E0AB9-1C2A-478F-AD1C-8FACA360A2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0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9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Podání projektové žádosti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964" y="1916832"/>
            <a:ext cx="7897525" cy="43204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cs-CZ" b="1" dirty="0"/>
              <a:t>    Zřízení elektronického podpisu a datové schránky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90657" y="2708920"/>
            <a:ext cx="7488832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sz="2400" b="1" dirty="0"/>
              <a:t> Registrace do systému IS KP14+</a:t>
            </a:r>
          </a:p>
        </p:txBody>
      </p:sp>
      <p:sp>
        <p:nvSpPr>
          <p:cNvPr id="6" name="Obdélník 5"/>
          <p:cNvSpPr/>
          <p:nvPr/>
        </p:nvSpPr>
        <p:spPr>
          <a:xfrm>
            <a:off x="1466380" y="3573016"/>
            <a:ext cx="6912768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cs-CZ" sz="2400" b="1" dirty="0"/>
              <a:t>Vyplnění žádosti o podporu</a:t>
            </a:r>
          </a:p>
        </p:txBody>
      </p:sp>
      <p:sp>
        <p:nvSpPr>
          <p:cNvPr id="7" name="Obdélník 6"/>
          <p:cNvSpPr/>
          <p:nvPr/>
        </p:nvSpPr>
        <p:spPr>
          <a:xfrm>
            <a:off x="1898428" y="4432837"/>
            <a:ext cx="6480720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cs-CZ" sz="2400" b="1" dirty="0"/>
              <a:t>Finalizace žádosti o podporu</a:t>
            </a:r>
          </a:p>
        </p:txBody>
      </p:sp>
      <p:sp>
        <p:nvSpPr>
          <p:cNvPr id="8" name="Obdélník 7"/>
          <p:cNvSpPr/>
          <p:nvPr/>
        </p:nvSpPr>
        <p:spPr>
          <a:xfrm>
            <a:off x="2355702" y="5302272"/>
            <a:ext cx="6023787" cy="46166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bg1"/>
                </a:solidFill>
              </a:rPr>
              <a:t>Podepsání a odeslání žádosti o podporu</a:t>
            </a:r>
          </a:p>
        </p:txBody>
      </p:sp>
      <p:cxnSp>
        <p:nvCxnSpPr>
          <p:cNvPr id="10" name="Přímá spojnice se šipkou 9"/>
          <p:cNvCxnSpPr/>
          <p:nvPr/>
        </p:nvCxnSpPr>
        <p:spPr>
          <a:xfrm>
            <a:off x="8676456" y="1988840"/>
            <a:ext cx="0" cy="3327176"/>
          </a:xfrm>
          <a:prstGeom prst="straightConnector1">
            <a:avLst/>
          </a:prstGeom>
          <a:ln w="38100" cap="rnd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875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Podání projektové žádosti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352928" cy="5184576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cs-CZ" sz="1600" b="1" u="sng" dirty="0"/>
              <a:t>PORTÁL IS KP14+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1" dirty="0"/>
              <a:t>Produkční </a:t>
            </a:r>
            <a:r>
              <a:rPr lang="cs-CZ" sz="1600" dirty="0"/>
              <a:t>(ostré) </a:t>
            </a:r>
            <a:r>
              <a:rPr lang="cs-CZ" sz="1600" b="1" dirty="0"/>
              <a:t>prostředí </a:t>
            </a:r>
            <a:r>
              <a:rPr lang="cs-CZ" sz="1600" dirty="0"/>
              <a:t>(slouží pro realizaci OP, zadávají se pouze ostrá data)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b="1" u="sng" dirty="0">
                <a:solidFill>
                  <a:schemeClr val="tx1">
                    <a:lumMod val="60000"/>
                    <a:lumOff val="40000"/>
                  </a:schemeClr>
                </a:solidFill>
                <a:hlinkClick r:id="rId3"/>
              </a:rPr>
              <a:t>https://mseu.mssf.cz</a:t>
            </a:r>
            <a:r>
              <a:rPr lang="cs-CZ" sz="1600" b="1" u="sng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 </a:t>
            </a:r>
            <a:endParaRPr lang="cs-CZ" sz="1600" b="1" u="sng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1" dirty="0"/>
              <a:t>Technická podpora IS KP14+ </a:t>
            </a:r>
            <a:r>
              <a:rPr lang="cs-CZ" sz="1600" dirty="0"/>
              <a:t>v rámci OPZ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1600" b="1" u="sng" dirty="0">
                <a:hlinkClick r:id="rId4"/>
              </a:rPr>
              <a:t>iskp@mpsv.cz</a:t>
            </a:r>
            <a:endParaRPr lang="cs-CZ" sz="1600" b="1" u="sng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600" b="1" u="sng" dirty="0"/>
              <a:t>Provozní doba:</a:t>
            </a:r>
            <a:r>
              <a:rPr lang="cs-CZ" sz="1600" b="1" dirty="0"/>
              <a:t> </a:t>
            </a:r>
            <a:r>
              <a:rPr lang="cs-CZ" sz="1600" dirty="0"/>
              <a:t>v pracovních dnech od 8:00 do 16:00 hod.</a:t>
            </a:r>
            <a:r>
              <a:rPr lang="cs-CZ" sz="1600" b="1" dirty="0"/>
              <a:t> </a:t>
            </a:r>
            <a:r>
              <a:rPr lang="cs-CZ" sz="1600" dirty="0"/>
              <a:t>Reakci na váš požadavek garantujeme do 4 hodin v rámci provozní doby technické podpory od obdržení požadavku. Dotazy zaslané mimo provozní dobu budou řešeny nejpozději následující pracovní den.</a:t>
            </a:r>
            <a:endParaRPr lang="cs-CZ" sz="1600" b="1" u="sng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b="1" u="sng" cap="all" dirty="0"/>
              <a:t>Edukační video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1400" b="1" u="sng" dirty="0">
                <a:solidFill>
                  <a:schemeClr val="tx1">
                    <a:lumMod val="60000"/>
                    <a:lumOff val="40000"/>
                  </a:schemeClr>
                </a:solidFill>
                <a:hlinkClick r:id="rId5"/>
              </a:rPr>
              <a:t>http://www.strukturalni-fondy.cz/cs/Jak-na-projekt/Elektronicka-zadost/Edukacni-videa</a:t>
            </a:r>
            <a:r>
              <a:rPr lang="cs-CZ" sz="1400" b="1" u="sng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endParaRPr lang="cs-CZ" sz="1600" b="1" u="sng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600" b="1" u="sng" dirty="0"/>
              <a:t>PŘÍRUČKY OPZ</a:t>
            </a:r>
            <a:endParaRPr lang="cs-CZ" sz="1400" b="1" u="sng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1400" b="1" u="sng" dirty="0">
                <a:solidFill>
                  <a:schemeClr val="tx1">
                    <a:lumMod val="60000"/>
                    <a:lumOff val="40000"/>
                  </a:schemeClr>
                </a:solidFill>
                <a:hlinkClick r:id="rId6"/>
              </a:rPr>
              <a:t>http://www.esfcr.cz/dokumenty-opz</a:t>
            </a:r>
            <a:r>
              <a:rPr lang="cs-CZ" sz="1400" b="1" dirty="0"/>
              <a:t>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1400" b="1" dirty="0"/>
              <a:t>Pokyny k vyplnění žádosti o podporu v IS KP14+ </a:t>
            </a:r>
            <a:r>
              <a:rPr lang="cs-CZ" sz="1400" dirty="0"/>
              <a:t>(v aktuálním vydání)</a:t>
            </a:r>
          </a:p>
          <a:p>
            <a:pPr marL="414000" lvl="1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1400" dirty="0"/>
          </a:p>
          <a:p>
            <a:pPr marL="41400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9345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924944"/>
            <a:ext cx="7272000" cy="1224000"/>
          </a:xfrm>
        </p:spPr>
        <p:txBody>
          <a:bodyPr/>
          <a:lstStyle/>
          <a:p>
            <a:r>
              <a:rPr lang="cs-CZ" dirty="0"/>
              <a:t>ZÁKLADNÍ INFORMACE O VÝZVĚ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3212976"/>
            <a:ext cx="540000" cy="540000"/>
          </a:xfrm>
        </p:spPr>
      </p:pic>
      <p:sp>
        <p:nvSpPr>
          <p:cNvPr id="4" name="Zástupný symbol pro obsah 2"/>
          <p:cNvSpPr txBox="1">
            <a:spLocks/>
          </p:cNvSpPr>
          <p:nvPr/>
        </p:nvSpPr>
        <p:spPr>
          <a:xfrm>
            <a:off x="683568" y="3861048"/>
            <a:ext cx="7920432" cy="2664296"/>
          </a:xfrm>
          <a:prstGeom prst="rect">
            <a:avLst/>
          </a:prstGeom>
          <a:ln>
            <a:noFill/>
          </a:ln>
        </p:spPr>
        <p:txBody>
          <a:bodyPr/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 descr="ALHO-WEB-SLIDE-18916070_l.jpg">
            <a:extLst>
              <a:ext uri="{FF2B5EF4-FFF2-40B4-BE49-F238E27FC236}">
                <a16:creationId xmlns:a16="http://schemas.microsoft.com/office/drawing/2014/main" id="{F464D23F-CD1E-4E73-810F-5C403A5C884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55976" y="3752976"/>
            <a:ext cx="3816424" cy="255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0586EF09-EB91-4B1B-94FF-0BB7133FA7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01"/>
            <a:ext cx="9144000" cy="150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10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Titulní obrazovka </a:t>
            </a:r>
            <a:r>
              <a:rPr lang="cs-CZ" dirty="0" err="1"/>
              <a:t>Is</a:t>
            </a:r>
            <a:r>
              <a:rPr lang="cs-CZ" dirty="0"/>
              <a:t> kp14+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52" y="1269733"/>
            <a:ext cx="8553863" cy="5111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bdélník 8"/>
          <p:cNvSpPr/>
          <p:nvPr/>
        </p:nvSpPr>
        <p:spPr>
          <a:xfrm>
            <a:off x="6710024" y="2732803"/>
            <a:ext cx="2001416" cy="4362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0066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menu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7966" y="2184140"/>
            <a:ext cx="8064000" cy="1316868"/>
          </a:xfrm>
        </p:spPr>
        <p:txBody>
          <a:bodyPr/>
          <a:lstStyle/>
          <a:p>
            <a:pPr marL="432000" lvl="1" indent="-43200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b="1" dirty="0"/>
          </a:p>
          <a:p>
            <a:pPr marL="432000" lvl="1" indent="-43200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1" dirty="0"/>
              <a:t>Žadatel</a:t>
            </a:r>
          </a:p>
          <a:p>
            <a:pPr marL="432000" lvl="1" indent="-43200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Hodnotitel</a:t>
            </a:r>
          </a:p>
          <a:p>
            <a:pPr marL="432000" lvl="1" indent="-43200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Nositel strategie</a:t>
            </a:r>
          </a:p>
          <a:p>
            <a:pPr marL="432000" lvl="1" indent="-43200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Evaluátor</a:t>
            </a:r>
          </a:p>
          <a:p>
            <a:pPr marL="0" lvl="1" indent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cs-CZ" sz="19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523" y="2557775"/>
            <a:ext cx="5579378" cy="777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bdélník 8"/>
          <p:cNvSpPr/>
          <p:nvPr/>
        </p:nvSpPr>
        <p:spPr>
          <a:xfrm>
            <a:off x="3983196" y="2617661"/>
            <a:ext cx="2499151" cy="4249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44" y="3501008"/>
            <a:ext cx="8172003" cy="306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Přímá spojnice se šipkou 9"/>
          <p:cNvCxnSpPr/>
          <p:nvPr/>
        </p:nvCxnSpPr>
        <p:spPr>
          <a:xfrm>
            <a:off x="1763688" y="2348880"/>
            <a:ext cx="2088232" cy="2687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H="1">
            <a:off x="2114368" y="3055031"/>
            <a:ext cx="1809560" cy="11660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38" y="1243359"/>
            <a:ext cx="8892480" cy="940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Obdélník 12"/>
          <p:cNvSpPr/>
          <p:nvPr/>
        </p:nvSpPr>
        <p:spPr>
          <a:xfrm>
            <a:off x="142120" y="1819423"/>
            <a:ext cx="747780" cy="3393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29284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Vytvoření nové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4484" y="1722600"/>
            <a:ext cx="8869516" cy="1174679"/>
          </a:xfrm>
        </p:spPr>
        <p:txBody>
          <a:bodyPr/>
          <a:lstStyle/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0"/>
              <a:t>Nová žádost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0"/>
              <a:t>Seznam programů a výzev (uživatel vybere správný OP)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0"/>
              <a:t>Otevřené výzvy (uživatel vybere </a:t>
            </a:r>
            <a:r>
              <a:rPr lang="cs-CZ" sz="1400" b="1" dirty="0"/>
              <a:t>Výzvu pro MAS č. 03_16_047 </a:t>
            </a:r>
            <a:r>
              <a:rPr lang="cs-CZ" sz="1400" dirty="0"/>
              <a:t>a klikne na modrý odkaz </a:t>
            </a:r>
            <a:r>
              <a:rPr lang="cs-CZ" sz="1400" u="sng" dirty="0"/>
              <a:t>individuální projekt)</a:t>
            </a:r>
            <a:endParaRPr lang="cs-CZ" sz="1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85" y="1196416"/>
            <a:ext cx="5161611" cy="52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bdélník 8"/>
          <p:cNvSpPr/>
          <p:nvPr/>
        </p:nvSpPr>
        <p:spPr>
          <a:xfrm>
            <a:off x="2059195" y="1361121"/>
            <a:ext cx="1115777" cy="2773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870348"/>
            <a:ext cx="315277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C:\Users\michaela.sedlackova\Desktop\Výzva Ř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52937"/>
            <a:ext cx="892899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chaela.sedlackova\Desktop\Výzva ŘO_1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756" y="5157193"/>
            <a:ext cx="5319269" cy="15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8819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pro vyplňování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6984776" cy="151216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400" dirty="0"/>
              <a:t>Uživatel </a:t>
            </a:r>
            <a:r>
              <a:rPr lang="cs-CZ" sz="1400" b="1" u="sng" dirty="0"/>
              <a:t>vyplňuje záložky postupně</a:t>
            </a:r>
            <a:r>
              <a:rPr lang="cs-CZ" sz="1400" dirty="0"/>
              <a:t> (!!!) podle navigačního menu v levé části obrazovky.</a:t>
            </a:r>
          </a:p>
          <a:p>
            <a:pPr algn="just">
              <a:lnSpc>
                <a:spcPct val="100000"/>
              </a:lnSpc>
            </a:pPr>
            <a:r>
              <a:rPr lang="cs-CZ" sz="1400" dirty="0"/>
              <a:t>Jednou vepsaná data se propisují do dalších záložek, či umožní zaktivnění některých neaktivních záložek.</a:t>
            </a:r>
          </a:p>
          <a:p>
            <a:pPr algn="just">
              <a:lnSpc>
                <a:spcPct val="100000"/>
              </a:lnSpc>
            </a:pPr>
            <a:r>
              <a:rPr lang="cs-CZ" sz="1400" b="1" dirty="0"/>
              <a:t>UKLÁDAT!!! </a:t>
            </a:r>
            <a:r>
              <a:rPr lang="cs-CZ" sz="1400" dirty="0"/>
              <a:t>každou vyplněnou záložku, či delší textové pole před jeho opuštěním uložte.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0"/>
          </p:nvPr>
        </p:nvSpPr>
        <p:spPr>
          <a:xfrm>
            <a:off x="323528" y="3068960"/>
            <a:ext cx="4104456" cy="57606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400" b="1" u="sng" cap="all" dirty="0"/>
              <a:t>Pravidlo: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b="1" dirty="0"/>
              <a:t>Žlutě</a:t>
            </a:r>
            <a:r>
              <a:rPr lang="cs-CZ" sz="1400" dirty="0"/>
              <a:t> podbarvená pole = </a:t>
            </a:r>
            <a:r>
              <a:rPr lang="cs-CZ" sz="1400" b="1" dirty="0"/>
              <a:t>povinná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b="1" dirty="0"/>
              <a:t>Šedivě</a:t>
            </a:r>
            <a:r>
              <a:rPr lang="cs-CZ" sz="1400" dirty="0"/>
              <a:t> podbarvená pole = </a:t>
            </a:r>
            <a:r>
              <a:rPr lang="cs-CZ" sz="1400" b="1" dirty="0"/>
              <a:t>volitelná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b="1" dirty="0"/>
              <a:t>Bíle</a:t>
            </a:r>
            <a:r>
              <a:rPr lang="cs-CZ" sz="1400" dirty="0"/>
              <a:t> podbarvená pole = </a:t>
            </a:r>
            <a:r>
              <a:rPr lang="cs-CZ" sz="1400" b="1" dirty="0"/>
              <a:t>vyplňuje systém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  <p:sp>
        <p:nvSpPr>
          <p:cNvPr id="6" name="Zástupný symbol pro obsah 6"/>
          <p:cNvSpPr txBox="1">
            <a:spLocks/>
          </p:cNvSpPr>
          <p:nvPr/>
        </p:nvSpPr>
        <p:spPr>
          <a:xfrm>
            <a:off x="323528" y="3789040"/>
            <a:ext cx="4176464" cy="295232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2000" indent="-432000" algn="just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b="0" dirty="0"/>
              <a:t>Seznam jednotlivých záložek žádosti</a:t>
            </a:r>
          </a:p>
          <a:p>
            <a:pPr marL="432000" indent="-432000" algn="l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b="0" dirty="0"/>
              <a:t>Pomocí šipek možno seznam </a:t>
            </a:r>
            <a:br>
              <a:rPr lang="cs-CZ" sz="1400" b="0" dirty="0"/>
            </a:br>
            <a:r>
              <a:rPr lang="cs-CZ" sz="1400" b="0" dirty="0"/>
              <a:t>rozbalovat či zabalovat</a:t>
            </a:r>
          </a:p>
          <a:p>
            <a:pPr marL="432000" indent="-432000" algn="just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b="0" dirty="0"/>
              <a:t>Šedivé záložky nejsou přístupné</a:t>
            </a:r>
          </a:p>
          <a:p>
            <a:pPr marL="666000" lvl="1" indent="-252000"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sz="1400" dirty="0"/>
              <a:t>Zpřístupní se podle dat vyplňovaných během žádosti</a:t>
            </a:r>
          </a:p>
          <a:p>
            <a:pPr marL="666000" lvl="1" indent="-252000"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sz="1400" dirty="0"/>
              <a:t>Nebo nejsou podle zadaných dat povinná </a:t>
            </a:r>
          </a:p>
        </p:txBody>
      </p:sp>
      <p:pic>
        <p:nvPicPr>
          <p:cNvPr id="2051" name="Picture 3" descr="C:\Users\michaela.sedlackova\Desktop\datová oblast žádost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5" y="1248366"/>
            <a:ext cx="1121619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symbol pro obsah 3"/>
          <p:cNvSpPr txBox="1">
            <a:spLocks/>
          </p:cNvSpPr>
          <p:nvPr/>
        </p:nvSpPr>
        <p:spPr>
          <a:xfrm>
            <a:off x="4499992" y="4305137"/>
            <a:ext cx="2952328" cy="22166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cs-CZ" sz="1400" dirty="0"/>
              <a:t>Možnosti vyplnění jednotlivých polí na záložkách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cs-CZ" sz="1400" dirty="0"/>
              <a:t>Text, číslo, datum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1400" dirty="0"/>
              <a:t>Výběr s rozbalovacího seznamu, kalendáře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1400" dirty="0" err="1"/>
              <a:t>Checkboxy</a:t>
            </a:r>
            <a:endParaRPr lang="cs-CZ" sz="1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1400" dirty="0"/>
              <a:t>Výběr ze seznamu </a:t>
            </a:r>
            <a:br>
              <a:rPr lang="cs-CZ" sz="1400" dirty="0"/>
            </a:br>
            <a:r>
              <a:rPr lang="cs-CZ" sz="1400" dirty="0"/>
              <a:t>a přesunutí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1400" dirty="0"/>
              <a:t>Nový záznam</a:t>
            </a:r>
          </a:p>
        </p:txBody>
      </p:sp>
    </p:spTree>
    <p:extLst>
      <p:ext uri="{BB962C8B-B14F-4D97-AF65-F5344CB8AC3E}">
        <p14:creationId xmlns:p14="http://schemas.microsoft.com/office/powerpoint/2010/main" val="13843517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79712" y="3356992"/>
            <a:ext cx="7272000" cy="730252"/>
          </a:xfrm>
        </p:spPr>
        <p:txBody>
          <a:bodyPr/>
          <a:lstStyle/>
          <a:p>
            <a:r>
              <a:rPr lang="cs-CZ" dirty="0"/>
              <a:t>Prostor pro dotazy</a:t>
            </a:r>
            <a:endParaRPr lang="cs-CZ" sz="2400" b="0" kern="1200" cap="none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9632" y="3429000"/>
            <a:ext cx="540000" cy="540000"/>
          </a:xfrm>
        </p:spPr>
      </p:pic>
      <p:sp>
        <p:nvSpPr>
          <p:cNvPr id="4" name="Zástupný symbol pro obsah 2"/>
          <p:cNvSpPr txBox="1">
            <a:spLocks/>
          </p:cNvSpPr>
          <p:nvPr/>
        </p:nvSpPr>
        <p:spPr>
          <a:xfrm>
            <a:off x="683568" y="3861048"/>
            <a:ext cx="7920432" cy="2664296"/>
          </a:xfrm>
          <a:prstGeom prst="rect">
            <a:avLst/>
          </a:prstGeom>
          <a:ln>
            <a:noFill/>
          </a:ln>
        </p:spPr>
        <p:txBody>
          <a:bodyPr/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369ABF0-0879-4E8A-981F-74142E2158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696"/>
            <a:ext cx="9144000" cy="150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6606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850" y="2060575"/>
            <a:ext cx="8459788" cy="1773238"/>
          </a:xfrm>
        </p:spPr>
        <p:txBody>
          <a:bodyPr/>
          <a:lstStyle/>
          <a:p>
            <a:pPr algn="ctr">
              <a:defRPr/>
            </a:pPr>
            <a:r>
              <a:rPr lang="cs-CZ" dirty="0"/>
              <a:t>Děkujeme za pozornost</a:t>
            </a:r>
            <a:br>
              <a:rPr lang="cs-CZ" dirty="0"/>
            </a:br>
            <a:br>
              <a:rPr lang="cs-CZ" sz="2400" dirty="0"/>
            </a:br>
            <a:br>
              <a:rPr lang="cs-CZ" sz="2400" cap="none" dirty="0"/>
            </a:br>
            <a:r>
              <a:rPr lang="cs-CZ" sz="2400" cap="none" dirty="0"/>
              <a:t>http://www.mas-aktivios.cz</a:t>
            </a:r>
            <a:br>
              <a:rPr lang="cs-CZ" sz="2000" b="0" cap="none" dirty="0"/>
            </a:br>
            <a:br>
              <a:rPr lang="cs-CZ" sz="2000" b="0" cap="none" dirty="0"/>
            </a:br>
            <a:br>
              <a:rPr lang="cs-CZ" sz="2000" b="0" cap="none" dirty="0"/>
            </a:br>
            <a:br>
              <a:rPr lang="cs-CZ" sz="2000" b="0" cap="none" dirty="0"/>
            </a:br>
            <a:endParaRPr lang="cs-CZ" sz="2000" dirty="0"/>
          </a:p>
        </p:txBody>
      </p:sp>
      <p:pic>
        <p:nvPicPr>
          <p:cNvPr id="4" name="Obrázek 3" descr="Aktivios-2color.jpg">
            <a:extLst>
              <a:ext uri="{FF2B5EF4-FFF2-40B4-BE49-F238E27FC236}">
                <a16:creationId xmlns:a16="http://schemas.microsoft.com/office/drawing/2014/main" id="{E397C3AA-02B4-43D4-8AF5-43FE898D16A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077072"/>
            <a:ext cx="880791" cy="144016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D44C365B-04AE-465A-8729-E6E6A642FA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0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05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endParaRPr lang="cs-CZ" sz="1200" b="1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480830"/>
              </p:ext>
            </p:extLst>
          </p:nvPr>
        </p:nvGraphicFramePr>
        <p:xfrm>
          <a:off x="395536" y="1457401"/>
          <a:ext cx="8352928" cy="5058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1742">
                  <a:extLst>
                    <a:ext uri="{9D8B030D-6E8A-4147-A177-3AD203B41FA5}">
                      <a16:colId xmlns:a16="http://schemas.microsoft.com/office/drawing/2014/main" val="2029321985"/>
                    </a:ext>
                  </a:extLst>
                </a:gridCol>
                <a:gridCol w="4911186">
                  <a:extLst>
                    <a:ext uri="{9D8B030D-6E8A-4147-A177-3AD203B41FA5}">
                      <a16:colId xmlns:a16="http://schemas.microsoft.com/office/drawing/2014/main" val="1595406229"/>
                    </a:ext>
                  </a:extLst>
                </a:gridCol>
              </a:tblGrid>
              <a:tr h="102924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Číslo výzvy MAS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773/03_16_047/CLLD_16_01_118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3733008"/>
                  </a:ext>
                </a:extLst>
              </a:tr>
              <a:tr h="161174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Název výzvy MAS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Výzva MAS Aktivios – podpora sociálních a návazných služeb – II.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301180"/>
                  </a:ext>
                </a:extLst>
              </a:tr>
              <a:tr h="80587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Druh výzvy MAS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Kolová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8173166"/>
                  </a:ext>
                </a:extLst>
              </a:tr>
              <a:tr h="161174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Určení z hlediska konkurence mezi projekty v rámci výzvy MAS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Otevřená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3285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602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57400"/>
            <a:ext cx="8496944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endParaRPr lang="cs-CZ" sz="1200" b="1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359655"/>
              </p:ext>
            </p:extLst>
          </p:nvPr>
        </p:nvGraphicFramePr>
        <p:xfrm>
          <a:off x="395536" y="1457400"/>
          <a:ext cx="8496944" cy="468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8301">
                  <a:extLst>
                    <a:ext uri="{9D8B030D-6E8A-4147-A177-3AD203B41FA5}">
                      <a16:colId xmlns:a16="http://schemas.microsoft.com/office/drawing/2014/main" val="3289281960"/>
                    </a:ext>
                  </a:extLst>
                </a:gridCol>
                <a:gridCol w="5518643">
                  <a:extLst>
                    <a:ext uri="{9D8B030D-6E8A-4147-A177-3AD203B41FA5}">
                      <a16:colId xmlns:a16="http://schemas.microsoft.com/office/drawing/2014/main" val="204005582"/>
                    </a:ext>
                  </a:extLst>
                </a:gridCol>
              </a:tblGrid>
              <a:tr h="58515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Datum vyhlášení výzvy MAS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15. 12. 2018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782341"/>
                  </a:ext>
                </a:extLst>
              </a:tr>
              <a:tr h="58515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Datum zpřístupnění žádosti o podporu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15. 12. 2018, 8:00 hodin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0927579"/>
                  </a:ext>
                </a:extLst>
              </a:tr>
              <a:tr h="58515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Datum zahájení příjmu žádostí o podporu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15. 12. 2018, 8:00 hodin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7882648"/>
                  </a:ext>
                </a:extLst>
              </a:tr>
              <a:tr h="58515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Datum ukončení příjmu žádostí o podporu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30.4. 2018, 12:00 hodin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7036232"/>
                  </a:ext>
                </a:extLst>
              </a:tr>
              <a:tr h="11703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Maximální délka, na kterou je žadatel oprávněn projekt naplánovat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36 měsíců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258296"/>
                  </a:ext>
                </a:extLst>
              </a:tr>
              <a:tr h="11703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Nejzazší datum pro ukončení fyzické realizace projektu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31. 12. 2022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9225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61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57400"/>
            <a:ext cx="8712968" cy="441987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sz="3600" b="1" dirty="0"/>
              <a:t>Podporované aktivity v rámci výzvy:</a:t>
            </a:r>
          </a:p>
          <a:p>
            <a:pPr marL="0" indent="0">
              <a:buNone/>
            </a:pPr>
            <a:endParaRPr lang="cs-CZ" sz="3600" b="1" dirty="0"/>
          </a:p>
          <a:p>
            <a:pPr marL="0" indent="0">
              <a:buNone/>
            </a:pPr>
            <a:r>
              <a:rPr lang="cs-CZ" b="1" dirty="0"/>
              <a:t>• Sociální služby</a:t>
            </a:r>
          </a:p>
          <a:p>
            <a:pPr marL="0" indent="0">
              <a:buNone/>
            </a:pPr>
            <a:r>
              <a:rPr lang="cs-CZ" b="1" dirty="0"/>
              <a:t>• Další programy a činnosti v rámci sociálního začleňování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012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4540" y="1457400"/>
            <a:ext cx="7945460" cy="492392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sz="4000" b="1" dirty="0"/>
              <a:t>Podporované sociální služby:</a:t>
            </a:r>
          </a:p>
          <a:p>
            <a:pPr marL="0" indent="0">
              <a:buNone/>
            </a:pPr>
            <a:endParaRPr lang="cs-CZ" sz="4000" b="1" dirty="0"/>
          </a:p>
          <a:p>
            <a:pPr marL="0" indent="0">
              <a:buNone/>
            </a:pPr>
            <a:r>
              <a:rPr lang="cs-CZ" b="1" dirty="0"/>
              <a:t>• odborné sociální poradenství - § 37, </a:t>
            </a:r>
          </a:p>
          <a:p>
            <a:pPr marL="0" indent="0">
              <a:buNone/>
            </a:pPr>
            <a:r>
              <a:rPr lang="cs-CZ" b="1" dirty="0"/>
              <a:t>• terénní programy - § 69, </a:t>
            </a:r>
          </a:p>
          <a:p>
            <a:pPr marL="0" indent="0">
              <a:buNone/>
            </a:pPr>
            <a:r>
              <a:rPr lang="cs-CZ" b="1" dirty="0"/>
              <a:t>• sociálně aktivizační služby pro rodiny s dětmi - § 65, </a:t>
            </a:r>
          </a:p>
          <a:p>
            <a:pPr marL="0" indent="0">
              <a:buNone/>
            </a:pPr>
            <a:r>
              <a:rPr lang="cs-CZ" b="1" dirty="0"/>
              <a:t>• raná péče - § 54,</a:t>
            </a:r>
          </a:p>
          <a:p>
            <a:pPr marL="0" indent="0">
              <a:buNone/>
            </a:pPr>
            <a:r>
              <a:rPr lang="cs-CZ" b="1" dirty="0"/>
              <a:t>• kontaktní centra - § 59, </a:t>
            </a:r>
          </a:p>
          <a:p>
            <a:pPr marL="0" indent="0">
              <a:buNone/>
            </a:pPr>
            <a:r>
              <a:rPr lang="cs-CZ" b="1" dirty="0"/>
              <a:t>• nízkoprahová zařízení pro děti a mládež - § 62 </a:t>
            </a:r>
          </a:p>
          <a:p>
            <a:pPr marL="0" indent="0">
              <a:buNone/>
            </a:pPr>
            <a:r>
              <a:rPr lang="cs-CZ" b="1" dirty="0"/>
              <a:t>• sociální rehabilitace - § 70,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7769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57400"/>
            <a:ext cx="8640960" cy="449188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200" b="1" dirty="0"/>
          </a:p>
          <a:p>
            <a:pPr marL="0" indent="0">
              <a:buNone/>
            </a:pPr>
            <a:r>
              <a:rPr lang="cs-CZ" sz="3600" b="1" dirty="0"/>
              <a:t>Podporované sociální služby:</a:t>
            </a:r>
          </a:p>
          <a:p>
            <a:pPr marL="0" indent="0">
              <a:buNone/>
            </a:pPr>
            <a:endParaRPr lang="cs-CZ" sz="3600" b="1" dirty="0"/>
          </a:p>
          <a:p>
            <a:pPr marL="0" indent="0">
              <a:buNone/>
            </a:pPr>
            <a:r>
              <a:rPr lang="cs-CZ" b="1" dirty="0"/>
              <a:t>• sociálně terapeutické dílny - § 67, </a:t>
            </a:r>
          </a:p>
          <a:p>
            <a:pPr marL="0" indent="0">
              <a:buNone/>
            </a:pPr>
            <a:r>
              <a:rPr lang="cs-CZ" b="1" dirty="0"/>
              <a:t>• služby následné péče - § 64, </a:t>
            </a:r>
          </a:p>
          <a:p>
            <a:pPr marL="0" indent="0">
              <a:buNone/>
            </a:pPr>
            <a:r>
              <a:rPr lang="cs-CZ" b="1" dirty="0"/>
              <a:t>• podpora samostatného bydlení - § 43, </a:t>
            </a:r>
          </a:p>
          <a:p>
            <a:pPr marL="0" indent="0">
              <a:buNone/>
            </a:pPr>
            <a:r>
              <a:rPr lang="cs-CZ" b="1" dirty="0"/>
              <a:t>• osobní asistence - § 39, </a:t>
            </a:r>
          </a:p>
          <a:p>
            <a:pPr marL="0" indent="0">
              <a:buNone/>
            </a:pPr>
            <a:r>
              <a:rPr lang="cs-CZ" b="1" dirty="0"/>
              <a:t>• odlehčovací služby - § 44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8507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– 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7996" y="1196752"/>
            <a:ext cx="8476492" cy="5499248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/>
              <a:t>Další programy a činnosti v rámci sociálního začleňování:</a:t>
            </a:r>
          </a:p>
          <a:p>
            <a:pPr marL="0" indent="0">
              <a:buNone/>
            </a:pPr>
            <a:r>
              <a:rPr lang="cs-CZ" b="1" dirty="0"/>
              <a:t>a) programy prevence a řešení problémů v sociálně vyloučených lokalitách, </a:t>
            </a:r>
          </a:p>
          <a:p>
            <a:pPr marL="0" indent="0">
              <a:buNone/>
            </a:pPr>
            <a:r>
              <a:rPr lang="cs-CZ" b="1" dirty="0"/>
              <a:t>b)  podpora mladým lidem ze sociálně znevýhodněného prostředí, </a:t>
            </a:r>
          </a:p>
          <a:p>
            <a:pPr marL="0" indent="0">
              <a:buNone/>
            </a:pPr>
            <a:r>
              <a:rPr lang="cs-CZ" b="1" dirty="0"/>
              <a:t>c) podpora aktivit pro osoby s chronickým duševním onemocněním a jejich rodinné příslušníky,</a:t>
            </a:r>
          </a:p>
          <a:p>
            <a:pPr marL="0" indent="0">
              <a:buNone/>
            </a:pPr>
            <a:r>
              <a:rPr lang="cs-CZ" b="1" dirty="0"/>
              <a:t>d) podpora aktivit pro osoby ohrožené závislostmi na návykových látkách, včetně </a:t>
            </a:r>
            <a:r>
              <a:rPr lang="cs-CZ" b="1" dirty="0" err="1"/>
              <a:t>gamblingu</a:t>
            </a:r>
            <a:r>
              <a:rPr lang="cs-CZ" b="1" dirty="0"/>
              <a:t> a PC hrách </a:t>
            </a:r>
          </a:p>
          <a:p>
            <a:pPr marL="0" indent="0">
              <a:buNone/>
            </a:pPr>
            <a:r>
              <a:rPr lang="cs-CZ" b="1" dirty="0"/>
              <a:t>e) podpora probačních a resocializačních programů pro osoby s alternativními tresty a opouštějícími zařízení pro výkon trestu odnětí svobody, 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407532" y="3244334"/>
            <a:ext cx="328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•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0033244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8283</TotalTime>
  <Words>1891</Words>
  <Application>Microsoft Office PowerPoint</Application>
  <PresentationFormat>Předvádění na obrazovce (4:3)</PresentationFormat>
  <Paragraphs>364</Paragraphs>
  <Slides>35</Slides>
  <Notes>30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1" baseType="lpstr">
      <vt:lpstr>Arial</vt:lpstr>
      <vt:lpstr>Calibri</vt:lpstr>
      <vt:lpstr>Courier New</vt:lpstr>
      <vt:lpstr>Wingdings</vt:lpstr>
      <vt:lpstr>Wingdings 3</vt:lpstr>
      <vt:lpstr>prezentace</vt:lpstr>
      <vt:lpstr>Seminář pro žadatele výzvy MAS AKTIVIOS    z operačního programu zaměstnanost   Podpora SOC. A NÁVAZNÝCH SLUŽEB II.   </vt:lpstr>
      <vt:lpstr>Harmonogram semináře</vt:lpstr>
      <vt:lpstr>ZÁKLADNÍ INFORMACE O VÝZVĚ</vt:lpstr>
      <vt:lpstr>VÝZVA – ZÁKLADNÍ INFORMACE</vt:lpstr>
      <vt:lpstr>VÝZVA – ZÁKLADNÍ INFORMACE</vt:lpstr>
      <vt:lpstr>VÝZVA – ZÁKLADNÍ INFORMACE</vt:lpstr>
      <vt:lpstr>VÝZVA – ZÁKLADNÍ INFORMACE</vt:lpstr>
      <vt:lpstr>VÝZVA – ZÁKLADNÍ INFORMACE</vt:lpstr>
      <vt:lpstr>VÝZVA – ZÁKLADNÍ INFORMACE</vt:lpstr>
      <vt:lpstr>VÝZVA – ZÁKLADNÍ INFORMACE</vt:lpstr>
      <vt:lpstr>VÝZVA – ZÁKLADNÍ INFORMACE</vt:lpstr>
      <vt:lpstr>VÝZVA – ZÁKLADNÍ INFORMACE</vt:lpstr>
      <vt:lpstr>VÝZVA – ZÁKLADNÍ INFORMACE</vt:lpstr>
      <vt:lpstr>VÝZVA – ZÁKLADNÍ INFORMACE</vt:lpstr>
      <vt:lpstr>VÝZVA – ZÁKLADNÍ INFORMACE</vt:lpstr>
      <vt:lpstr>Podmínky realizace podporovaných aktivit</vt:lpstr>
      <vt:lpstr>PoDMÍNKY REALIZACE</vt:lpstr>
      <vt:lpstr>PoDMÍNKY REALIZACE</vt:lpstr>
      <vt:lpstr>PoDMÍNKY REALIZACE</vt:lpstr>
      <vt:lpstr>PoDMÍNKY REALIZACE</vt:lpstr>
      <vt:lpstr>PoDMÍNKY REALIZACE</vt:lpstr>
      <vt:lpstr>PoDMÍNKY REALIZACE</vt:lpstr>
      <vt:lpstr>PoDMÍNKY REALIZACE</vt:lpstr>
      <vt:lpstr>PoDMÍNKY REALIZACE</vt:lpstr>
      <vt:lpstr>HODNOCENÍ A VÝBĚR PROJEKTŮ</vt:lpstr>
      <vt:lpstr>HODNOCENÍ A VÝBĚR PROJEKTŮ</vt:lpstr>
      <vt:lpstr>Projektová žádost  v IS KP14+</vt:lpstr>
      <vt:lpstr>Podání projektové žádosti v opz</vt:lpstr>
      <vt:lpstr>Podání projektové žádosti v opz</vt:lpstr>
      <vt:lpstr>Titulní obrazovka Is kp14+</vt:lpstr>
      <vt:lpstr>Základní menu</vt:lpstr>
      <vt:lpstr>Vytvoření nové žádosti</vt:lpstr>
      <vt:lpstr>Pravidla pro vyplňování žádosti</vt:lpstr>
      <vt:lpstr>Prostor pro dotazy</vt:lpstr>
      <vt:lpstr>Děkujeme za pozornost   http://www.mas-aktivios.cz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ROZLOŽENÍ SNÍMKŮ A TISK PREZENTACÍ</dc:title>
  <dc:creator>Murlová Kateřina Mgr. (MPSV)</dc:creator>
  <cp:lastModifiedBy>Bouchnerova</cp:lastModifiedBy>
  <cp:revision>681</cp:revision>
  <cp:lastPrinted>2017-05-26T12:47:14Z</cp:lastPrinted>
  <dcterms:created xsi:type="dcterms:W3CDTF">2015-02-20T08:23:15Z</dcterms:created>
  <dcterms:modified xsi:type="dcterms:W3CDTF">2019-02-07T11:03:27Z</dcterms:modified>
</cp:coreProperties>
</file>