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699" r:id="rId2"/>
    <p:sldId id="655" r:id="rId3"/>
    <p:sldId id="737" r:id="rId4"/>
    <p:sldId id="673" r:id="rId5"/>
    <p:sldId id="738" r:id="rId6"/>
    <p:sldId id="613" r:id="rId7"/>
    <p:sldId id="614" r:id="rId8"/>
    <p:sldId id="717" r:id="rId9"/>
    <p:sldId id="678" r:id="rId10"/>
    <p:sldId id="739" r:id="rId11"/>
    <p:sldId id="720" r:id="rId12"/>
    <p:sldId id="735" r:id="rId13"/>
    <p:sldId id="740" r:id="rId14"/>
    <p:sldId id="700" r:id="rId15"/>
    <p:sldId id="732" r:id="rId16"/>
    <p:sldId id="617" r:id="rId17"/>
    <p:sldId id="701" r:id="rId18"/>
    <p:sldId id="703" r:id="rId19"/>
    <p:sldId id="709" r:id="rId20"/>
    <p:sldId id="704" r:id="rId21"/>
    <p:sldId id="705" r:id="rId22"/>
    <p:sldId id="706" r:id="rId23"/>
    <p:sldId id="707" r:id="rId24"/>
    <p:sldId id="710" r:id="rId25"/>
    <p:sldId id="711" r:id="rId26"/>
    <p:sldId id="712" r:id="rId27"/>
    <p:sldId id="713" r:id="rId28"/>
    <p:sldId id="714" r:id="rId29"/>
    <p:sldId id="730" r:id="rId30"/>
    <p:sldId id="731" r:id="rId31"/>
    <p:sldId id="721" r:id="rId32"/>
    <p:sldId id="691" r:id="rId33"/>
    <p:sldId id="715" r:id="rId34"/>
    <p:sldId id="722" r:id="rId35"/>
    <p:sldId id="692" r:id="rId36"/>
    <p:sldId id="723" r:id="rId37"/>
    <p:sldId id="693" r:id="rId38"/>
    <p:sldId id="724" r:id="rId39"/>
    <p:sldId id="694" r:id="rId40"/>
    <p:sldId id="725" r:id="rId41"/>
    <p:sldId id="695" r:id="rId42"/>
    <p:sldId id="708" r:id="rId43"/>
    <p:sldId id="726" r:id="rId44"/>
    <p:sldId id="696" r:id="rId45"/>
    <p:sldId id="716" r:id="rId46"/>
    <p:sldId id="727" r:id="rId47"/>
    <p:sldId id="697" r:id="rId48"/>
    <p:sldId id="729" r:id="rId49"/>
    <p:sldId id="728" r:id="rId50"/>
    <p:sldId id="734" r:id="rId51"/>
    <p:sldId id="733" r:id="rId52"/>
    <p:sldId id="653" r:id="rId53"/>
    <p:sldId id="654" r:id="rId5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009900"/>
    <a:srgbClr val="F58223"/>
    <a:srgbClr val="003300"/>
    <a:srgbClr val="FBCE9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292" autoAdjust="0"/>
    <p:restoredTop sz="94368" autoAdjust="0"/>
  </p:normalViewPr>
  <p:slideViewPr>
    <p:cSldViewPr>
      <p:cViewPr varScale="1">
        <p:scale>
          <a:sx n="86" d="100"/>
          <a:sy n="86" d="100"/>
        </p:scale>
        <p:origin x="181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150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26B90B-6329-4DAC-A3D4-1D7CA359E58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9D2-AD79-42BA-A36B-5B00A81FD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D2D-EA39-4612-8D2E-1FC565298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A9D8-63D9-4B6E-9232-48C9BF5F48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0B9-9F4A-4496-94F8-82F3236D6A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3A43-8AEF-4248-AE3F-A5A38B6DB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D404-D9AA-4A17-856A-6A105031DF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7675-F244-491F-9428-BFF025FE6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F040-4131-46D6-B3D9-86F04EF4BE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EBB2-6E81-45D4-8CEA-E6AFA05700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6C0-8158-4650-A539-662B41D2FF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75F4-4755-4C79-A836-18249D6384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334E-4DC9-4148-90A1-4C8309B257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as-aktivios.cz/dotace-pro-vas/prv/2-vyzva-pr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mas-aktivios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6C2159-8765-456E-B1EC-87EF9727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6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>
                <a:solidFill>
                  <a:srgbClr val="006600"/>
                </a:solidFill>
                <a:latin typeface="Book Antiqua" panose="02040602050305030304" pitchFamily="18" charset="0"/>
              </a:rPr>
              <a:t>Děkujeme, že souhlasíte s pořízením fotodokumentace v průběhu semináře </a:t>
            </a:r>
          </a:p>
          <a:p>
            <a:pPr marL="0" indent="0" algn="ctr">
              <a:buNone/>
            </a:pPr>
            <a:r>
              <a:rPr lang="cs-CZ" sz="9600" dirty="0">
                <a:solidFill>
                  <a:srgbClr val="FF6600"/>
                </a:solidFill>
                <a:sym typeface="Wingdings" panose="05000000000000000000" pitchFamily="2" charset="2"/>
              </a:rPr>
              <a:t> </a:t>
            </a:r>
            <a:endParaRPr lang="cs-CZ" sz="9600" dirty="0">
              <a:solidFill>
                <a:srgbClr val="FF6600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DAAC22-1567-43E5-8E29-2D9BE220A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9" y="5445224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dirty="0">
                <a:solidFill>
                  <a:srgbClr val="FF66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FF6600"/>
                </a:solidFill>
                <a:latin typeface="Book Antiqua" pitchFamily="18" charset="0"/>
              </a:rPr>
              <a:t>OP Zaměstnanost     </a:t>
            </a:r>
            <a:r>
              <a:rPr lang="cs-CZ" dirty="0">
                <a:solidFill>
                  <a:srgbClr val="009900"/>
                </a:solidFill>
                <a:latin typeface="Book Antiqua" pitchFamily="18" charset="0"/>
              </a:rPr>
              <a:t>10,07 mil. Kč                    podpora až 100%</a:t>
            </a:r>
            <a:br>
              <a:rPr lang="cs-CZ" dirty="0"/>
            </a:br>
            <a:endParaRPr lang="cs-CZ" dirty="0">
              <a:solidFill>
                <a:srgbClr val="FF66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50645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sz="2400" b="1" dirty="0">
                <a:solidFill>
                  <a:srgbClr val="FF6600"/>
                </a:solidFill>
                <a:latin typeface="Book Antiqua" pitchFamily="18" charset="0"/>
              </a:rPr>
              <a:t>   </a:t>
            </a:r>
          </a:p>
          <a:p>
            <a:pPr>
              <a:buNone/>
            </a:pP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Podpora sociálních a návazných služeb    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5,07 mil. Kč   </a:t>
            </a:r>
          </a:p>
          <a:p>
            <a:pPr>
              <a:buNone/>
            </a:pP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  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Prorodinná opatření                    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mil Kč / 2,1 mil. Kč</a:t>
            </a:r>
          </a:p>
          <a:p>
            <a:pPr>
              <a:buNone/>
            </a:pP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----------------------------------</a:t>
            </a:r>
          </a:p>
          <a:p>
            <a:pPr>
              <a:buNone/>
            </a:pP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zbývá    7,17 mil. Kč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A43E9F-8D7F-449E-A6CC-F157E4AEA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8214050" cy="13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4" y="0"/>
            <a:ext cx="9144000" cy="1700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6600"/>
                </a:solidFill>
                <a:latin typeface="Book Antiqua" panose="02040602050305030304" pitchFamily="18" charset="0"/>
              </a:rPr>
              <a:t>PRV  </a:t>
            </a:r>
            <a:r>
              <a:rPr lang="cs-CZ" dirty="0">
                <a:solidFill>
                  <a:srgbClr val="FF6600"/>
                </a:solidFill>
                <a:latin typeface="Book Antiqua" panose="02040602050305030304" pitchFamily="18" charset="0"/>
              </a:rPr>
              <a:t>-  celková alokace </a:t>
            </a: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31,798 mil. Kč</a:t>
            </a:r>
            <a:b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</a:br>
            <a:r>
              <a:rPr lang="cs-CZ" sz="3100" b="1" dirty="0">
                <a:solidFill>
                  <a:srgbClr val="FF6600"/>
                </a:solidFill>
                <a:latin typeface="Book Antiqua" panose="02040602050305030304" pitchFamily="18" charset="0"/>
              </a:rPr>
              <a:t>          </a:t>
            </a:r>
            <a:r>
              <a:rPr lang="cs-CZ" sz="3100" dirty="0">
                <a:solidFill>
                  <a:srgbClr val="FF6600"/>
                </a:solidFill>
                <a:latin typeface="Book Antiqua" panose="02040602050305030304" pitchFamily="18" charset="0"/>
              </a:rPr>
              <a:t>dosud</a:t>
            </a:r>
            <a:r>
              <a:rPr lang="cs-CZ" sz="3100" b="1" dirty="0">
                <a:solidFill>
                  <a:srgbClr val="FF6600"/>
                </a:solidFill>
                <a:latin typeface="Book Antiqua" panose="02040602050305030304" pitchFamily="18" charset="0"/>
              </a:rPr>
              <a:t> vyčerpáno cca </a:t>
            </a:r>
            <a:r>
              <a:rPr lang="cs-CZ" sz="3100" b="1" dirty="0">
                <a:solidFill>
                  <a:srgbClr val="006600"/>
                </a:solidFill>
                <a:latin typeface="Book Antiqua" panose="02040602050305030304" pitchFamily="18" charset="0"/>
              </a:rPr>
              <a:t>10,9 mil. Kč</a:t>
            </a:r>
            <a:br>
              <a:rPr lang="cs-CZ" sz="3100" b="1" dirty="0">
                <a:solidFill>
                  <a:srgbClr val="006600"/>
                </a:solidFill>
                <a:latin typeface="Book Antiqua" panose="02040602050305030304" pitchFamily="18" charset="0"/>
              </a:rPr>
            </a:br>
            <a:r>
              <a:rPr lang="cs-CZ" sz="3100" b="1" dirty="0">
                <a:solidFill>
                  <a:srgbClr val="006600"/>
                </a:solidFill>
                <a:latin typeface="Book Antiqua" panose="02040602050305030304" pitchFamily="18" charset="0"/>
              </a:rPr>
              <a:t>                                         zbývá 20,898 mil. Kč</a:t>
            </a:r>
            <a:endParaRPr lang="cs-CZ" sz="3100" b="1" dirty="0">
              <a:solidFill>
                <a:srgbClr val="FF66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b="1" dirty="0">
                <a:solidFill>
                  <a:srgbClr val="006600"/>
                </a:solidFill>
                <a:latin typeface="Book Antiqua" pitchFamily="18" charset="0"/>
              </a:rPr>
              <a:t>   </a:t>
            </a:r>
          </a:p>
          <a:p>
            <a:pPr>
              <a:buNone/>
            </a:pPr>
            <a:r>
              <a:rPr lang="cs-CZ" sz="2000" b="1" dirty="0">
                <a:solidFill>
                  <a:srgbClr val="006600"/>
                </a:solidFill>
                <a:latin typeface="Book Antiqua" pitchFamily="18" charset="0"/>
              </a:rPr>
              <a:t>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  Obnova a rozšíření cestní sítě v nezalesněné krajině </a:t>
            </a: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mil Kč</a:t>
            </a:r>
          </a:p>
          <a:p>
            <a:pPr>
              <a:buNone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3.2  Obnova a zachování krajinného rázu  -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mil Kč</a:t>
            </a:r>
          </a:p>
          <a:p>
            <a:pPr>
              <a:buNone/>
            </a:pP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3.3. Neproduktivní investice v lesích –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mil Kč</a:t>
            </a:r>
          </a:p>
          <a:p>
            <a:pPr>
              <a:buNone/>
            </a:pP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  Podpora zemědělských podnikatelů –</a:t>
            </a: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mil Kč</a:t>
            </a:r>
          </a:p>
          <a:p>
            <a:pPr>
              <a:buNone/>
            </a:pP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  Uvádění zemědělských produktů na trh –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mil Kč</a:t>
            </a:r>
          </a:p>
          <a:p>
            <a:pPr>
              <a:buNone/>
            </a:pP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3.6  Podpora nezemědělských podnikatelů –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6,3 mil Kč</a:t>
            </a:r>
          </a:p>
          <a:p>
            <a:pPr>
              <a:buNone/>
            </a:pP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  Podpora lesnických podnikatelů –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mil Kč</a:t>
            </a:r>
          </a:p>
          <a:p>
            <a:pPr>
              <a:buNone/>
            </a:pP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3.8  Předávání znalostí a informační akce </a:t>
            </a: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mil Kč </a:t>
            </a:r>
          </a:p>
          <a:p>
            <a:pPr>
              <a:buNone/>
            </a:pPr>
            <a:r>
              <a:rPr lang="cs-CZ" sz="20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63A545-FCE1-477F-9B2C-57B4ECCC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211"/>
            <a:ext cx="9144000" cy="15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4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Výzvy MAS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600" dirty="0">
                <a:solidFill>
                  <a:srgbClr val="009900"/>
                </a:solidFill>
                <a:latin typeface="Book Antiqua" pitchFamily="18" charset="0"/>
              </a:rPr>
              <a:t>     </a:t>
            </a: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Book Antiqua" pitchFamily="18" charset="0"/>
              </a:rPr>
              <a:t>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OPZ  </a:t>
            </a: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 12.2017 – 15.2.2018  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Prorodinná opatření – I. 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alokace 5 mil. Kč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min. 400 000 – max. 3 000 000 Kč)</a:t>
            </a:r>
          </a:p>
          <a:p>
            <a:pPr>
              <a:buNone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1/1 projekt -  dotace 2 934 250 Kč </a:t>
            </a:r>
            <a:endParaRPr lang="cs-CZ" sz="26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a návazné služby ( min. 400 000 – max. 3 000 000 Kč)</a:t>
            </a:r>
          </a:p>
          <a:p>
            <a:pPr>
              <a:buNone/>
            </a:pPr>
            <a:r>
              <a:rPr lang="cs-CZ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1/0 </a:t>
            </a: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cs-CZ" sz="26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IROP</a:t>
            </a: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20.12.2017 – 18.3.2018 </a:t>
            </a: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Infrastruktura do vzdělávání 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alokace 15 712 631 Kč ( min. 100 000 Kč )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5/5 projektů – dotace 9 594 301,41 Kč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cs-CZ" sz="26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2. Zvyšování bezpečnosti a enviromentální </a:t>
            </a:r>
          </a:p>
          <a:p>
            <a:pPr>
              <a:buNone/>
            </a:pP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šetrnosti dopravy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alokace 31 578 947 ( min. 2 000 000 Kč) 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1/1 projekt – dotace 23 343 575,75 Kč   </a:t>
            </a:r>
          </a:p>
          <a:p>
            <a:pPr>
              <a:buNone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 březen 2018 </a:t>
            </a:r>
          </a:p>
          <a:p>
            <a:pPr>
              <a:buNone/>
            </a:pPr>
            <a:r>
              <a:rPr lang="cs-CZ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22 projektů – dotace  cca 10,9 mil Kč       </a:t>
            </a: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84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Výzvy MAS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600" dirty="0">
                <a:solidFill>
                  <a:srgbClr val="009900"/>
                </a:solidFill>
                <a:latin typeface="Book Antiqua" pitchFamily="18" charset="0"/>
              </a:rPr>
              <a:t>     </a:t>
            </a: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Book Antiqua" pitchFamily="18" charset="0"/>
              </a:rPr>
              <a:t>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OPZ</a:t>
            </a: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15.12. 2018 – 30.4.2019</a:t>
            </a: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6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a návazné služby II. </a:t>
            </a:r>
          </a:p>
          <a:p>
            <a:pPr>
              <a:buNone/>
            </a:pPr>
            <a:r>
              <a:rPr lang="cs-CZ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alokace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5,07 mil. Kč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(min. 400 000 – max. 2 500 000 Kč)</a:t>
            </a:r>
          </a:p>
          <a:p>
            <a:pPr>
              <a:buNone/>
            </a:pPr>
            <a:endParaRPr lang="cs-CZ" sz="26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IROP 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15.12.2018 – 31.5.2019 </a:t>
            </a: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cs-CZ" sz="26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Infrastruktura pro sociální služby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alokace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18 000 000 Kč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(min. 400 000 Kč –  max. 7 000 000 Kč)</a:t>
            </a:r>
          </a:p>
          <a:p>
            <a:pPr>
              <a:buNone/>
            </a:pPr>
            <a:endParaRPr lang="cs-CZ" sz="26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6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Infrastruktura pro sociální služby – sociální bydlení </a:t>
            </a: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alokace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 Kč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(min. 400 000 –max.  99 000 000Kč) 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6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25.2. 2019 – 18.4.2019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alokace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14 920 858 Kč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(min. 50 000 Kč </a:t>
            </a:r>
          </a:p>
          <a:p>
            <a:pPr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max. 200 000 – 1 500 000 Kč dle jednotlivých </a:t>
            </a:r>
            <a:r>
              <a:rPr lang="cs-CZ" sz="26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fichí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r>
              <a:rPr lang="cs-CZ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                 </a:t>
            </a: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9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6E1AB-1114-410F-ABFE-BED224F2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21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SEMINÁŘ PRO ŽADATELE O DOTACI  </a:t>
            </a:r>
            <a:endParaRPr lang="cs-CZ" sz="400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 Výzvě MAS Aktivios v souladu s Programovým rámcem Programu rozvoje venkova SCLLD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4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Výzva PRV MAS AKTIVIOS, z.s.</a:t>
            </a:r>
          </a:p>
          <a:p>
            <a:pPr marL="0" indent="0" algn="ctr">
              <a:buNone/>
            </a:pPr>
            <a:endParaRPr lang="cs-CZ" sz="28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čtvrtek </a:t>
            </a:r>
            <a:r>
              <a:rPr lang="cs-CZ" sz="20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7. 3. 2019  </a:t>
            </a:r>
            <a:r>
              <a:rPr lang="cs-CZ" sz="2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 9,00 hodin </a:t>
            </a:r>
            <a:r>
              <a:rPr lang="cs-CZ" sz="20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Přeštice</a:t>
            </a:r>
            <a:endParaRPr lang="cs-CZ" sz="200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středa  </a:t>
            </a:r>
            <a:r>
              <a:rPr lang="cs-CZ" sz="20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13.3. 2019</a:t>
            </a:r>
            <a:r>
              <a:rPr lang="cs-CZ" sz="2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od 9,00 hodin – Blovice  </a:t>
            </a:r>
            <a:endParaRPr lang="cs-CZ" sz="200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IROP_logo.png">
            <a:extLst>
              <a:ext uri="{FF2B5EF4-FFF2-40B4-BE49-F238E27FC236}">
                <a16:creationId xmlns:a16="http://schemas.microsoft.com/office/drawing/2014/main" id="{2EF30EEA-0793-4AAC-8727-18983CC722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7" y="14047"/>
            <a:ext cx="9123303" cy="100133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A9927C7-BBE5-4BEE-9B9E-D9D6E121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93096"/>
            <a:ext cx="609010" cy="9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F682C0-019E-4D44-ACA7-AE79257C9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64" y="5919877"/>
            <a:ext cx="855231" cy="828416"/>
          </a:xfrm>
          <a:prstGeom prst="rect">
            <a:avLst/>
          </a:prstGeom>
        </p:spPr>
      </p:pic>
      <p:pic>
        <p:nvPicPr>
          <p:cNvPr id="7" name="Obrázek 6" descr="C:\Users\poodri\AppData\Local\Temp\Rar$DRa0.378\loga PRV\logo\barevne\logo PRV 2.jpg">
            <a:extLst>
              <a:ext uri="{FF2B5EF4-FFF2-40B4-BE49-F238E27FC236}">
                <a16:creationId xmlns:a16="http://schemas.microsoft.com/office/drawing/2014/main" id="{98700EEF-C313-48FE-9494-39C054D512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67" y="6158378"/>
            <a:ext cx="1645285" cy="589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72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4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009900"/>
                </a:solidFill>
                <a:latin typeface="Book Antiqua" pitchFamily="18" charset="0"/>
              </a:rPr>
              <a:t>   </a:t>
            </a: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r>
              <a:rPr lang="cs-CZ" dirty="0"/>
              <a:t>  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720F8F4-DF3E-4F12-BD83-93794C73582D}"/>
              </a:ext>
            </a:extLst>
          </p:cNvPr>
          <p:cNvSpPr/>
          <p:nvPr/>
        </p:nvSpPr>
        <p:spPr>
          <a:xfrm>
            <a:off x="179512" y="962429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Představení výzvy, základní informace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 podání žádosti o dotaci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 hodnocení a výběr projektů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co lze žádat - představení jednotlivých </a:t>
            </a:r>
            <a:r>
              <a:rPr lang="cs-CZ" sz="20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Fichí</a:t>
            </a:r>
            <a:endParaRPr lang="cs-CZ" sz="20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(podporované aktivity, způsobilé/nezpůsobilé výdaje, indikátory </a:t>
            </a:r>
          </a:p>
          <a:p>
            <a:pPr lvl="0"/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atd. </a:t>
            </a:r>
          </a:p>
          <a:p>
            <a:pPr lvl="0"/>
            <a:endParaRPr lang="cs-CZ" sz="20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Vzor vyplněné Žádosti a jak ji podat přes Portál farmáře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Důležité odkazy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8EE031-9060-451E-BC85-2C17F29FE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" y="5544846"/>
            <a:ext cx="9036496" cy="14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48" y="46166"/>
            <a:ext cx="9144000" cy="692695"/>
          </a:xfrm>
          <a:solidFill>
            <a:srgbClr val="FBCE97"/>
          </a:solidFill>
          <a:ln>
            <a:solidFill>
              <a:srgbClr val="F5822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Vyhlášené </a:t>
            </a:r>
            <a:r>
              <a:rPr lang="cs-CZ" b="1" dirty="0" err="1">
                <a:solidFill>
                  <a:srgbClr val="006600"/>
                </a:solidFill>
                <a:latin typeface="Book Antiqua" panose="02040602050305030304" pitchFamily="18" charset="0"/>
              </a:rPr>
              <a:t>Fiche</a:t>
            </a: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 a alokace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1787"/>
            <a:ext cx="9144000" cy="585789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Oblasti podpory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DCA902A-A620-44F5-94F3-00E8571BC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04075"/>
              </p:ext>
            </p:extLst>
          </p:nvPr>
        </p:nvGraphicFramePr>
        <p:xfrm>
          <a:off x="431540" y="1196752"/>
          <a:ext cx="8280920" cy="54000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1696">
                  <a:extLst>
                    <a:ext uri="{9D8B030D-6E8A-4147-A177-3AD203B41FA5}">
                      <a16:colId xmlns:a16="http://schemas.microsoft.com/office/drawing/2014/main" val="1847074022"/>
                    </a:ext>
                  </a:extLst>
                </a:gridCol>
                <a:gridCol w="2225516">
                  <a:extLst>
                    <a:ext uri="{9D8B030D-6E8A-4147-A177-3AD203B41FA5}">
                      <a16:colId xmlns:a16="http://schemas.microsoft.com/office/drawing/2014/main" val="871365710"/>
                    </a:ext>
                  </a:extLst>
                </a:gridCol>
                <a:gridCol w="3633528">
                  <a:extLst>
                    <a:ext uri="{9D8B030D-6E8A-4147-A177-3AD203B41FA5}">
                      <a16:colId xmlns:a16="http://schemas.microsoft.com/office/drawing/2014/main" val="213424055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1616278963"/>
                    </a:ext>
                  </a:extLst>
                </a:gridCol>
              </a:tblGrid>
              <a:tr h="53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Číslo </a:t>
                      </a:r>
                      <a:r>
                        <a:rPr lang="cs-CZ" sz="1600" dirty="0" err="1">
                          <a:solidFill>
                            <a:srgbClr val="006600"/>
                          </a:solidFill>
                          <a:effectLst/>
                        </a:rPr>
                        <a:t>Fiche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6600"/>
                          </a:solidFill>
                          <a:effectLst/>
                        </a:rPr>
                        <a:t>Název </a:t>
                      </a:r>
                      <a:r>
                        <a:rPr lang="cs-CZ" sz="1600" kern="1200" dirty="0" err="1">
                          <a:solidFill>
                            <a:srgbClr val="006600"/>
                          </a:solidFill>
                          <a:effectLst/>
                        </a:rPr>
                        <a:t>Fiche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Vazba </a:t>
                      </a:r>
                      <a:r>
                        <a:rPr lang="cs-CZ" sz="1600" dirty="0" err="1">
                          <a:solidFill>
                            <a:srgbClr val="006600"/>
                          </a:solidFill>
                          <a:effectLst/>
                        </a:rPr>
                        <a:t>Fiche</a:t>
                      </a: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 na článek Nařízení EP a Rady (EU) č. 1305/2013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6600"/>
                          </a:solidFill>
                          <a:effectLst/>
                        </a:rPr>
                        <a:t>Alokace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6600"/>
                          </a:solidFill>
                          <a:effectLst/>
                        </a:rPr>
                        <a:t>pro 2. výzvu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43683"/>
                  </a:ext>
                </a:extLst>
              </a:tr>
              <a:tr h="59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F1 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6600"/>
                          </a:solidFill>
                          <a:effectLst/>
                        </a:rPr>
                        <a:t>Obnova a rozšíření cestní sítě v nezalesněné krajině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17, odstavec 1., písmeno c)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 - Zemědělská infrastruktura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2 000 000,-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8229920"/>
                  </a:ext>
                </a:extLst>
              </a:tr>
              <a:tr h="573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F2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6600"/>
                          </a:solidFill>
                          <a:effectLst/>
                        </a:rPr>
                        <a:t>Obnova a zachování krajinného rázu 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17, odstavec 1., písmeno c)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- Pozemkové úpravy</a:t>
                      </a: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1 500 000,-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5156991"/>
                  </a:ext>
                </a:extLst>
              </a:tr>
              <a:tr h="573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F3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6600"/>
                          </a:solidFill>
                          <a:effectLst/>
                        </a:rPr>
                        <a:t>Neproduktivní investice v lesích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25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- Neproduktivní investice v lesích</a:t>
                      </a: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1 000 000,-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39113"/>
                  </a:ext>
                </a:extLst>
              </a:tr>
              <a:tr h="573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F4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6600"/>
                          </a:solidFill>
                          <a:effectLst/>
                        </a:rPr>
                        <a:t>Podpora zemědělských podnikatelů 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17, odstavec 1., písmeno 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- Investice do zemědělských podniků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4 920 858,-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396381"/>
                  </a:ext>
                </a:extLst>
              </a:tr>
              <a:tr h="693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F5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6600"/>
                          </a:solidFill>
                          <a:effectLst/>
                        </a:rPr>
                        <a:t>Uvádění zemědělských produktů na trh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17, odstavec 1., písmeno b)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- Zpracování a uvádění na trh zemědělských produktů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1 000 000,-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4864"/>
                  </a:ext>
                </a:extLst>
              </a:tr>
              <a:tr h="639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F6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6600"/>
                          </a:solidFill>
                          <a:effectLst/>
                        </a:rPr>
                        <a:t>Podpora nezemědělských podnikatelů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19, odstavec 1., písmeno b)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- Podpora investic na založení nebo rozvoj nezemědělských činností 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3 000 000,-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7205949"/>
                  </a:ext>
                </a:extLst>
              </a:tr>
              <a:tr h="609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F7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6600"/>
                          </a:solidFill>
                          <a:effectLst/>
                        </a:rPr>
                        <a:t>Podpora lesnických podnikatelů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26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- Investice do lesnických technologií a zpracování lesnických produktů, jejich mobilizace a uvádění na trh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1 000 000,-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07338"/>
                  </a:ext>
                </a:extLst>
              </a:tr>
              <a:tr h="610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6600"/>
                          </a:solidFill>
                          <a:effectLst/>
                        </a:rPr>
                        <a:t>F8 </a:t>
                      </a:r>
                      <a:endParaRPr lang="cs-CZ" sz="16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Předávání znalostí a informační akce</a:t>
                      </a:r>
                      <a:endParaRPr lang="cs-CZ" sz="16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Článek 14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</a:rPr>
                        <a:t> - Předávání znalostí a informační akce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2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</a:rPr>
                        <a:t>500 000,- Kč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cs-CZ" sz="16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1" marR="50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2437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itchFamily="18" charset="0"/>
              </a:rPr>
              <a:t>Základní informace o výzvě PRV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3"/>
            <a:ext cx="8352928" cy="4171458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cs-CZ" sz="800" dirty="0"/>
          </a:p>
          <a:p>
            <a:pPr marL="0" indent="0">
              <a:buNone/>
            </a:pPr>
            <a:r>
              <a:rPr lang="cs-CZ" sz="2600" b="1" dirty="0">
                <a:solidFill>
                  <a:srgbClr val="FF6600"/>
                </a:solidFill>
                <a:latin typeface="Cambria" panose="02040503050406030204" pitchFamily="18" charset="0"/>
              </a:rPr>
              <a:t>     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Vyhlášení výzvy:</a:t>
            </a:r>
            <a:r>
              <a:rPr lang="cs-CZ" sz="26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			       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25. 2. 2019</a:t>
            </a:r>
          </a:p>
          <a:p>
            <a:pPr marL="0" indent="0"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Termín příjmu žádostí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přes PF: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4. 3. </a:t>
            </a:r>
            <a:r>
              <a:rPr lang="cs-CZ" sz="26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18. 4. 2019</a:t>
            </a:r>
          </a:p>
          <a:p>
            <a:pPr marL="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 Příjem příloh k žádosti v listinné podobě</a:t>
            </a:r>
            <a:r>
              <a:rPr lang="cs-CZ" sz="26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celou  dobu trvání příjmu</a:t>
            </a:r>
          </a:p>
          <a:p>
            <a:pPr marL="0" indent="0">
              <a:buNone/>
            </a:pPr>
            <a:r>
              <a:rPr lang="cs-CZ" sz="2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Žádostí na MAS , ale </a:t>
            </a:r>
            <a:r>
              <a:rPr lang="cs-CZ" sz="2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vždy po telefonické domluvě </a:t>
            </a:r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upřesnění času!</a:t>
            </a:r>
          </a:p>
          <a:p>
            <a:pPr>
              <a:buNone/>
            </a:pPr>
            <a:endParaRPr lang="cs-CZ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žádostí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zasláním přes Portál Farmáře</a:t>
            </a:r>
          </a:p>
          <a:p>
            <a:pPr marL="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Podání příloh v listinné podobě:</a:t>
            </a:r>
          </a:p>
          <a:p>
            <a:pPr marL="914400" lvl="2" indent="0"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ancelář MAS Aktivios, z.s. </a:t>
            </a:r>
          </a:p>
          <a:p>
            <a:pPr marL="914400" lvl="2" indent="0">
              <a:buNone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Nezdice 46</a:t>
            </a:r>
          </a:p>
          <a:p>
            <a:pPr marL="914400" lvl="2" indent="0">
              <a:buNone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334 01 Přeštice</a:t>
            </a:r>
          </a:p>
          <a:p>
            <a:pPr marL="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 Termín </a:t>
            </a: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registrace na RO SZIF</a:t>
            </a:r>
            <a:r>
              <a:rPr lang="cs-CZ" sz="26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27. 6. 2019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8CF0E-6E9F-4049-AB29-E60B4BAEA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211"/>
            <a:ext cx="9036496" cy="14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6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7" y="-11600"/>
            <a:ext cx="9144000" cy="980727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Základní  informace k výzvě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424847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cs-CZ" sz="800" dirty="0"/>
          </a:p>
          <a:p>
            <a:pPr marL="0" indent="0">
              <a:buNone/>
            </a:pPr>
            <a:r>
              <a:rPr lang="cs-CZ" sz="2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alokace 2. výzvy PRV                    </a:t>
            </a:r>
            <a:r>
              <a:rPr lang="cs-CZ" sz="2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14 920 858 Kč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v 1. výzvě bylo vyčerpáno cca 10,9 mil Kč</a:t>
            </a:r>
          </a:p>
          <a:p>
            <a:pPr marL="0" indent="0">
              <a:buNone/>
            </a:pPr>
            <a:endParaRPr lang="cs-CZ" sz="900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Min. výše způsobilých výdajů projektu     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Kč</a:t>
            </a:r>
          </a:p>
          <a:p>
            <a:pPr marL="0" indent="0">
              <a:buNone/>
            </a:pPr>
            <a:endParaRPr lang="cs-CZ" sz="900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Max. výše způsobilých výdajů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       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– 1,5 mil. Kč</a:t>
            </a:r>
          </a:p>
          <a:p>
            <a:pPr marL="0" indent="0">
              <a:buNone/>
            </a:pPr>
            <a:endParaRPr lang="cs-CZ" sz="800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Žádost o dotaci se podává/registruje samostatně za každou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Projekt musí být realizován na území MAS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Lhůta vázanosti projektu na účel trvá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5 let od data převedení dotace na účet příjemce </a:t>
            </a:r>
            <a:r>
              <a:rPr lang="cs-CZ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( výjimka u F8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3DB934-CD26-4948-916B-12E9C9A1E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" y="5286110"/>
            <a:ext cx="9143999" cy="15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  <a:cs typeface="Calibri Light" panose="020F0302020204030204" pitchFamily="34" charset="0"/>
              </a:rPr>
              <a:t>Důležité dokumenty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388843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cs-CZ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Pravidla</a:t>
            </a:r>
            <a:r>
              <a:rPr lang="cs-CZ" sz="24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kterými se stanovují podmínky pro poskytování dotace na projekty Programu rozvoje venkova na období 2014–2020, Operace 19.2.1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Příručka pro zadávání veřejných zakázek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Příručka pro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publicitu PRV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2014-2020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Metodika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posuzování</a:t>
            </a:r>
            <a:r>
              <a:rPr lang="cs-CZ" sz="24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finančního zdraví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Žádost o přístup do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portálu farmáře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Návod na vygenerování žádosti z portálu farmáře</a:t>
            </a:r>
          </a:p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Vše na webu 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www.mas-aktivios.cz</a:t>
            </a:r>
            <a:endParaRPr lang="cs-CZ" sz="24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A2C3D-4710-4CA1-B4B5-120E7DEB6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492"/>
            <a:ext cx="9090248" cy="14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76672"/>
            <a:ext cx="7630094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solidFill>
                  <a:schemeClr val="folHlink"/>
                </a:solidFill>
              </a:rPr>
              <a:t>    </a:t>
            </a:r>
            <a:br>
              <a:rPr lang="cs-CZ" sz="4000" dirty="0">
                <a:solidFill>
                  <a:schemeClr val="folHlink"/>
                </a:solidFill>
              </a:rPr>
            </a:br>
            <a:r>
              <a:rPr lang="cs-CZ" b="1" dirty="0">
                <a:solidFill>
                  <a:srgbClr val="009900"/>
                </a:solidFill>
              </a:rPr>
              <a:t>  </a:t>
            </a:r>
            <a:r>
              <a:rPr lang="cs-CZ" sz="4900" b="1" dirty="0">
                <a:solidFill>
                  <a:srgbClr val="006600"/>
                </a:solidFill>
                <a:latin typeface="Book Antiqua" pitchFamily="18" charset="0"/>
              </a:rPr>
              <a:t>MAS Aktivios, z.s.  </a:t>
            </a:r>
            <a:br>
              <a:rPr lang="cs-CZ" sz="4900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sz="4900" b="1" dirty="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540157"/>
            <a:ext cx="7560840" cy="95318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dirty="0">
                <a:solidFill>
                  <a:srgbClr val="006600"/>
                </a:solidFill>
                <a:latin typeface="Book Antiqua" pitchFamily="18" charset="0"/>
              </a:rPr>
              <a:t>Naše motto:</a:t>
            </a:r>
          </a:p>
          <a:p>
            <a:pPr algn="l"/>
            <a:r>
              <a:rPr lang="cs-CZ" dirty="0">
                <a:solidFill>
                  <a:srgbClr val="FF6600"/>
                </a:solidFill>
                <a:latin typeface="Book Antiqua" pitchFamily="18" charset="0"/>
              </a:rPr>
              <a:t>„ </a:t>
            </a:r>
            <a:r>
              <a:rPr lang="cs-CZ" b="1" dirty="0">
                <a:solidFill>
                  <a:srgbClr val="FF6600"/>
                </a:solidFill>
                <a:latin typeface="Book Antiqua" pitchFamily="18" charset="0"/>
              </a:rPr>
              <a:t>Život  na  venkově  nemusí  být nudný,  chudý  ani  nemoderní ….“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64658"/>
            <a:ext cx="1948326" cy="300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9756576" y="6169302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b="1"/>
          </a:p>
        </p:txBody>
      </p:sp>
      <p:pic>
        <p:nvPicPr>
          <p:cNvPr id="221186" name="Picture 2" descr="C:\Users\Hanule\Dropbox\boxaktivios\ISÚ  2014+\FOTO a PODKLADY pro strategii\FOTO k přípravě strategie\Foto ilustrační\_5275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357510"/>
            <a:ext cx="3869196" cy="2901897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10B2B08-DB9E-4511-8DCD-320025B33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34384"/>
            <a:ext cx="8684857" cy="14318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Financování projektu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752528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cs-CZ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dotace zabezpečuje financování realizace projektu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nejprve z vlastních zdrojů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Hotovostní platba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 výše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100 000,- Kč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Bezhotovostní platba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pouze prostřednictvím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vlastního bankovního účtu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Výše způsobilých výdajů, ze kterých je stanovena dotace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max. do výše dle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Katalogu stavebních prací a materiálu ÚRS PRAHA a.s., RTS, a.s. nebo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Callida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s.r.o.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Samostatná zakázka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20 000 Kč bez DP</a:t>
            </a:r>
            <a:r>
              <a:rPr lang="cs-CZ" sz="2200" b="1" dirty="0">
                <a:solidFill>
                  <a:srgbClr val="F582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lze uskutečnit 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nákup přímo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(max. do výše 100 000,- Kč bez DPH součtu těchto samostatných zakázek na projekt)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Zakázka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400 000 Kč bez DPH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500 000 Kč bez DPH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žadatel provede 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cenový marketing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(tabulka s uvedením alespoň 3 dodavatelů)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Zakázka rovna nebo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400 000 Kč bez DPH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resp.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500 000 Kč bez DPH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žadatel provede 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výběrové řízení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(žadatel postupuje dle Příručky pro zadávání veřejných zakázek)</a:t>
            </a:r>
            <a:endParaRPr lang="cs-CZ" sz="2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72423E-8A24-4DC2-843E-696D29453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66063"/>
            <a:ext cx="6408712" cy="10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0569" y="0"/>
            <a:ext cx="9144000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Co nelze podpořit z výzvy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52" y="764705"/>
            <a:ext cx="9090248" cy="489654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cs-CZ" sz="800" dirty="0"/>
          </a:p>
          <a:p>
            <a:pPr>
              <a:buNone/>
            </a:pPr>
            <a:r>
              <a:rPr lang="cs-CZ" sz="2400" dirty="0"/>
              <a:t> </a:t>
            </a:r>
            <a:r>
              <a:rPr lang="cs-CZ" sz="2100" b="1" u="sng" dirty="0">
                <a:solidFill>
                  <a:srgbClr val="00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Obecně nelze podpořit (není-li uvedeno ve specifických podmínkách Pravidel jinak)</a:t>
            </a:r>
          </a:p>
          <a:p>
            <a:pPr>
              <a:buNone/>
            </a:pPr>
            <a:endParaRPr lang="cs-CZ" sz="1400" u="sng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Pořízení použitého movitého majetku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Nákup zvířat, osiv, sadby, krmiv, hnojiv, jednoletých rostlin a jejich vysazování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Daň z přidané hodnoty u plátce DPH </a:t>
            </a: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za předpokladu, že si mohou DPH nárokovat u finančního úřadu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Prosté nahrazení investice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Kotle na biomasu a bioplynové stanice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Závlahové systémy a studny včetně průzkumných vrtů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Výdaje do včelařství, rybolovu a akvakultury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Zpracování produktů rybolovu, akvakultury a medu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Obnovu vinic, oplocení vinic a sadů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Technologie pro zpracování vinných hroznů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Nákup vozidel kategorie </a:t>
            </a:r>
            <a:r>
              <a:rPr lang="cs-CZ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(mopedy, čtyřkolky, tříkolky), </a:t>
            </a:r>
            <a:r>
              <a:rPr lang="cs-CZ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(osobní automobily, trolejbusy, autobusy) a </a:t>
            </a:r>
            <a:r>
              <a:rPr lang="cs-CZ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</a:t>
            </a: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(nákl. automobily)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Pořízení technologií, které slouží k výrobě elektrické energie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870ACC-766B-41B6-BC36-D9F944B3E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8060265" cy="13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"/>
            <a:ext cx="9180512" cy="908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Cambria" panose="02040503050406030204" pitchFamily="18" charset="0"/>
              </a:rPr>
              <a:t>Společné podmínky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3744416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cs-CZ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 výdajů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(vystavení objednávky nebo uzavření smlouvy) nejdříve ke dni podání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na MAS, uhrazeny musí být nejpozději do data předložení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ŽoP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je povinen zajistit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realizaci projektu do 24 měsíců od podpisu Dohody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Místem realizace projektů je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území MAS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Lhůta vázanosti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 na účel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trvá 5 let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od data převedení dotace na účet příjemce dotace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musí získat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počet b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odů stanovený MAS v rámci preferenčních kritérií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Archivace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min. 10 let od proplacení dotace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Dodržení požadavků na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publicitu projektu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7D17DA-2714-4E80-B35F-E7C0F293E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010"/>
            <a:ext cx="9036496" cy="14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Společné podmínky</a:t>
            </a:r>
            <a:br>
              <a:rPr lang="cs-CZ" b="1" dirty="0">
                <a:solidFill>
                  <a:srgbClr val="006600"/>
                </a:solidFill>
                <a:latin typeface="Cambria" panose="02040503050406030204" pitchFamily="18" charset="0"/>
              </a:rPr>
            </a:br>
            <a:endParaRPr lang="cs-CZ" b="1" dirty="0"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496855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cs-CZ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Vytvoření nových pracovních míst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– dle Metodiky tvorby pracovních míst (Příloha 14 Pravidel 19.2.1). Nově vzniklé pracovní místo musí být vytvořeno nejpozději </a:t>
            </a: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6 měsíců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od data převedení dotace na účet příjemce; </a:t>
            </a: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udržitelnost je 3 roky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(malý nebo střední podnik / </a:t>
            </a: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let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(velký podnik)</a:t>
            </a: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Finanční zdraví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– u projektů, jejichž způsobilé výdaje, ze kterých je stanovena dotace, přesahují 1 000 000,- Kč (Postupuje se dle Metodiky výpočtu finančního zdraví)</a:t>
            </a: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Nákup nemovitosti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– maximálně 10 % celkové výše výdajů, ze kterých je stanovena dotace na daný projekt</a:t>
            </a: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Výdaje související s </a:t>
            </a: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marketingem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max. 100 000,- Kč (pro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5)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Přípustné způsoby </a:t>
            </a:r>
            <a:r>
              <a:rPr lang="cs-CZ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uspořádání právních vztahů k nemovitostem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– v případě stavebních výdajů, umístění podpořených strojů, technologií a vybavení: vlastnictví, spoluvlastnictví s min. 50% spoluvlastnickým podílem, nájem, pacht, věcné břemeno, výpůjčka a právo stavby</a:t>
            </a: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Žadatelem nemůže být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akciová společnost s listinnými akciemi na majitele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9BA7DB-F7FB-4265-8B7E-2CA377304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803597"/>
            <a:ext cx="6552728" cy="10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28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890" y="0"/>
            <a:ext cx="914400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pl-PL" sz="3600" b="1" dirty="0">
                <a:solidFill>
                  <a:srgbClr val="006600"/>
                </a:solidFill>
                <a:latin typeface="Book Antiqua" panose="02040602050305030304" pitchFamily="18" charset="0"/>
              </a:rPr>
              <a:t>Postup podání žádosti o dotaci - žadatel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9029606" cy="453650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cs-CZ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/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Žadatel vygeneruje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z vlastního účtu na Portálu farmáře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je možno bezplatně konzultovat na MAS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Kompletně vyplněný formulář (včetně příloh) žadatel předává prostřednictvím Portálu farmáře na MAS -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podání </a:t>
            </a:r>
            <a:r>
              <a:rPr lang="cs-CZ" sz="22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je termín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</a:t>
            </a:r>
            <a:r>
              <a:rPr lang="cs-CZ" sz="22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PF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</a:t>
            </a:r>
            <a:r>
              <a:rPr lang="cs-CZ" sz="3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18. 4. 2019</a:t>
            </a:r>
          </a:p>
          <a:p>
            <a:pPr marL="0" indent="0">
              <a:buNone/>
            </a:pPr>
            <a:endParaRPr lang="cs-CZ" sz="2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Postup pro vygenerování a podání ŽOD: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http://www.mas-aktivios.cz/dotace-pro-vas/prv/2-vyzva-prv/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danou </a:t>
            </a:r>
            <a:r>
              <a:rPr lang="cs-CZ" sz="22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možné podat žadatelem </a:t>
            </a:r>
            <a:r>
              <a:rPr lang="cs-CZ" sz="22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1 Žádost o dotaci 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D6E579-5626-41B3-8D86-4440668B1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0" y="5373217"/>
            <a:ext cx="9144000" cy="14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9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pl-PL" sz="4000" b="1" dirty="0">
                <a:solidFill>
                  <a:srgbClr val="006600"/>
                </a:solidFill>
                <a:latin typeface="Book Antiqua" panose="02040602050305030304" pitchFamily="18" charset="0"/>
              </a:rPr>
              <a:t>Postup podání žádosti o dotaci - MAS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836713"/>
            <a:ext cx="9108504" cy="4608511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Administrativní kontrola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(kontrola obsahové správnosti)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kontrola přijatelnosti </a:t>
            </a:r>
            <a:endParaRPr lang="cs-CZ" sz="22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* Možnost 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vyzvat k opravě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(min. 5 pracovních dní) </a:t>
            </a:r>
          </a:p>
          <a:p>
            <a:pPr marL="0" indent="0"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Žadatel je o výsledku </a:t>
            </a:r>
            <a:r>
              <a:rPr lang="pl-PL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informován do 5 PD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od ukončení kontroly </a:t>
            </a:r>
          </a:p>
          <a:p>
            <a:pPr marL="0" indent="0">
              <a:buNone/>
            </a:pP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Věcné hodnocení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dle preferenčních kritérií = výběrová komise   MAS 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* Seznam projektů – pořadí projektů 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* Žadatel je informován o výši přidělených bodů společně se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sdělením, zda byla jeho žádost podpořena 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5 PD od schválení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výběru 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projektů výborem MAS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F1687F-7E8D-4DDC-A60F-357809C6A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368211"/>
            <a:ext cx="9090248" cy="14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4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pl-PL" sz="4000" b="1" dirty="0">
                <a:solidFill>
                  <a:srgbClr val="006600"/>
                </a:solidFill>
                <a:latin typeface="Book Antiqua" panose="02040602050305030304" pitchFamily="18" charset="0"/>
              </a:rPr>
              <a:t>Postup podání žádosti o dotaci – RO SZIF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17646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Žadatel podá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přes Portál farmáře na SZIF České Budějovice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do </a:t>
            </a:r>
            <a:r>
              <a:rPr lang="cs-CZ" sz="2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 6. 2019 = REGISTRACE na RO SZIF </a:t>
            </a:r>
          </a:p>
          <a:p>
            <a:pPr marL="0" indent="0">
              <a:buNone/>
            </a:pPr>
            <a:endParaRPr lang="cs-CZ" sz="22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Administrativní kontrola SZ</a:t>
            </a:r>
            <a:r>
              <a:rPr lang="cs-CZ" sz="2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odstranitelné nedostatky: do 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KD u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s výběrovým  řízením; doplnění se provádí nejdříve 	prostřednictvím MAS </a:t>
            </a: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Schválení žádostí na SZIF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nejdříve žádosti bez VŘ </a:t>
            </a: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Podpis Dohody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výzvy přes Portál farmáře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126122-720E-4060-B2B7-615B4E506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73216"/>
            <a:ext cx="9144000" cy="15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2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pl-PL" b="1" dirty="0">
                <a:solidFill>
                  <a:srgbClr val="006600"/>
                </a:solidFill>
                <a:latin typeface="Book Antiqua" panose="02040602050305030304" pitchFamily="18" charset="0"/>
              </a:rPr>
              <a:t>Přílohy k žádosti 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052737"/>
            <a:ext cx="8712968" cy="4320479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V případě, že projekt/část projektu </a:t>
            </a:r>
            <a:r>
              <a:rPr lang="cs-CZ" sz="2000" b="1" dirty="0"/>
              <a:t>podléhá řízení stavebního úřadu</a:t>
            </a:r>
            <a:r>
              <a:rPr lang="cs-CZ" sz="2000" dirty="0"/>
              <a:t>, pak </a:t>
            </a:r>
            <a:r>
              <a:rPr lang="cs-CZ" sz="2000" b="1" dirty="0">
                <a:solidFill>
                  <a:schemeClr val="tx1"/>
                </a:solidFill>
              </a:rPr>
              <a:t>ke dni podání </a:t>
            </a:r>
            <a:r>
              <a:rPr lang="cs-CZ" sz="2000" b="1" dirty="0" err="1">
                <a:solidFill>
                  <a:schemeClr val="tx1"/>
                </a:solidFill>
              </a:rPr>
              <a:t>ŽoD</a:t>
            </a:r>
            <a:r>
              <a:rPr lang="cs-CZ" sz="2000" b="1" dirty="0">
                <a:solidFill>
                  <a:schemeClr val="tx1"/>
                </a:solidFill>
              </a:rPr>
              <a:t> na MAS </a:t>
            </a:r>
            <a:r>
              <a:rPr lang="cs-CZ" sz="2000" dirty="0"/>
              <a:t>platný a ke dni předložení přílohy na MAS </a:t>
            </a:r>
            <a:r>
              <a:rPr lang="cs-CZ" sz="2000" b="1" dirty="0">
                <a:solidFill>
                  <a:srgbClr val="006600"/>
                </a:solidFill>
              </a:rPr>
              <a:t>pravomocný</a:t>
            </a:r>
            <a:r>
              <a:rPr lang="cs-CZ" sz="2000" dirty="0"/>
              <a:t> odpovídající </a:t>
            </a:r>
            <a:r>
              <a:rPr lang="cs-CZ" sz="2000" b="1" dirty="0">
                <a:solidFill>
                  <a:srgbClr val="006600"/>
                </a:solidFill>
              </a:rPr>
              <a:t>právní akt stavebního úřadu</a:t>
            </a:r>
            <a:r>
              <a:rPr lang="cs-CZ" sz="2000" b="1" dirty="0">
                <a:solidFill>
                  <a:srgbClr val="009900"/>
                </a:solidFill>
              </a:rPr>
              <a:t>.</a:t>
            </a:r>
          </a:p>
          <a:p>
            <a:pPr marL="0" indent="0">
              <a:buNone/>
            </a:pPr>
            <a:endParaRPr lang="cs-CZ" sz="2000" dirty="0">
              <a:solidFill>
                <a:srgbClr val="0099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V případě, že projekt/část projektu </a:t>
            </a:r>
            <a:r>
              <a:rPr lang="cs-CZ" sz="2000" b="1" dirty="0"/>
              <a:t>podléhá řízení stavebního úřadu</a:t>
            </a:r>
            <a:r>
              <a:rPr lang="cs-CZ" sz="2000" dirty="0"/>
              <a:t>, pak stavebním úřadem </a:t>
            </a:r>
            <a:r>
              <a:rPr lang="cs-CZ" sz="2000" b="1" dirty="0">
                <a:solidFill>
                  <a:srgbClr val="006600"/>
                </a:solidFill>
              </a:rPr>
              <a:t>ověřená projektová dokumentace </a:t>
            </a:r>
            <a:r>
              <a:rPr lang="cs-CZ" sz="2000" dirty="0"/>
              <a:t>předkládaná k řízení stavebního úřadu v souladu se zákonem č. 183/2006 Sb., o územním plánování a stavebním řádu (stavební zákon), ve znění pozdějších předpisů, a příslušnými prováděcími předpisy.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</a:rPr>
              <a:t>Půdorys stavby/půdorys dispozice technologie </a:t>
            </a:r>
            <a:r>
              <a:rPr lang="cs-CZ" sz="2000" dirty="0"/>
              <a:t>v odpovídajícím měřítku s vyznačením rozměrů stavby/technologie k projektu/části projektu, </a:t>
            </a:r>
            <a:r>
              <a:rPr lang="cs-CZ" sz="2000" u="sng" dirty="0"/>
              <a:t>pokud není přílohou projektová dokumentace předkládaná k řízení stavebního úřadu</a:t>
            </a:r>
            <a:r>
              <a:rPr lang="cs-CZ" sz="2000" dirty="0"/>
              <a:t>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DB6300-BDDB-47D0-9AEE-48B047C5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56340"/>
            <a:ext cx="9108504" cy="15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80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pl-PL" b="1" dirty="0">
                <a:solidFill>
                  <a:srgbClr val="006600"/>
                </a:solidFill>
                <a:latin typeface="Book Antiqua" panose="02040602050305030304" pitchFamily="18" charset="0"/>
              </a:rPr>
              <a:t>Přílohy k žádosti 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4824536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cs-CZ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Katastrální mapa s vyznačením lokalizace předmětu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netýká se mobilních strojů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v odpovídajícím měřítku, ze které budou patrná čísla pozemků, hranice pozemků, název katastrálního území a měřítko mapy (není-li součástí projektové dokumentace).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Formuláře pro posouzení finančního zdraví žadatele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u něhož je prokázání vyžadováno. (formulář lze stáhnout na PF)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žadatel uplatňuje nárok na vyšší míru dotace nebo se jedná o žadatele, který musí pro splnění definice spadat do určité kategorie podniku podle velikosti nebo žádá v režimu de minimis –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Prohlášení o zařazení podniku do kategorie mikropodniků, malých či středních podniků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9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případě nákupu nemovitosti jako výdaje, ze kterého je stanovena dotace,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znalecký posudek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ne starší než 6 měsíců před podáním Žádosti o dotaci na MAS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Fotodokumentace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aktuálního stavu místa realizace projektu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Přílohy stanovené MAS </a:t>
            </a:r>
            <a:r>
              <a:rPr lang="cs-CZ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čestné prohlášení žadatele ke stavebním pracím  </a:t>
            </a:r>
            <a:endParaRPr lang="cs-CZ" sz="20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44C787-7B10-4AB2-8C65-6D45803BF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368211"/>
            <a:ext cx="9036496" cy="14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43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Nepovinné p</a:t>
            </a:r>
            <a:r>
              <a:rPr lang="pl-PL" b="1" dirty="0">
                <a:solidFill>
                  <a:srgbClr val="006600"/>
                </a:solidFill>
                <a:latin typeface="Book Antiqua" panose="02040602050305030304" pitchFamily="18" charset="0"/>
              </a:rPr>
              <a:t>řílohy stanovené MAS</a:t>
            </a:r>
            <a:br>
              <a:rPr lang="cs-CZ" b="1" dirty="0">
                <a:solidFill>
                  <a:srgbClr val="006600"/>
                </a:solidFill>
                <a:latin typeface="Book Antiqua" pitchFamily="18" charset="0"/>
              </a:rPr>
            </a:br>
            <a:endParaRPr lang="cs-CZ" b="1" dirty="0">
              <a:solidFill>
                <a:srgbClr val="0066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6004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Předložení nepovinných příloh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nemá vliv na příjem žádosti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vliv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výši bodového ohodnocení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projektu. </a:t>
            </a:r>
          </a:p>
          <a:p>
            <a:endParaRPr lang="cs-C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Certifikát, platné osvědčení nebo výpis z LPIS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 případě, že žadatel požaduje bodové zvýhodnění za to, že je zařazen do přechodného období nebo registrován jako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ekologický podnikatel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pro F4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Prohlášení o zařazení podniku do kategorie mikro podniků, malých či středních podniků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 případě, že žadatel požaduje bodové zvýhodnění za preferenční kritérium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„Velikost žadatele“</a:t>
            </a:r>
          </a:p>
          <a:p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006D5F-4657-49A5-AE28-1F4AC10A0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488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81" y="0"/>
            <a:ext cx="9144000" cy="141277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9900"/>
                </a:solidFill>
                <a:latin typeface="Book Antiqua" pitchFamily="18" charset="0"/>
              </a:rPr>
              <a:t>Co všechno děláme?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7"/>
            <a:ext cx="8640960" cy="496855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cs-CZ" sz="2400" b="1" dirty="0">
              <a:solidFill>
                <a:srgbClr val="FF6600"/>
              </a:solidFill>
              <a:latin typeface="Book Antiqua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Zajímáme se o místo, kde žijeme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Pořádáme odborné semináře pro obce a neziskové organizace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Věnujeme se dětem a mládeži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Myslíme na seniory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Chráníme přírodu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Pomáháme hledat zdroje (finanční, lidské…) a vytvářet smysluplné projekty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Propagujeme, spolupracujeme, spojujeme a propojujeme…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Vítáme nové podněty a nápady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Umíme se radovat i blízkým naslouchat a potřebným pomáhat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Všechno jde, když se chce </a:t>
            </a: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  <a:sym typeface="Wingdings" panose="05000000000000000000" pitchFamily="2" charset="2"/>
              </a:rPr>
              <a:t></a:t>
            </a: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 </a:t>
            </a:r>
          </a:p>
          <a:p>
            <a:endParaRPr lang="cs-CZ" sz="2400" b="1" dirty="0">
              <a:solidFill>
                <a:srgbClr val="009900"/>
              </a:solidFill>
              <a:latin typeface="Book Antiqua" pitchFamily="18" charset="0"/>
            </a:endParaRPr>
          </a:p>
          <a:p>
            <a:endParaRPr lang="cs-CZ" sz="2400" b="1" dirty="0">
              <a:solidFill>
                <a:srgbClr val="009900"/>
              </a:solidFill>
              <a:latin typeface="Book Antiqua" pitchFamily="18" charset="0"/>
            </a:endParaRPr>
          </a:p>
          <a:p>
            <a:endParaRPr lang="cs-CZ" sz="24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8" y="15530"/>
            <a:ext cx="9144000" cy="11429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>
                <a:solidFill>
                  <a:srgbClr val="006600"/>
                </a:solidFill>
                <a:latin typeface="Book Antiqua" panose="02040602050305030304" pitchFamily="18" charset="0"/>
              </a:rPr>
              <a:t>Povinné přílohy po zaregistrování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8" y="1268760"/>
            <a:ext cx="8892480" cy="381642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 !!!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realizace výběrového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/zadávacího řízení – </a:t>
            </a:r>
            <a:r>
              <a:rPr lang="cs-CZ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kompletní dokumentace</a:t>
            </a:r>
            <a:r>
              <a:rPr lang="cs-CZ" sz="2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(Pravidla 19.2.1 – Kapitola 8 – Příručka pro zadávání VZ na SZIF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vč. podepsané smlouvy s vítězným dodavatelem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Výzva, Zadávací dokumentace, Krycí list, Čestné prohlášení, Vzor obálky, Technická specifikace, Návrh KS, Protokol o otevírání obálek,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nabídek, Oznámení vítězné nabídky, Prohlášení o neexistenci střetu zájmů,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Formulář </a:t>
            </a:r>
            <a:r>
              <a:rPr lang="cs-CZ" sz="24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aktualizovaný o zrealizované výběrové/zadávací řízení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(žadatel stáhne z Portálu farmáře)</a:t>
            </a:r>
          </a:p>
          <a:p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808F68-EA8A-4088-A7F9-46E2186CC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352682"/>
            <a:ext cx="9036496" cy="14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74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71632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</a:t>
            </a:r>
            <a:r>
              <a:rPr lang="pl-PL" b="1" dirty="0">
                <a:solidFill>
                  <a:srgbClr val="0066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referenční kritéria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836712"/>
            <a:ext cx="9108504" cy="498433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cs-CZ" sz="165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Velikost obce - 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obec, na jejímž území je projekt realizován, má počet trvale bydlících obyvatel v bodovaném rozmezí</a:t>
            </a:r>
            <a:endParaRPr lang="cs-CZ" sz="165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projektů s nižší finanční náročností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Vytvoření nového trvalého pracovního místa</a:t>
            </a:r>
            <a:endParaRPr lang="cs-CZ" sz="165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Specifické pro jednotlivé FICHE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Obnova prostupnosti krajiny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rekonstrukce stávající cesty (F1)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ekologické stability krajiny, protierozní a protipovodňová opatření -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četnost opatření (F2)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Opatření ke zpřístupnění zemědělských pozemků - realizace polních cest-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délka polní cesty (F2)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Dobrovolná (neplacená) práce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souvislosti s projektem realizovaná v době od podání </a:t>
            </a:r>
            <a:r>
              <a:rPr lang="cs-CZ" sz="16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podání </a:t>
            </a:r>
            <a:r>
              <a:rPr lang="cs-CZ" sz="16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ŽoP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(např. doprovodná výsadba atd.) (F1, F2)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Realizace osvětové či vzdělávací akce pro veřejnost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(F2, F3)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Ekologické zemědělství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 na charakteru výdaje </a:t>
            </a:r>
            <a:r>
              <a:rPr lang="pl-PL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omezení výdajů na zemědělské traktory (kategorie T a C) (F4)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dosud nebyl podpořen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5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Velikost žadatele </a:t>
            </a:r>
            <a:r>
              <a:rPr lang="cs-CZ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mikropodnik, malý podnik, střední podnik, velký podnik (F4, F5, F6)</a:t>
            </a:r>
            <a:endParaRPr lang="cs-CZ" sz="165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6F0790-7087-4AFC-B7E7-7DE82D61B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821046"/>
            <a:ext cx="6207560" cy="10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0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b="1" dirty="0">
                <a:solidFill>
                  <a:srgbClr val="FF6600"/>
                </a:solidFill>
                <a:latin typeface="Book Antiqua" panose="02040602050305030304" pitchFamily="18" charset="0"/>
              </a:rPr>
              <a:t> OPATŘENÍ ( FICHE) PRV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4C9C4EF-A9CD-477A-9394-F992F8234259}"/>
              </a:ext>
            </a:extLst>
          </p:cNvPr>
          <p:cNvSpPr/>
          <p:nvPr/>
        </p:nvSpPr>
        <p:spPr>
          <a:xfrm>
            <a:off x="107504" y="3076307"/>
            <a:ext cx="8784976" cy="191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b="1" dirty="0">
                <a:solidFill>
                  <a:srgbClr val="0066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Podmínky jednotlivých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b="1" dirty="0">
                <a:solidFill>
                  <a:srgbClr val="0066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solidFill>
                  <a:srgbClr val="0066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Fichí</a:t>
            </a:r>
            <a:r>
              <a:rPr lang="cs-CZ" sz="4400" b="1" dirty="0">
                <a:solidFill>
                  <a:srgbClr val="0066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PRV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486165-EC8F-45AB-B4F3-DDEBD6050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3043"/>
            <a:ext cx="9144000" cy="15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2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Book Antiqua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Book Antiqua" pitchFamily="18" charset="0"/>
              </a:rPr>
              <a:t> č. 1  Obnova a rozšíření cestní sítě v nezalesněné krajině </a:t>
            </a:r>
            <a:endParaRPr lang="cs-CZ" sz="2400" b="1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880" y="1708971"/>
            <a:ext cx="7941568" cy="3448221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4C9C4EF-A9CD-477A-9394-F992F8234259}"/>
              </a:ext>
            </a:extLst>
          </p:cNvPr>
          <p:cNvSpPr/>
          <p:nvPr/>
        </p:nvSpPr>
        <p:spPr>
          <a:xfrm>
            <a:off x="107504" y="908721"/>
            <a:ext cx="9036496" cy="498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Vymezení:</a:t>
            </a:r>
            <a:r>
              <a:rPr 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Investice, které se týkají infrastruktury související s rozvojem, modernizací nebo přizpůsobením se zemědělství, včetně přístupu k zemědělské půdě.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sz="8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Oblast podpory: </a:t>
            </a:r>
            <a:endParaRPr lang="cs-CZ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Rekonstrukce a výstavba </a:t>
            </a:r>
            <a:r>
              <a:rPr lang="cs-CZ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polních cest</a:t>
            </a:r>
            <a:endParaRPr lang="cs-CZ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Obnova či nová výstavba </a:t>
            </a:r>
            <a:r>
              <a:rPr lang="cs-CZ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souvisejících objektů a technického vybavení</a:t>
            </a:r>
            <a:endParaRPr lang="cs-CZ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solidFill>
                  <a:srgbClr val="0066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Polní cesty musí být realizovány na území, kde byly dokončeny pozemkové úpravy (kromě projektů, kdy je žadatelem obec) a mimo intravilán obce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sz="8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cs-CZ" sz="2000" u="sng" dirty="0">
                <a:solidFill>
                  <a:prstClr val="black"/>
                </a:solidFill>
                <a:latin typeface="+mn-lt"/>
              </a:rPr>
              <a:t>Výše dotace</a:t>
            </a:r>
            <a:r>
              <a:rPr lang="cs-CZ" sz="2000" dirty="0">
                <a:solidFill>
                  <a:prstClr val="black"/>
                </a:solidFill>
                <a:latin typeface="+mn-lt"/>
              </a:rPr>
              <a:t>: 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+mn-lt"/>
              </a:rPr>
              <a:t>        </a:t>
            </a:r>
            <a:r>
              <a:rPr lang="cs-CZ" sz="2000" b="1" dirty="0">
                <a:solidFill>
                  <a:srgbClr val="006600"/>
                </a:solidFill>
                <a:latin typeface="+mn-lt"/>
              </a:rPr>
              <a:t>90 % výdajů, ze kterých je stanovena dotace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sz="8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Definice žadatele: </a:t>
            </a:r>
            <a:endParaRPr lang="cs-CZ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Obec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Zemědělský podnikatel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Alokace MAS:</a:t>
            </a:r>
            <a:r>
              <a:rPr 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mil. Kč			</a:t>
            </a:r>
            <a:r>
              <a:rPr lang="cs-CZ" sz="2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Alokace pro 2. výzvu</a:t>
            </a:r>
            <a:r>
              <a:rPr 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mil. Kč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4D5151-72C9-44DA-8A18-8899F6D5D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38" y="5997833"/>
            <a:ext cx="5217451" cy="8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7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1  Obnova a rozšíření cestní sítě v nezalesněné krajině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4C9C4EF-A9CD-477A-9394-F992F8234259}"/>
              </a:ext>
            </a:extLst>
          </p:cNvPr>
          <p:cNvSpPr/>
          <p:nvPr/>
        </p:nvSpPr>
        <p:spPr>
          <a:xfrm>
            <a:off x="107504" y="731837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u="sng" dirty="0">
                <a:latin typeface="+mn-lt"/>
              </a:rPr>
              <a:t>Definice polní cesty</a:t>
            </a:r>
            <a:r>
              <a:rPr lang="cs-CZ" sz="2000" dirty="0">
                <a:latin typeface="+mn-lt"/>
              </a:rPr>
              <a:t>:   Veřejná účelová komunikace mimo les, která slouží ke zpřístupnění zemědělského majetku za účelem jeho obhospodařování a plnění dalších funkcí  (např. rekreační)</a:t>
            </a:r>
          </a:p>
          <a:p>
            <a:r>
              <a:rPr lang="cs-CZ" sz="2000" dirty="0">
                <a:latin typeface="+mn-lt"/>
              </a:rPr>
              <a:t>Polní cesta splňuje parametry polní cesty ČSN 73 6109</a:t>
            </a:r>
          </a:p>
          <a:p>
            <a:endParaRPr lang="cs-CZ" sz="1100" dirty="0">
              <a:latin typeface="+mn-lt"/>
            </a:endParaRPr>
          </a:p>
          <a:p>
            <a:r>
              <a:rPr lang="cs-CZ" sz="2000" dirty="0">
                <a:latin typeface="+mn-lt"/>
              </a:rPr>
              <a:t>Min. bodová hranice: </a:t>
            </a:r>
            <a:r>
              <a:rPr lang="cs-CZ" sz="2000" b="1" dirty="0">
                <a:latin typeface="+mn-lt"/>
              </a:rPr>
              <a:t>12 bodů</a:t>
            </a:r>
          </a:p>
          <a:p>
            <a:endParaRPr lang="cs-CZ" sz="1100" b="1" dirty="0">
              <a:latin typeface="+mn-lt"/>
            </a:endParaRPr>
          </a:p>
          <a:p>
            <a:r>
              <a:rPr lang="cs-CZ" sz="2000" u="sng" dirty="0">
                <a:latin typeface="+mn-lt"/>
              </a:rPr>
              <a:t>Způsobilé výdaje</a:t>
            </a:r>
            <a:r>
              <a:rPr lang="cs-CZ" sz="2000" dirty="0">
                <a:latin typeface="+mn-lt"/>
              </a:rPr>
              <a:t>:      </a:t>
            </a:r>
            <a:r>
              <a:rPr lang="cs-CZ" sz="2000" b="1" dirty="0">
                <a:solidFill>
                  <a:srgbClr val="006600"/>
                </a:solidFill>
                <a:latin typeface="+mn-lt"/>
              </a:rPr>
              <a:t>pouze investiční výdaje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Zemní a stavební práce včetně přesunů hmot, stavební materiál, nákup, výsadba a zajištění zeleně, zařízení staveniště, nezbytné vyvolané investice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Projekční a průzkumné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Nákup pozemku (max. do částky 10 % způsobilých výdajů)</a:t>
            </a:r>
          </a:p>
          <a:p>
            <a:endParaRPr lang="cs-CZ" sz="1100" b="1" dirty="0">
              <a:latin typeface="+mn-lt"/>
            </a:endParaRPr>
          </a:p>
          <a:p>
            <a:r>
              <a:rPr lang="cs-CZ" sz="2000" b="1" dirty="0">
                <a:latin typeface="+mn-lt"/>
              </a:rPr>
              <a:t>SEZNAM PŘEDKLÁDANÝCH PŘÍLOH NA MAS PŘI PODÁNÍ ŽOD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Rozhodnutí o schválení návrhu pozemkových úprav (pokud žadatel není obec)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Projektová dokumentace vypracovaná autorizovanou osobou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Výpis z katastru nemovitostí ne starší 3 měsíců (nájemní/pachtovní smlouva)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Přílohy dle preferenčních kritérií stanovených žadatelem v ŽOD</a:t>
            </a:r>
          </a:p>
          <a:p>
            <a:endParaRPr lang="cs-CZ" sz="1100" dirty="0">
              <a:latin typeface="Trebuchet MS" panose="020B0603020202020204" pitchFamily="34" charset="0"/>
            </a:endParaRPr>
          </a:p>
          <a:p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2A6F2A-988B-43EC-B918-01FBC98C0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94341"/>
            <a:ext cx="5554230" cy="9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5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924"/>
            <a:ext cx="9144000" cy="5977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2  Obnova a zachování krajinného rázu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2259556-F993-45BC-8600-C94A8A2CB69B}"/>
              </a:ext>
            </a:extLst>
          </p:cNvPr>
          <p:cNvSpPr/>
          <p:nvPr/>
        </p:nvSpPr>
        <p:spPr>
          <a:xfrm>
            <a:off x="107504" y="731837"/>
            <a:ext cx="8928992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Vymezení: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Investice, které se týkají infrastruktury související s rozvojem, modernizací nebo přizpůsobením se zemědělství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včetně přístupu k zemědělské půdě a pozemkových úprav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podpory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plánů společných zařízení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opatření ke zpřístupnění zemědělských pozemků (mimo intravilán),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protierozní opatření pro ochranu půdního fondu,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vodohospodářská opatření sloužící k neškodnému odvedení nebo rozlivu povrchových vod a ochraně území před záplavami, ke zvýšení retenční schopnosti krajiny a opatření pro omezení dopadu zemědělského sucha (např. retenční nádrže apod.)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opatření k ochraně a tvorbě životního prostředí a zvýšení ekologické stability krajiny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společných zařízení musí být v souladu se schválenými návrhy pozemkových úprav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Definice žadatele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zemědělský podnikatel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Alokace MAS: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mil. Kč 		</a:t>
            </a:r>
            <a:r>
              <a:rPr lang="cs-CZ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Alokace pro 2. výzvu</a:t>
            </a: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 mil. Kč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9F6FC5-9450-481D-8B6C-C1CB25E49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45580"/>
            <a:ext cx="5616625" cy="8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50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15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2  Obnova a zachování krajinného rázu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33377"/>
            <a:ext cx="8784976" cy="518457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sz="1900" u="sng" dirty="0">
                <a:solidFill>
                  <a:prstClr val="black"/>
                </a:solidFill>
              </a:rPr>
              <a:t>Výše dotace</a:t>
            </a:r>
            <a:r>
              <a:rPr lang="cs-CZ" sz="1900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buNone/>
            </a:pPr>
            <a:r>
              <a:rPr lang="cs-CZ" sz="1900" dirty="0">
                <a:solidFill>
                  <a:prstClr val="black"/>
                </a:solidFill>
              </a:rPr>
              <a:t> </a:t>
            </a:r>
            <a:r>
              <a:rPr lang="cs-CZ" sz="1900" b="1" dirty="0">
                <a:solidFill>
                  <a:srgbClr val="006600"/>
                </a:solidFill>
              </a:rPr>
              <a:t>100 % výdajů, ze kterých je stanovena dotace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900" b="1" dirty="0">
              <a:solidFill>
                <a:srgbClr val="006600"/>
              </a:solidFill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900" b="1" dirty="0">
                <a:solidFill>
                  <a:srgbClr val="006600"/>
                </a:solidFill>
                <a:cs typeface="Arial" charset="0"/>
              </a:rPr>
              <a:t>Žadatel musí být zároveň vlastníkem společných zařízení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900" b="1" dirty="0">
                <a:solidFill>
                  <a:srgbClr val="006600"/>
                </a:solidFill>
                <a:cs typeface="Arial" charset="0"/>
              </a:rPr>
              <a:t>Opatření ke zpřístupnění zemědělských pozemků – mimo intravilán obce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900" b="1" dirty="0">
              <a:solidFill>
                <a:srgbClr val="009900"/>
              </a:solidFill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Min. bodová hranice: </a:t>
            </a:r>
            <a:r>
              <a:rPr lang="cs-CZ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bodů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200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9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Způsobilé výdaje</a:t>
            </a: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		</a:t>
            </a:r>
            <a:r>
              <a:rPr lang="cs-CZ" sz="19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investiční výdaje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Zemní a stavební práce včetně přesunů hmot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stavební materiál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Nákup, výsadba a zajištění zeleně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Zařízení staveniště, nezbytné vyvolané investice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Projekční a průzkumné práce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sz="19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PŘEDKLÁDANÝCH PŘÍLOH NA MAS PŘI PODÁNÍ ŽOD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Rozhodnutí o schválení návrhu pozemkových úprav (KPÚ)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Mapa vhodného měřítka odpovídajícího plošnému rozsahu projektu s vyznačením zájmového území (KPÚ)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budování prvků ÚSES – souhlasné stanovisko OOP s realizací projektu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Souhlasné stanovisko Ministerstva životního prostředí (vydává AOPK)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Přílohy dle preferenčních kritérií stanovených žadatelem v ŽOD</a:t>
            </a:r>
          </a:p>
          <a:p>
            <a:pPr>
              <a:buNone/>
            </a:pPr>
            <a:endParaRPr lang="cs-CZ" sz="2600" dirty="0">
              <a:solidFill>
                <a:srgbClr val="009900"/>
              </a:solidFill>
              <a:latin typeface="+mj-lt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A2A085-8E25-46A5-A2FF-E5B46681F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5908280"/>
            <a:ext cx="5760640" cy="9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19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3 Neproduktivní investice v lesích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9CF6E42-F5D4-4EF1-9C6E-46E3166E876B}"/>
              </a:ext>
            </a:extLst>
          </p:cNvPr>
          <p:cNvSpPr/>
          <p:nvPr/>
        </p:nvSpPr>
        <p:spPr>
          <a:xfrm>
            <a:off x="161255" y="668385"/>
            <a:ext cx="8568952" cy="5189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Vymezení: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Investiční i neinvestiční výdaje ke zvyšování environmentálních a společenských funkcí lesa podporou činností využívajících společenského potenciálu lesů.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podpory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 zaměřené na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rekreační funkce lesa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značení, výstavba a rekonstrukce stezek pro turisty (do šíře 2 m),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značení významných přírodních prvků,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výstavba herních a naučných prvků, fitness prvků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vedoucí k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usměrňování návštěvnosti území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např.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zřizování odpočinkových stanovišť, přístřešků, informačních tabulí, závory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Opatření k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údržbě lesního prostředí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např. zařízení k odkládání odpadků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Opatření k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zajištění bezpečnosti návštěvníků lesa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např. mostky, lávky, zábradlí, stupně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Definice žadatele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Vlastník, nájemce, pachtýř nebo vypůjčitel PUPFL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Sdružení s právní subjektivitou a spolek vlastníků, nájemců, pachtýřů nebo vypůjčitelů PUPFL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Alokace MAS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mil. Kč			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Alokace pro 2. výzvu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mil. Kč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CF9A59-2209-4EE8-9ED7-FAAEF1B1E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67463"/>
            <a:ext cx="5364087" cy="8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3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3 Neproduktivní investice v lesích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9CF6E42-F5D4-4EF1-9C6E-46E3166E876B}"/>
              </a:ext>
            </a:extLst>
          </p:cNvPr>
          <p:cNvSpPr/>
          <p:nvPr/>
        </p:nvSpPr>
        <p:spPr>
          <a:xfrm>
            <a:off x="107504" y="731838"/>
            <a:ext cx="8784976" cy="502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cs-CZ" sz="1800" u="sng" dirty="0">
                <a:solidFill>
                  <a:prstClr val="black"/>
                </a:solidFill>
                <a:latin typeface="+mn-lt"/>
              </a:rPr>
              <a:t>Výše dotace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: </a:t>
            </a: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  <a:latin typeface="+mn-lt"/>
              </a:rPr>
              <a:t> </a:t>
            </a:r>
            <a:r>
              <a:rPr lang="cs-CZ" sz="1800" b="1" dirty="0">
                <a:solidFill>
                  <a:srgbClr val="006600"/>
                </a:solidFill>
                <a:latin typeface="+mn-lt"/>
              </a:rPr>
              <a:t>100 % výdajů, ze kterých je stanovena dotace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Min. bodová hranice: </a:t>
            </a:r>
            <a:r>
              <a:rPr lang="cs-CZ" sz="1800" b="1" dirty="0">
                <a:latin typeface="+mn-lt"/>
              </a:rPr>
              <a:t>7 bodů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u="sng" dirty="0">
                <a:latin typeface="+mn-lt"/>
              </a:rPr>
              <a:t>Způsobilé výdaje</a:t>
            </a:r>
            <a:r>
              <a:rPr lang="cs-CZ" sz="1800" dirty="0">
                <a:latin typeface="+mn-lt"/>
              </a:rPr>
              <a:t>:		</a:t>
            </a:r>
            <a:r>
              <a:rPr lang="cs-CZ" sz="1800" b="1" dirty="0">
                <a:solidFill>
                  <a:srgbClr val="006600"/>
                </a:solidFill>
                <a:latin typeface="+mn-lt"/>
              </a:rPr>
              <a:t>investiční i neinvestiční výdaje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Opatření k </a:t>
            </a:r>
            <a:r>
              <a:rPr lang="cs-CZ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posílení rekreační funkce lesa, 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značení, výstavba a rekonstrukce stezek pro turisty (do šíře 2 m), značení významných přírodních prvků, výstavba herních a naučných prvků, fitness prvků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Opatření k </a:t>
            </a:r>
            <a:r>
              <a:rPr lang="cs-CZ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usměrňování návštěvnosti území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např.</a:t>
            </a:r>
            <a:r>
              <a:rPr lang="cs-CZ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zřizování odpočinkových stanovišť, přístřešků, informačních tabulí, závory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Opatření k </a:t>
            </a:r>
            <a:r>
              <a:rPr lang="cs-CZ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údržbě lesního prostředí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zařízení k odkládání odpadků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Opatření k </a:t>
            </a:r>
            <a:r>
              <a:rPr lang="cs-CZ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zajištění bezpečnosti návštěvníků lesa</a:t>
            </a: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např. mostky, lávky, zábradlí, stupně</a:t>
            </a:r>
          </a:p>
          <a:p>
            <a:pPr marL="34290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Nákup pozemku </a:t>
            </a:r>
            <a:r>
              <a:rPr lang="cs-CZ" sz="1800" dirty="0">
                <a:latin typeface="+mn-lt"/>
              </a:rPr>
              <a:t>(max. do částky 10 % způsobilých výdajů)</a:t>
            </a:r>
          </a:p>
          <a:p>
            <a:pPr lvl="0" algn="just">
              <a:spcAft>
                <a:spcPts val="800"/>
              </a:spcAft>
            </a:pPr>
            <a:r>
              <a:rPr lang="cs-CZ" sz="1750" b="1" dirty="0">
                <a:solidFill>
                  <a:srgbClr val="0066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 lze realizovat na PUPFL s výjimkou zvláště chráněných území a oblasti Natura 2000</a:t>
            </a:r>
          </a:p>
          <a:p>
            <a:pPr lvl="0" algn="just">
              <a:spcAft>
                <a:spcPts val="800"/>
              </a:spcAft>
            </a:pPr>
            <a:r>
              <a:rPr lang="cs-CZ" sz="1800" b="1" dirty="0">
                <a:solidFill>
                  <a:srgbClr val="0066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PUPFL jsou zařízeny platným lesním plánem nebo platnou lesní hospodářskou osnovou</a:t>
            </a:r>
            <a:endParaRPr lang="cs-CZ" sz="18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53DD1A-7F83-47EE-8982-13D8A9949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75983"/>
            <a:ext cx="5940152" cy="9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8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0954" y="-26763"/>
            <a:ext cx="9144000" cy="54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4  Podpora zemědělských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24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949123-614D-4A64-92BF-17A675406030}"/>
              </a:ext>
            </a:extLst>
          </p:cNvPr>
          <p:cNvSpPr/>
          <p:nvPr/>
        </p:nvSpPr>
        <p:spPr>
          <a:xfrm>
            <a:off x="143508" y="764704"/>
            <a:ext cx="8856984" cy="507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Zvýšení celkové výkonnosti a udržitelnosti zemědělského podniku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podpory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do zemědělských staveb a technologií pro živočišnou a rostlinnou výrobu a pro školkařskou produkci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na pořízení mobilních strojů pro zemědělskou výrobu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do pořízení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peletovacích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zařízení pro vlastní spotřebu v zemědělském podniku</a:t>
            </a:r>
          </a:p>
          <a:p>
            <a:pPr>
              <a:buNone/>
            </a:pPr>
            <a:r>
              <a:rPr lang="cs-CZ" sz="1800" u="sng" dirty="0"/>
              <a:t>Výše dotace</a:t>
            </a:r>
            <a:r>
              <a:rPr lang="cs-CZ" sz="1800" dirty="0"/>
              <a:t>: </a:t>
            </a:r>
          </a:p>
          <a:p>
            <a:pPr>
              <a:buNone/>
            </a:pPr>
            <a:r>
              <a:rPr lang="cs-CZ" sz="1800" dirty="0"/>
              <a:t>        </a:t>
            </a:r>
            <a:r>
              <a:rPr lang="cs-CZ" sz="1800" b="1" dirty="0">
                <a:solidFill>
                  <a:srgbClr val="006600"/>
                </a:solidFill>
              </a:rPr>
              <a:t>50 % výdajů, ze kterých je stanovena dotace </a:t>
            </a:r>
          </a:p>
          <a:p>
            <a:pPr>
              <a:buNone/>
            </a:pPr>
            <a:r>
              <a:rPr lang="cs-CZ" sz="1800" dirty="0"/>
              <a:t>        může být navýšena o:</a:t>
            </a:r>
          </a:p>
          <a:p>
            <a:pPr>
              <a:buNone/>
            </a:pPr>
            <a:r>
              <a:rPr lang="cs-CZ" sz="1800" dirty="0"/>
              <a:t>        </a:t>
            </a:r>
            <a:r>
              <a:rPr lang="cs-CZ" sz="1800" b="1" dirty="0">
                <a:solidFill>
                  <a:srgbClr val="006600"/>
                </a:solidFill>
              </a:rPr>
              <a:t>10 %</a:t>
            </a:r>
            <a:r>
              <a:rPr lang="cs-CZ" sz="1800" dirty="0"/>
              <a:t> pro mladé a začínající zemědělce </a:t>
            </a:r>
          </a:p>
          <a:p>
            <a:pPr>
              <a:buNone/>
            </a:pPr>
            <a:r>
              <a:rPr lang="cs-CZ" sz="1800" dirty="0"/>
              <a:t>        </a:t>
            </a:r>
            <a:r>
              <a:rPr lang="cs-CZ" sz="1800" b="1" dirty="0">
                <a:solidFill>
                  <a:srgbClr val="006600"/>
                </a:solidFill>
              </a:rPr>
              <a:t>10 %</a:t>
            </a:r>
            <a:r>
              <a:rPr lang="cs-CZ" sz="1800" dirty="0"/>
              <a:t> pro LFA oblasti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Definice žadatele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Zemědělský podnikatel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Alokace MAS celkem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mil. Kč	       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Alokace pro 2. výzvu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4 920 858 Kč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Předmět dotace nesmí sloužit pouze pro poskytování služeb!</a:t>
            </a:r>
            <a:endParaRPr lang="cs-CZ" sz="1800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CE50F0-F4CC-4E77-980A-8CECCA78C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1" y="6047409"/>
            <a:ext cx="5055790" cy="8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FF6600"/>
                </a:solidFill>
                <a:latin typeface="Book Antiqua" pitchFamily="18" charset="0"/>
              </a:rPr>
              <a:t>Zajímáme se o náš region a tak společně plánujeme, co</a:t>
            </a:r>
            <a:br>
              <a:rPr lang="cs-CZ" sz="2800" b="1" dirty="0">
                <a:solidFill>
                  <a:srgbClr val="FF6600"/>
                </a:solidFill>
                <a:latin typeface="Book Antiqua" pitchFamily="18" charset="0"/>
              </a:rPr>
            </a:br>
            <a:r>
              <a:rPr lang="cs-CZ" sz="2800" b="1" dirty="0">
                <a:solidFill>
                  <a:srgbClr val="FF6600"/>
                </a:solidFill>
                <a:latin typeface="Book Antiqua" pitchFamily="18" charset="0"/>
              </a:rPr>
              <a:t>v našem regionu vylepšíme, co nového vznikne, aby se tady lidem dobře žilo </a:t>
            </a:r>
            <a:r>
              <a:rPr lang="cs-CZ" sz="2800" b="1" dirty="0">
                <a:solidFill>
                  <a:srgbClr val="FF6600"/>
                </a:solidFill>
                <a:latin typeface="Book Antiqua" pitchFamily="18" charset="0"/>
                <a:sym typeface="Wingdings" panose="05000000000000000000" pitchFamily="2" charset="2"/>
              </a:rPr>
              <a:t></a:t>
            </a:r>
            <a:r>
              <a:rPr lang="cs-CZ" sz="2800" b="1" dirty="0">
                <a:solidFill>
                  <a:srgbClr val="FF6600"/>
                </a:solidFill>
                <a:latin typeface="Book Antiqua" pitchFamily="18" charset="0"/>
              </a:rPr>
              <a:t>    </a:t>
            </a:r>
            <a:br>
              <a:rPr lang="cs-CZ" sz="2800" b="1" dirty="0">
                <a:solidFill>
                  <a:srgbClr val="FF6600"/>
                </a:solidFill>
                <a:latin typeface="Book Antiqua" pitchFamily="18" charset="0"/>
              </a:rPr>
            </a:br>
            <a:r>
              <a:rPr lang="cs-CZ" sz="2800" b="1" dirty="0">
                <a:solidFill>
                  <a:srgbClr val="FF6600"/>
                </a:solidFill>
                <a:latin typeface="Book Antiqua" pitchFamily="18" charset="0"/>
              </a:rPr>
              <a:t> </a:t>
            </a:r>
            <a:endParaRPr lang="cs-CZ" sz="40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pic>
        <p:nvPicPr>
          <p:cNvPr id="305154" name="Picture 2" descr="F:\Konference Letiny foto\DSCN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2" y="2214554"/>
            <a:ext cx="5714998" cy="4286248"/>
          </a:xfrm>
          <a:prstGeom prst="rect">
            <a:avLst/>
          </a:prstGeom>
          <a:noFill/>
        </p:spPr>
      </p:pic>
      <p:pic>
        <p:nvPicPr>
          <p:cNvPr id="305155" name="Picture 3" descr="F:\Konference Letiny foto\DSCN0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7" y="4500570"/>
            <a:ext cx="2762269" cy="2071702"/>
          </a:xfrm>
          <a:prstGeom prst="rect">
            <a:avLst/>
          </a:prstGeom>
          <a:noFill/>
        </p:spPr>
      </p:pic>
      <p:pic>
        <p:nvPicPr>
          <p:cNvPr id="305156" name="Picture 4" descr="F:\Konference Letiny foto\DSCN0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14554"/>
            <a:ext cx="2833665" cy="212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750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4  Podpora zemědělských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24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949123-614D-4A64-92BF-17A675406030}"/>
              </a:ext>
            </a:extLst>
          </p:cNvPr>
          <p:cNvSpPr/>
          <p:nvPr/>
        </p:nvSpPr>
        <p:spPr>
          <a:xfrm>
            <a:off x="215515" y="739832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Min. bodová hranice: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18 bodů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u="sng" dirty="0">
                <a:latin typeface="+mn-lt"/>
              </a:rPr>
              <a:t>Způsobilé výdaje</a:t>
            </a:r>
            <a:r>
              <a:rPr lang="cs-CZ" sz="1800" dirty="0">
                <a:latin typeface="+mn-lt"/>
              </a:rPr>
              <a:t>:		</a:t>
            </a:r>
            <a:r>
              <a:rPr lang="cs-CZ" sz="1800" dirty="0">
                <a:solidFill>
                  <a:srgbClr val="009900"/>
                </a:solidFill>
                <a:latin typeface="+mn-lt"/>
              </a:rPr>
              <a:t> </a:t>
            </a:r>
            <a:r>
              <a:rPr lang="cs-CZ" sz="1800" b="1" dirty="0">
                <a:solidFill>
                  <a:srgbClr val="009900"/>
                </a:solidFill>
                <a:latin typeface="+mn-lt"/>
              </a:rPr>
              <a:t>pouze investiční výdaje</a:t>
            </a:r>
            <a:endParaRPr lang="cs-CZ" sz="18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Stavby, stroje a technologie v živočišné výrobě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Stavby, stroje a technologie</a:t>
            </a:r>
            <a:r>
              <a:rPr lang="cs-CZ" sz="1800" dirty="0">
                <a:latin typeface="+mn-lt"/>
              </a:rPr>
              <a:t> pro rostlinnou a školkařskou výrobu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latin typeface="+mn-lt"/>
              </a:rPr>
              <a:t>Peletárny</a:t>
            </a:r>
            <a:r>
              <a:rPr lang="cs-CZ" sz="1800" dirty="0">
                <a:latin typeface="+mn-lt"/>
              </a:rPr>
              <a:t>, jejichž veškerá produkce bude spotřebována přímo v zemědělském podniku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Nákup nemovitostí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>
              <a:latin typeface="+mn-lt"/>
            </a:endParaRPr>
          </a:p>
          <a:p>
            <a:r>
              <a:rPr lang="cs-CZ" sz="1800" dirty="0">
                <a:solidFill>
                  <a:srgbClr val="006600"/>
                </a:solidFill>
                <a:latin typeface="+mn-lt"/>
              </a:rPr>
              <a:t>Přípustné vztahy k nemovitostem, na kterých je projekt realizován (stavební výdaje, umístění strojů/technologií): vlastnictví, spoluvlastnictví s min. 50% podílem, nájem, pacht, věcné břemeno a právo stavby</a:t>
            </a:r>
          </a:p>
          <a:p>
            <a:endParaRPr lang="cs-CZ" sz="1800" b="1" dirty="0">
              <a:latin typeface="+mn-lt"/>
            </a:endParaRPr>
          </a:p>
          <a:p>
            <a:r>
              <a:rPr lang="cs-CZ" sz="1800" b="1" dirty="0">
                <a:latin typeface="+mn-lt"/>
              </a:rPr>
              <a:t>SEZNAM PŘEDKLÁDANÝCH PŘÍLOH NA MAS PŘI PODÁNÍ ŽOD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Souhlasné stanovisko Ministerstva životního prostředí (vydává AOPK) – pro oplocení pastevního areálu, chov vodní drůbeže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Pokud je nutné, posouzení vlivu záměru na životní prostředí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Přílohy dle preferenčních kritérií stanovených žadatelem v ŽOD</a:t>
            </a:r>
            <a:endParaRPr lang="cs-CZ" sz="1800" dirty="0">
              <a:latin typeface="Trebuchet MS" panose="020B0603020202020204" pitchFamily="34" charset="0"/>
            </a:endParaRP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F46BFE-5BE0-437D-9B0C-27709ABB9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9" y="5848923"/>
            <a:ext cx="6120681" cy="10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6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9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5   Uvádění zemědělských produktů na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C0979D-CAAE-47A3-918B-DF50ECB12EF2}"/>
              </a:ext>
            </a:extLst>
          </p:cNvPr>
          <p:cNvSpPr/>
          <p:nvPr/>
        </p:nvSpPr>
        <p:spPr>
          <a:xfrm>
            <a:off x="107504" y="692696"/>
            <a:ext cx="8579296" cy="4830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Investice, které se týkají zpracování, uvádění na trh nebo vývoje zemědělských produktů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podpory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do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výstavby a rekonstrukce budov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včetně nezbytných manipulačních ploch,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pořízení strojů, nástrojů a zařízení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zpracování zemědělských produktů, finální úpravu, balení, značení výrobků (včetně technologií souvisejících s dohledatelností produktů)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související se skladováním zpracovávané suroviny, výrobků a druhotných surovin vznikajících při zpracování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vedoucí ke zvyšování a monitorovaní kvality produktů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související s uváděním zemědělských a potravinářských produktů na trh (včetně investic do marketingu)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do zařízení na čištění odpadních vod ve zpracovatelském provozu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Alokace MAS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mil. Kč		            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Alokace pro 2. výzvu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mil. Kč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/>
              <a:t>Min. bodová hranice: </a:t>
            </a:r>
            <a:r>
              <a:rPr lang="cs-CZ" sz="1800" b="1" dirty="0"/>
              <a:t>13 bodů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1293C5-13BD-4D40-81C9-5B8B776A9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799129"/>
            <a:ext cx="6149628" cy="10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8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5   Uvádění zemědělských produktů na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C0979D-CAAE-47A3-918B-DF50ECB12EF2}"/>
              </a:ext>
            </a:extLst>
          </p:cNvPr>
          <p:cNvSpPr/>
          <p:nvPr/>
        </p:nvSpPr>
        <p:spPr>
          <a:xfrm>
            <a:off x="179512" y="731838"/>
            <a:ext cx="8507288" cy="507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Výše dotace: </a:t>
            </a:r>
          </a:p>
          <a:p>
            <a:pPr marL="420624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případě zpracování zemědělských produktů, kdy výstupním produktem je produkt </a:t>
            </a:r>
            <a:r>
              <a:rPr lang="cs-CZ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nespadající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pod přílohu I Smlouvy o fungování EU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činí výše dotace pro 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podniky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35 %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výdajů, ze kterých je stanovena dotace, a pro 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 a malé podniky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45 %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výdajů, ze kterých je stanovena dotace, a podpora je poskytována v souladu s podmínkami čl. 44 Nařízení Komise (EU) č. 702/2014.</a:t>
            </a:r>
          </a:p>
          <a:p>
            <a:pPr marL="36576"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20624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případě zpracování zemědělských produktů, kdy výstupním produktem je produkt </a:t>
            </a:r>
            <a:r>
              <a:rPr lang="cs-CZ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spadající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pod přílohu I Smlouvy o fungování EU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a uvádění zemědělských produktů na trh činí výše dotace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50 %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výdajů, ze kterých je stanovena dotace, a podpora je poskytována v souladu s podmínkami článku 17 nařízení PRV.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sz="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Definice žadatele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Zemědělský podnikatel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Výrobce potravin nebo surovin určených pro lidskou spotřebu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Výrobce krmiv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Jiné subjekty aktivní ve zpracování, uvádění na trh a vývoji zemědělských produktů</a:t>
            </a:r>
            <a:endParaRPr lang="cs-CZ" sz="1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58DFA1-72C6-42A2-81E6-EEF371AFA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7" y="5841535"/>
            <a:ext cx="5976665" cy="9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9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5   Uvádění zemědělských produktů na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C0979D-CAAE-47A3-918B-DF50ECB12EF2}"/>
              </a:ext>
            </a:extLst>
          </p:cNvPr>
          <p:cNvSpPr/>
          <p:nvPr/>
        </p:nvSpPr>
        <p:spPr>
          <a:xfrm>
            <a:off x="107504" y="731837"/>
            <a:ext cx="8712968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800" dirty="0"/>
          </a:p>
          <a:p>
            <a:pPr lvl="0"/>
            <a:r>
              <a:rPr lang="cs-CZ" sz="18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Způsobilé výdaje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		</a:t>
            </a:r>
            <a:r>
              <a:rPr lang="cs-CZ" sz="18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investiční výdaje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pořízení strojů, nástrojů a zařízení pro zpracování zemědělských produktů, finální úpravu, balení, značení výrobků (včetně technologií souvisejících se sledovatelností produktů)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výstavba, modernizace a rekonstrukce budov (včetně manipulačních ploch a bouracích prací nezbytně nutných pro realizaci projektu)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investice související se skladováním zpracovávané suroviny, výrobků a druhotných surovin vznikajících při zpracování s výjimkou odpadních vod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investice vedoucí ke zvyšování a monitorování kvality produktů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investice související s uváděním vlastních produktů na trh včetně marketingu (např. výstavba a rekonstrukce prodejen, pojízdné prodejny, stánky, prodej ze dvora, vybavení prodejen apod.)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pořízení užitkových vozů kategorie N1 a N2 bez podkategorie 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investice do zařízení na čištění odpadních vod ve zpracovatelském provozu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nákup nemovitosti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"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PŘEDKLÁDANÝCH PŘÍLOH NA MAS PŘI PODÁNÍ ŽOD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Pokud je nutné, posouzení vlivu záměru na životní prostředí – viz Pravidla 19.2.1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Přílohy dle preferenčních kritérií stanovených žadatelem v ŽOD</a:t>
            </a:r>
          </a:p>
          <a:p>
            <a:pPr marL="36576"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cs-CZ" sz="2000" u="sng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49572-C017-4706-AF8F-FACA4A078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5" y="6050739"/>
            <a:ext cx="4896545" cy="8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1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73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6   Podpora nezemědělských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E7C66C9-A2F2-4ADC-B214-037F878488E2}"/>
              </a:ext>
            </a:extLst>
          </p:cNvPr>
          <p:cNvSpPr/>
          <p:nvPr/>
        </p:nvSpPr>
        <p:spPr>
          <a:xfrm>
            <a:off x="251520" y="548680"/>
            <a:ext cx="8568952" cy="5912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Investice na založení a rozvoj nezemědělských činností.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podpory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investice do vybraných nezemědělských činností dle Klasifikace ekonomických činností (CZ-NACE):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Zpracovatelský průmysl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Stavebnictví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Velkoobchod a maloobchod; opravy a údržba motorových vozidel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Ubytování, stravování a pohostinství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(pouze ve vazbě na venkovskou turistiku)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Informační a komunikační činnosti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Profesní, vědecké a technické činnosti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79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Činnosti cestovních kanceláří a agentur a ostatní rezervační služby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81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Činnosti související se stavbami a úpravou krajiny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82.1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Administrativní a kancelářské činnosti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82.3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Pořádání konferencí a hospodářských výstav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82.92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Balicí činnosti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85.59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Ostatní vzdělávání j. n.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93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Sportovní, zábavní a rekreační činnosti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(pouze ve vazbě na venkovskou turistiku)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95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Opravy počítačů a výrobků pro osobní potřebu a převážně pro domácnost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96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Poskytování ostatních osobních služeb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cs-CZ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2C669E-A59B-48AD-B934-05D739407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1" y="5954945"/>
            <a:ext cx="5417398" cy="8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7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6   Podpora nezemědělských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E7C66C9-A2F2-4ADC-B214-037F878488E2}"/>
              </a:ext>
            </a:extLst>
          </p:cNvPr>
          <p:cNvSpPr/>
          <p:nvPr/>
        </p:nvSpPr>
        <p:spPr>
          <a:xfrm>
            <a:off x="251520" y="730258"/>
            <a:ext cx="8435280" cy="546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cs-CZ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Definice žadatele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Podnikatelské subjekty (FO a PO) - mikropodniky a malé podniky ve venkovských oblastech, zemědělci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18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Výše dotace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45%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způsobilých výdajů, ze kterých je stanovena dotace</a:t>
            </a:r>
            <a:r>
              <a:rPr lang="cs-CZ" sz="18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malé podniky</a:t>
            </a:r>
            <a:endParaRPr lang="cs-CZ" sz="18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Pouze zemědělské subjekty :</a:t>
            </a:r>
          </a:p>
          <a:p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35%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způsobilých výdajů, ze kterých je stanovena dotace,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střední podniky</a:t>
            </a:r>
            <a:endParaRPr lang="cs-CZ" sz="18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25%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způsobilých výdajů, ze kterých je stanovena dotace,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velké podniky</a:t>
            </a:r>
          </a:p>
          <a:p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Alokace MAS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6,3 mil Kč			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Alokace pro 2. výzvu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mil. Kč</a:t>
            </a:r>
          </a:p>
          <a:p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činností R 93 a I 56 mohou být realizovány pouze ve vazbě na venkovskou turistiku nebo ubytovací kapacitu</a:t>
            </a:r>
          </a:p>
          <a:p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zpracování i uvádění produktů na trh – výsledný produkt </a:t>
            </a:r>
            <a:r>
              <a:rPr lang="cs-CZ" sz="1800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uveden v příloze I Smlouvy o fungování EU, případně v kombinaci – pak lze podpořit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maloobchod se smíšeným zbožím</a:t>
            </a:r>
          </a:p>
          <a:p>
            <a:endParaRPr lang="cs-CZ" sz="1800" b="1" dirty="0">
              <a:solidFill>
                <a:srgbClr val="009900"/>
              </a:solidFill>
              <a:latin typeface="+mn-lt"/>
            </a:endParaRPr>
          </a:p>
          <a:p>
            <a:endParaRPr lang="cs-CZ" sz="1800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12DDC1-133C-44FB-9CB6-53442D9F4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72" y="5921896"/>
            <a:ext cx="567805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5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6   Podpora nezemědělských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E7C66C9-A2F2-4ADC-B214-037F878488E2}"/>
              </a:ext>
            </a:extLst>
          </p:cNvPr>
          <p:cNvSpPr/>
          <p:nvPr/>
        </p:nvSpPr>
        <p:spPr>
          <a:xfrm>
            <a:off x="323528" y="925430"/>
            <a:ext cx="8496944" cy="493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cs-CZ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Min. bodová hranice: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13 bodů</a:t>
            </a:r>
          </a:p>
          <a:p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Způsobilé výdaje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:		</a:t>
            </a:r>
            <a:r>
              <a:rPr lang="cs-CZ" sz="18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investiční výdaje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Stavební obnova či výstavba provozovny, kanceláře, malokapacitního ubytovacího zařízení (6-40 lůžek)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Pořízení strojů, technologií a dalšího vybavení sloužící pro nezemědělskou činnost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Doplňující výdaje (do 30 % výdajů projektu) – např. úprava povrchů, odstavné a parkovací stání, oplocení, doprovodná zeleň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PŘEDKLÁDANÝCH PŘÍLOH NA MAS PŘI PODÁNÍ ŽOD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činnosti R 93 a I 56 - Doklad o objektu venkovské turistiky v okruhu 10 km od místa realizace projektu s návštěvností min. 2 000 osob/rok – viz Pravidla 19.2.1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Přílohy dle preferenčních kritérií stanovených žadatelem v ŽOD</a:t>
            </a:r>
          </a:p>
          <a:p>
            <a:endParaRPr lang="cs-CZ" sz="2000" dirty="0">
              <a:latin typeface="+mn-lt"/>
            </a:endParaRPr>
          </a:p>
          <a:p>
            <a:endParaRPr lang="cs-CZ" sz="1600" dirty="0">
              <a:latin typeface="Trebuchet MS" panose="020B0603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BBAA3C-60AA-468B-9C78-DE020F5DE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908280"/>
            <a:ext cx="5760640" cy="9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76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7   Podpora lesnických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5E1219-9DD5-4E1B-88E4-0D9DCB0EABD2}"/>
              </a:ext>
            </a:extLst>
          </p:cNvPr>
          <p:cNvSpPr/>
          <p:nvPr/>
        </p:nvSpPr>
        <p:spPr>
          <a:xfrm>
            <a:off x="179511" y="603120"/>
            <a:ext cx="8784976" cy="5824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Investice do lesnických technologií a do strojů a technologií vedoucích k efektivnímu zpracování dřeva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podpory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Pořízení strojů a technologií určených pro hospodaření na lesních pozemcích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stroje a technologie pro obnovu, výchovu a těžbu lesních porostů včetně přibližování,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stroje ke zpracování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potěžebních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zbytků,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stroje pro přípravu půdy před zalesněním,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stroje, technologie a zařízení pro lesní školkařskou činnost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Výstavba či modernizace dřevozpracujících provozoven včetně technologického vybavení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cs-CZ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Definice žadatele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Držitelé lesů (vlastníci, nájemci, pachtýři nebo vypůjčitelé)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 nebo PO poskytující služby v lesnictví (malý nebo střední podnik)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 nebo PO podnikající v lesnictví nebo souvisejícím odvětví (mikro, malý nebo střední podnik)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Obce a PO založené nebo zřizované obcemi, DSO podnikající v lesnictví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Alokace MAS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mil. Kč                                                           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Alokace pro 2. výzvu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mil. Kč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Výše dotace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:   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50 % výdajů</a:t>
            </a:r>
            <a:r>
              <a:rPr lang="cs-CZ" sz="18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kterých je stanovena dotace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2D5541-12FA-44A4-9937-A76BF80BF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33" y="5967759"/>
            <a:ext cx="5575333" cy="9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8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96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7  Podpora lesnických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5E1219-9DD5-4E1B-88E4-0D9DCB0EABD2}"/>
              </a:ext>
            </a:extLst>
          </p:cNvPr>
          <p:cNvSpPr/>
          <p:nvPr/>
        </p:nvSpPr>
        <p:spPr>
          <a:xfrm>
            <a:off x="251520" y="569642"/>
            <a:ext cx="8496944" cy="527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8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Min. bodová hranice: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 bodů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/>
              <a:t>Způsobilé výdaje</a:t>
            </a:r>
            <a:r>
              <a:rPr lang="cs-CZ" sz="1800" dirty="0"/>
              <a:t>:		</a:t>
            </a:r>
            <a:r>
              <a:rPr lang="cs-CZ" sz="1800" dirty="0">
                <a:solidFill>
                  <a:srgbClr val="009900"/>
                </a:solidFill>
              </a:rPr>
              <a:t> </a:t>
            </a:r>
            <a:r>
              <a:rPr lang="cs-CZ" sz="1800" b="1" dirty="0">
                <a:solidFill>
                  <a:srgbClr val="006600"/>
                </a:solidFill>
              </a:rPr>
              <a:t>pouze investiční výdaje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Stroje a technologie (včetně koně a vleku za koně k vyvážení dříví) pro obnovu, výchovu a těžbu lesních porostů včetně dopravy dříví </a:t>
            </a:r>
            <a:r>
              <a:rPr lang="pt-BR" sz="1800" dirty="0">
                <a:latin typeface="+mn-lt"/>
              </a:rPr>
              <a:t>(včetně vozidel kategorie N s oplenovou ložnou plochou)</a:t>
            </a:r>
            <a:endParaRPr lang="cs-CZ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Stroje ke zpracování </a:t>
            </a:r>
            <a:r>
              <a:rPr lang="cs-CZ" sz="1800" dirty="0" err="1">
                <a:latin typeface="+mn-lt"/>
              </a:rPr>
              <a:t>potěžebních</a:t>
            </a:r>
            <a:r>
              <a:rPr lang="cs-CZ" sz="1800" dirty="0">
                <a:latin typeface="+mn-lt"/>
              </a:rPr>
              <a:t> zbytků,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Stroje pro přípravu půdy před zalesněním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Stroje, technologie, zařízení a stavby pro lesní školkařskou činnost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+mn-lt"/>
              </a:rPr>
              <a:t>Stroje a zařízení pro údržbu a opravy lesních cest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+mn-lt"/>
              </a:rPr>
              <a:t>Mobilní stroje pro </a:t>
            </a:r>
            <a:r>
              <a:rPr lang="cs-CZ" sz="1800" dirty="0" err="1">
                <a:solidFill>
                  <a:srgbClr val="000000"/>
                </a:solidFill>
                <a:latin typeface="+mn-lt"/>
              </a:rPr>
              <a:t>sortimentaci</a:t>
            </a:r>
            <a:r>
              <a:rPr lang="cs-CZ" sz="1800" dirty="0">
                <a:solidFill>
                  <a:srgbClr val="000000"/>
                </a:solidFill>
                <a:latin typeface="+mn-lt"/>
              </a:rPr>
              <a:t> a pořez dříví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+mn-lt"/>
              </a:rPr>
              <a:t>Mokré sklady dříví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+mn-lt"/>
              </a:rPr>
              <a:t>Výstavba či modernizace dřevozpracujícího provozu - stavba a technologické vybavení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+mn-lt"/>
              </a:rPr>
              <a:t>Nákup nemovitosti v případě dřevozpracujícího provozu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000000"/>
              </a:solidFill>
              <a:latin typeface="+mn-lt"/>
            </a:endParaRPr>
          </a:p>
          <a:p>
            <a:r>
              <a:rPr lang="cs-CZ" sz="1800" b="1" dirty="0">
                <a:solidFill>
                  <a:srgbClr val="0066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Žadatel hospodaří podle platného lesního hospodářského plánu nebo podle platné lesní hospodářské osnovy na </a:t>
            </a:r>
            <a:r>
              <a:rPr lang="cs-CZ" sz="1800" b="1" u="sng" dirty="0">
                <a:solidFill>
                  <a:srgbClr val="0066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min. výměře 3 ha </a:t>
            </a:r>
            <a:r>
              <a:rPr lang="cs-CZ" sz="1800" b="1" dirty="0">
                <a:solidFill>
                  <a:srgbClr val="0066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(nevztahuje se na pořízení koně a klanicového vyvážecího vleku za koně) </a:t>
            </a:r>
            <a:endParaRPr lang="cs-CZ" sz="1800" dirty="0">
              <a:solidFill>
                <a:srgbClr val="0066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174372-CDC4-46A4-98F6-B65507088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07431"/>
            <a:ext cx="6228184" cy="10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25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7  Podpora lesnických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8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sz="1800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5E1219-9DD5-4E1B-88E4-0D9DCB0EABD2}"/>
              </a:ext>
            </a:extLst>
          </p:cNvPr>
          <p:cNvSpPr/>
          <p:nvPr/>
        </p:nvSpPr>
        <p:spPr>
          <a:xfrm>
            <a:off x="131644" y="731837"/>
            <a:ext cx="901235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j-lt"/>
              </a:rPr>
              <a:t>Přípustné vztahy k nemovitostem, na kterých jsou </a:t>
            </a:r>
            <a:r>
              <a:rPr lang="cs-CZ" sz="1800" b="1" dirty="0">
                <a:solidFill>
                  <a:srgbClr val="006600"/>
                </a:solidFill>
                <a:latin typeface="+mj-lt"/>
              </a:rPr>
              <a:t>realizovány stavební výdaje</a:t>
            </a:r>
            <a:r>
              <a:rPr lang="cs-CZ" sz="1800" dirty="0">
                <a:latin typeface="+mj-lt"/>
              </a:rPr>
              <a:t>: vlastnictví, spoluvlastnictví s min. 50% podílem, věcné břemeno a právo stavby. V případě pozemku pod stavbou je přípustný také </a:t>
            </a:r>
            <a:r>
              <a:rPr lang="cs-CZ" sz="1800" b="1" dirty="0">
                <a:latin typeface="+mj-lt"/>
              </a:rPr>
              <a:t>nájem</a:t>
            </a:r>
            <a:r>
              <a:rPr lang="cs-CZ" sz="1800" dirty="0">
                <a:latin typeface="+mj-lt"/>
              </a:rPr>
              <a:t>. </a:t>
            </a:r>
          </a:p>
          <a:p>
            <a:endParaRPr lang="cs-CZ" sz="800" dirty="0">
              <a:latin typeface="+mj-lt"/>
            </a:endParaRPr>
          </a:p>
          <a:p>
            <a:r>
              <a:rPr lang="cs-CZ" sz="1700" dirty="0">
                <a:latin typeface="+mj-lt"/>
              </a:rPr>
              <a:t>Přípustné vztahy k nemovitostem, do kterých jsou </a:t>
            </a:r>
            <a:r>
              <a:rPr lang="cs-CZ" sz="1700" b="1" dirty="0">
                <a:solidFill>
                  <a:srgbClr val="006600"/>
                </a:solidFill>
                <a:latin typeface="+mj-lt"/>
              </a:rPr>
              <a:t>umístěny stroje/technologie/vybavení</a:t>
            </a:r>
            <a:r>
              <a:rPr lang="cs-CZ" sz="1700" dirty="0">
                <a:latin typeface="+mj-lt"/>
              </a:rPr>
              <a:t>: vlastnictví, spoluvlastnictví s min. 50% podílem, věcné břemeno, právo stavby, </a:t>
            </a:r>
            <a:r>
              <a:rPr lang="cs-CZ" sz="1700" b="1" dirty="0">
                <a:latin typeface="+mj-lt"/>
              </a:rPr>
              <a:t>nájem a výpůjčka</a:t>
            </a:r>
            <a:r>
              <a:rPr lang="cs-CZ" sz="1800" b="1" dirty="0">
                <a:latin typeface="+mj-lt"/>
              </a:rPr>
              <a:t>.</a:t>
            </a:r>
            <a:endParaRPr lang="cs-CZ" sz="1800" dirty="0">
              <a:latin typeface="+mj-lt"/>
            </a:endParaRPr>
          </a:p>
          <a:p>
            <a:endParaRPr lang="cs-CZ" sz="800" dirty="0">
              <a:solidFill>
                <a:srgbClr val="009900"/>
              </a:solidFill>
              <a:latin typeface="+mj-lt"/>
            </a:endParaRPr>
          </a:p>
          <a:p>
            <a:r>
              <a:rPr lang="cs-CZ" sz="1800" u="sng" dirty="0">
                <a:solidFill>
                  <a:srgbClr val="006600"/>
                </a:solidFill>
                <a:latin typeface="+mj-lt"/>
              </a:rPr>
              <a:t>Dotaci nelze poskytnout na</a:t>
            </a:r>
            <a:r>
              <a:rPr lang="cs-CZ" sz="1800" dirty="0">
                <a:solidFill>
                  <a:srgbClr val="006600"/>
                </a:solidFill>
                <a:latin typeface="+mj-lt"/>
              </a:rPr>
              <a:t>: zaškolení obsluhy nakoupeného zařízení, CNC stroje, velkoplošné dělicí a velkoplošné formátovací pily, technologie na zpracování energetických plodin a rychle rostoucích dřevin, fotovoltaické panely sloužící pro výrobu elektrické energie k dodávkám do veřejné sítě </a:t>
            </a:r>
          </a:p>
          <a:p>
            <a:endParaRPr lang="cs-CZ" sz="800" dirty="0"/>
          </a:p>
          <a:p>
            <a:r>
              <a:rPr lang="cs-CZ" sz="1800" b="1" dirty="0">
                <a:latin typeface="+mn-lt"/>
              </a:rPr>
              <a:t>SEZNAM PŘEDKLÁDANÝCH PŘÍLOH NA MAS PŘI PODÁNÍ ŽOD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Přehled pozemků určených k plnění funkci lesa, na kterých bude stroj využíván – dle závazného vzoru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Dokument o schválení platného Lesního hospodářského plánu či potvrzení převzetí lesní hospodářské osnovy pro pozemky uvedené v přehledu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Čestné prohlášení výrobce, že model bude dodán s ochrannou konstrukcí pro použití v lesnictví – v případě nákupu traktoru pro práci v lese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Přílohy dle preferenčních kritérií stanovených žadatelem v ŽOD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B26BB4-EC41-44C5-A93C-0EB693E1E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2" y="5961397"/>
            <a:ext cx="5438456" cy="8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006600"/>
                </a:solidFill>
                <a:latin typeface="Book Antiqua" pitchFamily="18" charset="0"/>
              </a:rPr>
              <a:t>Naše činnost </a:t>
            </a:r>
            <a:br>
              <a:rPr lang="cs-CZ" b="1" dirty="0">
                <a:solidFill>
                  <a:srgbClr val="009900"/>
                </a:solidFill>
                <a:latin typeface="Book Antiqua" pitchFamily="18" charset="0"/>
              </a:rPr>
            </a:b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5"/>
            <a:ext cx="9144000" cy="5715015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Realizace Strategie komunitně vedeného místního rozvoje území 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(SCLLD)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Pořádáme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semináře  pro obce a neziskové organizace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Realizujeme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Místní akční plány vzdělávání ( MAP), MAP II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Pořádáme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Příměstské tábory na území MAS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Vyhlašujeme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</a:t>
            </a:r>
            <a:r>
              <a:rPr lang="cs-CZ" sz="24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ProSpolky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Myslíme i na seniory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VU3V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Virtuální univerzita třetího věku)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Propagujeme náš region –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ITEP, Den s </a:t>
            </a:r>
            <a:r>
              <a:rPr lang="cs-CZ" sz="24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Aktiviosem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Zpravodaj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Vedeme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účetnictví pro Mikroregion Přešticko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Poskytujeme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poradenskou a konzultační  činnost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r. 2008 budujeme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Naučnou stezku Čertovo břemeno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Podporujeme řemesla a tradice –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zapůjčujeme  dřevěné stánky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Spolupracujeme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ostatními MAS, s Úhlavou o.p.s. …...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Jsme členy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 MAS ČR, Krajské sítě MAS ČR, Celostátní sítě pro</a:t>
            </a:r>
            <a:r>
              <a:rPr lang="cs-CZ" sz="24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venkov</a:t>
            </a:r>
          </a:p>
          <a:p>
            <a:endParaRPr lang="cs-CZ" sz="2400" b="1" dirty="0">
              <a:solidFill>
                <a:srgbClr val="009900"/>
              </a:solidFill>
              <a:latin typeface="Book Antiqua" pitchFamily="18" charset="0"/>
            </a:endParaRPr>
          </a:p>
          <a:p>
            <a:endParaRPr lang="cs-CZ" sz="2400" b="1" dirty="0">
              <a:solidFill>
                <a:srgbClr val="009900"/>
              </a:solidFill>
              <a:latin typeface="Book Antiqua" pitchFamily="18" charset="0"/>
            </a:endParaRPr>
          </a:p>
          <a:p>
            <a:endParaRPr lang="cs-CZ" sz="2400" b="1" dirty="0">
              <a:solidFill>
                <a:srgbClr val="009900"/>
              </a:solidFill>
              <a:latin typeface="Book Antiqua" pitchFamily="18" charset="0"/>
            </a:endParaRPr>
          </a:p>
          <a:p>
            <a:endParaRPr lang="cs-CZ" sz="24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8   Předávání znalostí a informační 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6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5E1219-9DD5-4E1B-88E4-0D9DCB0EABD2}"/>
              </a:ext>
            </a:extLst>
          </p:cNvPr>
          <p:cNvSpPr/>
          <p:nvPr/>
        </p:nvSpPr>
        <p:spPr>
          <a:xfrm>
            <a:off x="107504" y="620689"/>
            <a:ext cx="8856984" cy="548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Činnosti v oblasti odborného vzdělávání a získávání dovedností a informační akce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podpory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Vzdělávací kurzy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Workshopy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se nevztahuje na vzdělávací kurzy a kurzy odborné přípravy, které tvoří součást běžných vzdělávacích programů nebo systémů středního a vyššího vzdělávání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cs-CZ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Definice žadatele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Subjekt zajišťující odborné vzdělávání či jiné předávání znalostí a informační akce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Alokace MAS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mil. Kč                                                        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Alokace pro 2. výzvu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mil. Kč</a:t>
            </a:r>
          </a:p>
          <a:p>
            <a:pPr>
              <a:buNone/>
            </a:pPr>
            <a:r>
              <a:rPr lang="cs-CZ" sz="1800" u="sng" dirty="0"/>
              <a:t>Výše dotace</a:t>
            </a:r>
            <a:r>
              <a:rPr lang="cs-CZ" sz="1800" dirty="0"/>
              <a:t>: </a:t>
            </a:r>
          </a:p>
          <a:p>
            <a:pPr>
              <a:buNone/>
            </a:pPr>
            <a:r>
              <a:rPr lang="cs-CZ" sz="1800" dirty="0"/>
              <a:t>        </a:t>
            </a:r>
            <a:r>
              <a:rPr lang="cs-CZ" sz="1800" b="1" dirty="0">
                <a:solidFill>
                  <a:srgbClr val="006600"/>
                </a:solidFill>
              </a:rPr>
              <a:t>60 %, 70 % a 90 % výdajů</a:t>
            </a:r>
            <a:r>
              <a:rPr lang="cs-CZ" sz="1800" b="1" dirty="0">
                <a:solidFill>
                  <a:srgbClr val="009900"/>
                </a:solidFill>
              </a:rPr>
              <a:t>, </a:t>
            </a:r>
            <a:r>
              <a:rPr lang="cs-CZ" sz="1800" b="1" dirty="0">
                <a:solidFill>
                  <a:srgbClr val="006600"/>
                </a:solidFill>
              </a:rPr>
              <a:t>ze kterých je stanovena dotace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8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/>
              <a:t>Min. bodová hranice: </a:t>
            </a:r>
            <a:r>
              <a:rPr lang="cs-CZ" sz="1800" b="1" dirty="0"/>
              <a:t>6 bodů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/>
              <a:t>Způsobilé výdaje</a:t>
            </a:r>
            <a:r>
              <a:rPr lang="cs-CZ" sz="1800" dirty="0"/>
              <a:t>: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neinvestiční výdaje sloužící k zabezpečení a provádění vzdělávacích/informačních akcí, které odpovídají účelu podpory </a:t>
            </a:r>
            <a:r>
              <a:rPr lang="cs-CZ" sz="1800" dirty="0"/>
              <a:t>	</a:t>
            </a:r>
            <a:endParaRPr lang="cs-CZ" sz="1800" b="1" dirty="0">
              <a:solidFill>
                <a:srgbClr val="00660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2D5541-12FA-44A4-9937-A76BF80BF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71" y="5909327"/>
            <a:ext cx="567805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88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Fiche</a:t>
            </a:r>
            <a:r>
              <a:rPr lang="cs-CZ" sz="2400" b="1" dirty="0">
                <a:solidFill>
                  <a:srgbClr val="006600"/>
                </a:solidFill>
                <a:latin typeface="Cambria" panose="02040503050406030204" pitchFamily="18" charset="0"/>
              </a:rPr>
              <a:t> č. 8  Předávání znalostí a informační 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800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endParaRPr lang="cs-CZ" sz="1800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>
              <a:solidFill>
                <a:srgbClr val="009900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B26BB4-EC41-44C5-A93C-0EB693E1E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1" y="5877273"/>
            <a:ext cx="5948727" cy="98072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4552A07-4B42-45B8-9888-D8193BC7EBD4}"/>
              </a:ext>
            </a:extLst>
          </p:cNvPr>
          <p:cNvSpPr/>
          <p:nvPr/>
        </p:nvSpPr>
        <p:spPr>
          <a:xfrm>
            <a:off x="457200" y="1600200"/>
            <a:ext cx="82296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800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Dotaci nelze poskytnout na</a:t>
            </a:r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ubytování účastníků, dopravu účastníků mimo dopravu na exkurzi, kauce na pronájem, vzdělávací/informační akce zaměřené na včelařství, výdaje na e-learning, pořízení majetku, stravenky, alkoholické nápoje v rámci občerstvení, semináře a školení ve vztahu k zákonu č. 154/2000 Sb., pro chovatelskou veřejnost, vzdělávací/informační akce zaměřené na běžné využití kancelářských programů, režijní výdaje – např. poplatky za služby operátora, hovorné, poplatky za tvorbu a správu registračních webových stránek, za elektřinu, atd.</a:t>
            </a:r>
          </a:p>
          <a:p>
            <a:endParaRPr lang="cs-C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má vzdělávání v předmětu činnosti.</a:t>
            </a:r>
          </a:p>
          <a:p>
            <a:endParaRPr lang="cs-C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PŘEDKLÁDANÝCH PŘÍLOH NA MAS PŘI PODÁNÍ ŽOD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Doklad o tom, že má žadatel vzdělávání v předmětu své činnosti (není-li součástí povinných příloh) </a:t>
            </a:r>
          </a:p>
          <a:p>
            <a:endParaRPr lang="cs-CZ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03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Hana </a:t>
            </a:r>
            <a:r>
              <a:rPr lang="cs-CZ" sz="20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Bouchnerová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0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Vedoucí zaměstnanec pro realizaci SCLLD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MAS Aktivios,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mobil: 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728 168 248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, info@mas-aktivios.cz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Lenka Šrámková,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Projektová manažerka PRV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MAS Aktivios,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mobil:  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24 326 695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info@mas-aktivios.cz</a:t>
            </a:r>
          </a:p>
          <a:p>
            <a:pPr marL="0" indent="0">
              <a:buNone/>
            </a:pPr>
            <a:endParaRPr lang="cs-CZ" sz="20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Sídlo a kancelář MAS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Nezdice 46 (budova OÚ, 1. patro), 334 01 Přeštice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www.mas-aktivios.cz        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info@mas-aktivios.cz</a:t>
            </a:r>
            <a:r>
              <a:rPr lang="cs-CZ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Kontakty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5E93DD8-907A-4891-87B8-8E994720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492896"/>
            <a:ext cx="938597" cy="14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D977B7-997E-48F3-A531-97CFCB698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489"/>
            <a:ext cx="9144000" cy="150751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2141"/>
            <a:ext cx="9144000" cy="16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3955"/>
            <a:ext cx="9144000" cy="17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912070"/>
            <a:ext cx="9143999" cy="163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1571604" y="271462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SIDLO MAS AKTIVIOS</a:t>
            </a:r>
          </a:p>
          <a:p>
            <a:r>
              <a:rPr lang="cs-CZ" sz="1400" b="1" dirty="0">
                <a:solidFill>
                  <a:srgbClr val="C00000"/>
                </a:solidFill>
              </a:rPr>
              <a:t>V NEZDICICH </a:t>
            </a:r>
            <a:r>
              <a:rPr lang="cs-CZ" sz="1400" b="1" dirty="0" err="1">
                <a:solidFill>
                  <a:srgbClr val="C00000"/>
                </a:solidFill>
              </a:rPr>
              <a:t>čp</a:t>
            </a:r>
            <a:r>
              <a:rPr lang="cs-CZ" sz="1400" b="1" dirty="0">
                <a:solidFill>
                  <a:srgbClr val="C00000"/>
                </a:solidFill>
              </a:rPr>
              <a:t>. 46</a:t>
            </a:r>
            <a:endParaRPr lang="cs-CZ" sz="1400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000232" y="3357562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CCCF1B-77D5-458E-AAD7-B635473E952B}"/>
              </a:ext>
            </a:extLst>
          </p:cNvPr>
          <p:cNvSpPr txBox="1"/>
          <p:nvPr/>
        </p:nvSpPr>
        <p:spPr>
          <a:xfrm>
            <a:off x="1187624" y="-7740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6600"/>
                </a:solidFill>
                <a:latin typeface="Book Antiqua" panose="02040602050305030304" pitchFamily="18" charset="0"/>
              </a:rPr>
              <a:t>Děkujeme za pozornost a držíme palce </a:t>
            </a:r>
            <a:r>
              <a:rPr lang="cs-CZ" dirty="0">
                <a:solidFill>
                  <a:srgbClr val="00660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A4BDF9C-2683-4AEB-BF76-5A027C49C6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692"/>
            <a:ext cx="6667990" cy="10993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2060848"/>
            <a:ext cx="3923928" cy="43525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>
                <a:solidFill>
                  <a:srgbClr val="009900"/>
                </a:solidFill>
                <a:latin typeface="Book Antiqua" pitchFamily="18" charset="0"/>
              </a:rPr>
              <a:t>Vznik  25.8. 2005</a:t>
            </a:r>
          </a:p>
          <a:p>
            <a:pPr>
              <a:buNone/>
            </a:pP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b="1" dirty="0">
                <a:solidFill>
                  <a:srgbClr val="009900"/>
                </a:solidFill>
                <a:latin typeface="Book Antiqua" pitchFamily="18" charset="0"/>
              </a:rPr>
              <a:t> 63 obcí + 5 měst                        </a:t>
            </a:r>
            <a:r>
              <a:rPr lang="cs-CZ" sz="2400" b="1" dirty="0">
                <a:solidFill>
                  <a:srgbClr val="009900"/>
                </a:solidFill>
                <a:latin typeface="Book Antiqua" pitchFamily="18" charset="0"/>
              </a:rPr>
              <a:t> 43 obcí do 500 obyvatel</a:t>
            </a:r>
            <a:endParaRPr lang="cs-CZ" b="1" dirty="0">
              <a:solidFill>
                <a:srgbClr val="0099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b="1" dirty="0">
                <a:solidFill>
                  <a:srgbClr val="009900"/>
                </a:solidFill>
                <a:latin typeface="Book Antiqua" pitchFamily="18" charset="0"/>
              </a:rPr>
              <a:t>  5 měst</a:t>
            </a:r>
          </a:p>
          <a:p>
            <a:pPr>
              <a:buNone/>
            </a:pPr>
            <a:r>
              <a:rPr lang="cs-CZ" b="1" dirty="0">
                <a:solidFill>
                  <a:srgbClr val="FF6600"/>
                </a:solidFill>
                <a:latin typeface="Book Antiqua" pitchFamily="18" charset="0"/>
              </a:rPr>
              <a:t>Přešticka </a:t>
            </a:r>
          </a:p>
          <a:p>
            <a:pPr>
              <a:buNone/>
            </a:pPr>
            <a:r>
              <a:rPr lang="cs-CZ" b="1" dirty="0" err="1">
                <a:solidFill>
                  <a:srgbClr val="FF6600"/>
                </a:solidFill>
                <a:latin typeface="Book Antiqua" pitchFamily="18" charset="0"/>
              </a:rPr>
              <a:t>Blovicka</a:t>
            </a:r>
            <a:endParaRPr lang="cs-CZ" b="1" dirty="0">
              <a:solidFill>
                <a:srgbClr val="FF66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b="1" dirty="0" err="1">
                <a:solidFill>
                  <a:srgbClr val="FF6600"/>
                </a:solidFill>
                <a:latin typeface="Book Antiqua" pitchFamily="18" charset="0"/>
              </a:rPr>
              <a:t>Staroplzenecka</a:t>
            </a:r>
            <a:endParaRPr lang="cs-CZ" b="1" dirty="0">
              <a:solidFill>
                <a:srgbClr val="FF66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b="1" dirty="0" err="1">
                <a:solidFill>
                  <a:srgbClr val="FF6600"/>
                </a:solidFill>
                <a:latin typeface="Book Antiqua" pitchFamily="18" charset="0"/>
              </a:rPr>
              <a:t>Mirošovska</a:t>
            </a:r>
            <a:r>
              <a:rPr lang="cs-CZ" b="1" dirty="0">
                <a:solidFill>
                  <a:srgbClr val="FF6600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78" y="1494222"/>
            <a:ext cx="4066725" cy="498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76A09F-4CE8-45E0-AFDB-18BD6D518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" y="4434"/>
            <a:ext cx="9036496" cy="14897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192688" cy="5328592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71861C9-FAD2-4BD4-86C4-D69B76978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5" y="25884"/>
            <a:ext cx="6912768" cy="11396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3752" y="0"/>
            <a:ext cx="9144000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>
                <a:solidFill>
                  <a:srgbClr val="006600"/>
                </a:solidFill>
                <a:latin typeface="Book Antiqua" panose="02040602050305030304" pitchFamily="18" charset="0"/>
              </a:rPr>
              <a:t>Programové rámce 2017 - 2023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38164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Integrovaný regionální operační program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(IROP) – 69,9 mil Kč</a:t>
            </a:r>
          </a:p>
          <a:p>
            <a:pPr marL="514350" indent="-514350">
              <a:buAutoNum type="arabicPeriod"/>
            </a:pPr>
            <a:endParaRPr lang="cs-CZ" sz="20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Operační program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Zaměstnanost – 10,07 mil Kč</a:t>
            </a:r>
            <a:r>
              <a:rPr lang="cs-CZ" sz="20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None/>
            </a:pPr>
            <a:r>
              <a:rPr lang="cs-CZ" sz="20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marL="514350" indent="-514350">
              <a:buNone/>
            </a:pPr>
            <a:r>
              <a:rPr lang="cs-CZ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cs-CZ" sz="20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rozvoje venkova 2014-2020 – 31,8 mil Kč (+ cca 2 mil Kč)</a:t>
            </a:r>
          </a:p>
          <a:p>
            <a:pPr marL="514350" indent="-514350">
              <a:buNone/>
            </a:pPr>
            <a:endParaRPr lang="cs-CZ" sz="2000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None/>
            </a:pPr>
            <a:r>
              <a:rPr lang="cs-CZ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    OP Výzkum,vývoj a vzdělávání – pro MAS na animační činnost MŠ a ZŚ v regionu </a:t>
            </a:r>
            <a:r>
              <a:rPr lang="cs-CZ" sz="2000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MAPy</a:t>
            </a:r>
            <a:r>
              <a:rPr lang="cs-CZ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( 43  MŠ a ZŚ) </a:t>
            </a:r>
          </a:p>
          <a:p>
            <a:pPr marL="514350" indent="-514350">
              <a:buNone/>
            </a:pPr>
            <a:endParaRPr lang="cs-CZ" sz="2000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None/>
            </a:pPr>
            <a:r>
              <a:rPr lang="cs-CZ" sz="20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Celkem cca 113 mil. Kč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CEC963-4D9F-493B-9030-D081476EF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301208"/>
            <a:ext cx="9036496" cy="14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dirty="0">
                <a:solidFill>
                  <a:srgbClr val="FF6600"/>
                </a:solidFill>
                <a:latin typeface="Book Antiqua" pitchFamily="18" charset="0"/>
              </a:rPr>
            </a:br>
            <a:r>
              <a:rPr lang="cs-CZ" b="1" dirty="0">
                <a:solidFill>
                  <a:srgbClr val="FF6600"/>
                </a:solidFill>
                <a:latin typeface="Book Antiqua" pitchFamily="18" charset="0"/>
              </a:rPr>
              <a:t>IROP      </a:t>
            </a:r>
            <a:r>
              <a:rPr lang="cs-CZ" dirty="0">
                <a:solidFill>
                  <a:srgbClr val="009900"/>
                </a:solidFill>
                <a:latin typeface="Book Antiqua" pitchFamily="18" charset="0"/>
              </a:rPr>
              <a:t> 69,927  mil. Kč, </a:t>
            </a:r>
            <a:r>
              <a:rPr lang="cs-CZ" sz="3100" dirty="0">
                <a:solidFill>
                  <a:srgbClr val="009900"/>
                </a:solidFill>
                <a:latin typeface="Book Antiqua" pitchFamily="18" charset="0"/>
              </a:rPr>
              <a:t>dotace 95%</a:t>
            </a:r>
            <a:br>
              <a:rPr lang="cs-CZ" dirty="0"/>
            </a:br>
            <a:endParaRPr lang="cs-CZ" dirty="0">
              <a:solidFill>
                <a:srgbClr val="FF6600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7846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sz="2400" b="1" dirty="0">
                <a:solidFill>
                  <a:srgbClr val="FF6600"/>
                </a:solidFill>
                <a:latin typeface="Book Antiqua" pitchFamily="18" charset="0"/>
              </a:rPr>
              <a:t>   </a:t>
            </a:r>
          </a:p>
          <a:p>
            <a:pPr>
              <a:buNone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Zvyšování bezpečnosti a enviromentální šetrnosti dopravy</a:t>
            </a:r>
          </a:p>
          <a:p>
            <a:pPr>
              <a:buNone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mil. Kč / 6,7 mil. Kč</a:t>
            </a:r>
          </a:p>
          <a:p>
            <a:pPr>
              <a:buNone/>
            </a:pPr>
            <a:endParaRPr lang="cs-CZ" sz="24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Infrastruktura pro sociální služby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mil. Kč </a:t>
            </a:r>
          </a:p>
          <a:p>
            <a:pPr>
              <a:buNone/>
            </a:pPr>
            <a:endParaRPr lang="cs-CZ" sz="24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Infrastruktura do vzdělávání          </a:t>
            </a: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14,9 mil. Kč /5,3 mil. Kč</a:t>
            </a:r>
          </a:p>
          <a:p>
            <a:pPr>
              <a:buNone/>
            </a:pP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-------------------------------</a:t>
            </a:r>
          </a:p>
          <a:p>
            <a:pPr>
              <a:buNone/>
            </a:pPr>
            <a:r>
              <a:rPr lang="cs-CZ" sz="24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zbývá   37 mil Kč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A43E9F-8D7F-449E-A6CC-F157E4AEA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211"/>
            <a:ext cx="9144000" cy="15075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8803</TotalTime>
  <Words>4229</Words>
  <Application>Microsoft Office PowerPoint</Application>
  <PresentationFormat>Předvádění na obrazovce (4:3)</PresentationFormat>
  <Paragraphs>729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3" baseType="lpstr">
      <vt:lpstr>Arial</vt:lpstr>
      <vt:lpstr>Book Antiqua</vt:lpstr>
      <vt:lpstr>Calibri</vt:lpstr>
      <vt:lpstr>Cambria</vt:lpstr>
      <vt:lpstr>Courier New</vt:lpstr>
      <vt:lpstr>Symbol</vt:lpstr>
      <vt:lpstr>Times New Roman</vt:lpstr>
      <vt:lpstr>Trebuchet MS</vt:lpstr>
      <vt:lpstr>Wingdings</vt:lpstr>
      <vt:lpstr>Motiv sady Office</vt:lpstr>
      <vt:lpstr>Prezentace aplikace PowerPoint</vt:lpstr>
      <vt:lpstr>       MAS Aktivios, z.s.   </vt:lpstr>
      <vt:lpstr>  Co všechno děláme?  </vt:lpstr>
      <vt:lpstr>Zajímáme se o náš region a tak společně plánujeme, co v našem regionu vylepšíme, co nového vznikne, aby se tady lidem dobře žilo       </vt:lpstr>
      <vt:lpstr> Naše činnost  </vt:lpstr>
      <vt:lpstr>Prezentace aplikace PowerPoint</vt:lpstr>
      <vt:lpstr>Prezentace aplikace PowerPoint</vt:lpstr>
      <vt:lpstr>Programové rámce 2017 - 2023</vt:lpstr>
      <vt:lpstr> IROP       69,927  mil. Kč, dotace 95% </vt:lpstr>
      <vt:lpstr> OP Zaměstnanost     10,07 mil. Kč                    podpora až 100% </vt:lpstr>
      <vt:lpstr>PRV  -  celková alokace 31,798 mil. Kč           dosud vyčerpáno cca 10,9 mil. Kč                                          zbývá 20,898 mil. Kč</vt:lpstr>
      <vt:lpstr>Výzvy MAS </vt:lpstr>
      <vt:lpstr>Výzvy MAS </vt:lpstr>
      <vt:lpstr>Prezentace aplikace PowerPoint</vt:lpstr>
      <vt:lpstr>Program semináře</vt:lpstr>
      <vt:lpstr> Vyhlášené Fiche a alokace </vt:lpstr>
      <vt:lpstr> Základní informace o výzvě PRV </vt:lpstr>
      <vt:lpstr> Základní  informace k výzvě </vt:lpstr>
      <vt:lpstr> Důležité dokumenty </vt:lpstr>
      <vt:lpstr> Financování projektu </vt:lpstr>
      <vt:lpstr> Co nelze podpořit z výzvy </vt:lpstr>
      <vt:lpstr> Společné podmínky </vt:lpstr>
      <vt:lpstr> Společné podmínky </vt:lpstr>
      <vt:lpstr> Postup podání žádosti o dotaci - žadatel </vt:lpstr>
      <vt:lpstr> Postup podání žádosti o dotaci - MAS </vt:lpstr>
      <vt:lpstr> Postup podání žádosti o dotaci – RO SZIF </vt:lpstr>
      <vt:lpstr> Přílohy k žádosti  </vt:lpstr>
      <vt:lpstr> Přílohy k žádosti  </vt:lpstr>
      <vt:lpstr> Nepovinné přílohy stanovené MAS </vt:lpstr>
      <vt:lpstr>Povinné přílohy po zaregistrování žádosti</vt:lpstr>
      <vt:lpstr> Preferenční kritéria </vt:lpstr>
      <vt:lpstr> OPATŘENÍ ( FICHE) PRV</vt:lpstr>
      <vt:lpstr>Fiche č. 1  Obnova a rozšíření cestní sítě v nezalesněné krajině </vt:lpstr>
      <vt:lpstr>Fiche č. 1  Obnova a rozšíření cestní sítě v nezalesněné krajině </vt:lpstr>
      <vt:lpstr>Fiche č. 2  Obnova a zachování krajinného rázu </vt:lpstr>
      <vt:lpstr>Fiche č. 2  Obnova a zachování krajinného rázu </vt:lpstr>
      <vt:lpstr>Fiche č. 3 Neproduktivní investice v lesích </vt:lpstr>
      <vt:lpstr>Fiche č. 3 Neproduktivní investice v lesích </vt:lpstr>
      <vt:lpstr>Fiche č. 4  Podpora zemědělských podnikatelů</vt:lpstr>
      <vt:lpstr>Fiche č. 4  Podpora zemědělských podnikatelů</vt:lpstr>
      <vt:lpstr>Fiche č. 5   Uvádění zemědělských produktů na trh</vt:lpstr>
      <vt:lpstr>Fiche č. 5   Uvádění zemědělských produktů na trh</vt:lpstr>
      <vt:lpstr>Fiche č. 5   Uvádění zemědělských produktů na trh</vt:lpstr>
      <vt:lpstr>Fiche č. 6   Podpora nezemědělských podnikatelů</vt:lpstr>
      <vt:lpstr>Fiche č. 6   Podpora nezemědělských podnikatelů</vt:lpstr>
      <vt:lpstr>Fiche č. 6   Podpora nezemědělských podnikatelů</vt:lpstr>
      <vt:lpstr>Fiche č. 7   Podpora lesnických podnikatelů</vt:lpstr>
      <vt:lpstr>Fiche č. 7  Podpora lesnických podnikatelů</vt:lpstr>
      <vt:lpstr>Fiche č. 7  Podpora lesnických podnikatelů</vt:lpstr>
      <vt:lpstr>Fiche č. 8   Předávání znalostí a informační akce</vt:lpstr>
      <vt:lpstr>Fiche č. 8  Předávání znalostí a informační akce</vt:lpstr>
      <vt:lpstr>Kontakty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Občanské sdružení Aktivios</dc:title>
  <dc:creator>aktivios-bouchnerova</dc:creator>
  <cp:lastModifiedBy>Bouchnerova</cp:lastModifiedBy>
  <cp:revision>922</cp:revision>
  <cp:lastPrinted>2019-03-07T06:40:17Z</cp:lastPrinted>
  <dcterms:created xsi:type="dcterms:W3CDTF">2008-12-09T19:45:36Z</dcterms:created>
  <dcterms:modified xsi:type="dcterms:W3CDTF">2019-03-13T19:29:55Z</dcterms:modified>
</cp:coreProperties>
</file>