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9"/>
  </p:notesMasterIdLst>
  <p:sldIdLst>
    <p:sldId id="655" r:id="rId2"/>
    <p:sldId id="613" r:id="rId3"/>
    <p:sldId id="614" r:id="rId4"/>
    <p:sldId id="615" r:id="rId5"/>
    <p:sldId id="703" r:id="rId6"/>
    <p:sldId id="617" r:id="rId7"/>
    <p:sldId id="289" r:id="rId8"/>
    <p:sldId id="729" r:id="rId9"/>
    <p:sldId id="730" r:id="rId10"/>
    <p:sldId id="727" r:id="rId11"/>
    <p:sldId id="673" r:id="rId12"/>
    <p:sldId id="674" r:id="rId13"/>
    <p:sldId id="675" r:id="rId14"/>
    <p:sldId id="676" r:id="rId15"/>
    <p:sldId id="677" r:id="rId16"/>
    <p:sldId id="691" r:id="rId17"/>
    <p:sldId id="708" r:id="rId18"/>
    <p:sldId id="707" r:id="rId19"/>
    <p:sldId id="710" r:id="rId20"/>
    <p:sldId id="709" r:id="rId21"/>
    <p:sldId id="678" r:id="rId22"/>
    <p:sldId id="679" r:id="rId23"/>
    <p:sldId id="680" r:id="rId24"/>
    <p:sldId id="714" r:id="rId25"/>
    <p:sldId id="692" r:id="rId26"/>
    <p:sldId id="694" r:id="rId27"/>
    <p:sldId id="681" r:id="rId28"/>
    <p:sldId id="683" r:id="rId29"/>
    <p:sldId id="652" r:id="rId30"/>
    <p:sldId id="651" r:id="rId31"/>
    <p:sldId id="701" r:id="rId32"/>
    <p:sldId id="720" r:id="rId33"/>
    <p:sldId id="258" r:id="rId34"/>
    <p:sldId id="279" r:id="rId35"/>
    <p:sldId id="260" r:id="rId36"/>
    <p:sldId id="721" r:id="rId37"/>
    <p:sldId id="697" r:id="rId38"/>
    <p:sldId id="722" r:id="rId39"/>
    <p:sldId id="723" r:id="rId40"/>
    <p:sldId id="695" r:id="rId41"/>
    <p:sldId id="696" r:id="rId42"/>
    <p:sldId id="672" r:id="rId43"/>
    <p:sldId id="621" r:id="rId44"/>
    <p:sldId id="662" r:id="rId45"/>
    <p:sldId id="702" r:id="rId46"/>
    <p:sldId id="711" r:id="rId47"/>
    <p:sldId id="719" r:id="rId48"/>
    <p:sldId id="624" r:id="rId49"/>
    <p:sldId id="658" r:id="rId50"/>
    <p:sldId id="625" r:id="rId51"/>
    <p:sldId id="669" r:id="rId52"/>
    <p:sldId id="724" r:id="rId53"/>
    <p:sldId id="725" r:id="rId54"/>
    <p:sldId id="628" r:id="rId55"/>
    <p:sldId id="638" r:id="rId56"/>
    <p:sldId id="653" r:id="rId57"/>
    <p:sldId id="654" r:id="rId58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93" autoAdjust="0"/>
    <p:restoredTop sz="69776" autoAdjust="0"/>
  </p:normalViewPr>
  <p:slideViewPr>
    <p:cSldViewPr>
      <p:cViewPr varScale="1">
        <p:scale>
          <a:sx n="60" d="100"/>
          <a:sy n="60" d="100"/>
        </p:scale>
        <p:origin x="2563" y="-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150" y="-77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02987710648318"/>
          <c:y val="0.15462104509663566"/>
          <c:w val="0.52794024578703358"/>
          <c:h val="0.82166700071581966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28E-4F43-91A2-04C9FFA5F7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8E-4F43-91A2-04C9FFA5F7A6}"/>
              </c:ext>
            </c:extLst>
          </c:dPt>
          <c:dPt>
            <c:idx val="2"/>
            <c:bubble3D val="0"/>
            <c:explosion val="1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8E-4F43-91A2-04C9FFA5F7A6}"/>
              </c:ext>
            </c:extLst>
          </c:dPt>
          <c:dPt>
            <c:idx val="3"/>
            <c:bubble3D val="0"/>
            <c:explosion val="2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28E-4F43-91A2-04C9FFA5F7A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14-4E48-8243-1CE3E0496434}"/>
              </c:ext>
            </c:extLst>
          </c:dPt>
          <c:dPt>
            <c:idx val="5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5400000" algn="ctr" rotWithShape="0">
                  <a:srgbClr val="FF66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3F14-4E48-8243-1CE3E049643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F14-4E48-8243-1CE3E049643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14-4E48-8243-1CE3E049643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F14-4E48-8243-1CE3E049643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14-4E48-8243-1CE3E049643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14-4E48-8243-1CE3E049643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14-4E48-8243-1CE3E049643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3F14-4E48-8243-1CE3E0496434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3F14-4E48-8243-1CE3E0496434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B8E-480B-B336-5A5A0B38C312}"/>
              </c:ext>
            </c:extLst>
          </c:dPt>
          <c:dLbls>
            <c:dLbl>
              <c:idx val="0"/>
              <c:layout>
                <c:manualLayout>
                  <c:x val="2.9800267373120415E-2"/>
                  <c:y val="-2.91283225960391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8E-4F43-91A2-04C9FFA5F7A6}"/>
                </c:ext>
              </c:extLst>
            </c:dLbl>
            <c:dLbl>
              <c:idx val="1"/>
              <c:layout>
                <c:manualLayout>
                  <c:x val="-0.12512277086859458"/>
                  <c:y val="0.123082984439353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8E-4F43-91A2-04C9FFA5F7A6}"/>
                </c:ext>
              </c:extLst>
            </c:dLbl>
            <c:dLbl>
              <c:idx val="2"/>
              <c:layout>
                <c:manualLayout>
                  <c:x val="-0.20525253268575072"/>
                  <c:y val="-0.1695727034120735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8E-4F43-91A2-04C9FFA5F7A6}"/>
                </c:ext>
              </c:extLst>
            </c:dLbl>
            <c:dLbl>
              <c:idx val="3"/>
              <c:layout>
                <c:manualLayout>
                  <c:x val="0.22581254445997984"/>
                  <c:y val="-6.96675733715104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8E-4F43-91A2-04C9FFA5F7A6}"/>
                </c:ext>
              </c:extLst>
            </c:dLbl>
            <c:dLbl>
              <c:idx val="4"/>
              <c:layout>
                <c:manualLayout>
                  <c:x val="1.054762430397135E-2"/>
                  <c:y val="1.01864972863066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91115362916084"/>
                      <c:h val="8.42909090909090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14-4E48-8243-1CE3E0496434}"/>
                </c:ext>
              </c:extLst>
            </c:dLbl>
            <c:dLbl>
              <c:idx val="5"/>
              <c:layout>
                <c:manualLayout>
                  <c:x val="8.5381251993033591E-2"/>
                  <c:y val="-2.09782787147474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83177570093459"/>
                      <c:h val="7.08974391405064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3F14-4E48-8243-1CE3E0496434}"/>
                </c:ext>
              </c:extLst>
            </c:dLbl>
            <c:dLbl>
              <c:idx val="6"/>
              <c:layout>
                <c:manualLayout>
                  <c:x val="-0.21806853582554514"/>
                  <c:y val="4.38342161775232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26168224299065"/>
                      <c:h val="6.24242424242424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F14-4E48-8243-1CE3E0496434}"/>
                </c:ext>
              </c:extLst>
            </c:dLbl>
            <c:dLbl>
              <c:idx val="7"/>
              <c:layout>
                <c:manualLayout>
                  <c:x val="-0.14408099688473519"/>
                  <c:y val="1.2195943688857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26479750778817"/>
                      <c:h val="4.78787878787878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F14-4E48-8243-1CE3E0496434}"/>
                </c:ext>
              </c:extLst>
            </c:dLbl>
            <c:dLbl>
              <c:idx val="8"/>
              <c:layout>
                <c:manualLayout>
                  <c:x val="-0.12344304216645817"/>
                  <c:y val="-9.26881412550703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14-4E48-8243-1CE3E049643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F14-4E48-8243-1CE3E0496434}"/>
                </c:ext>
              </c:extLst>
            </c:dLbl>
            <c:dLbl>
              <c:idx val="10"/>
              <c:layout>
                <c:manualLayout>
                  <c:x val="4.341869649471386E-2"/>
                  <c:y val="-8.20000954426151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14-4E48-8243-1CE3E0496434}"/>
                </c:ext>
              </c:extLst>
            </c:dLbl>
            <c:dLbl>
              <c:idx val="11"/>
              <c:layout>
                <c:manualLayout>
                  <c:x val="0.19691791154610347"/>
                  <c:y val="-9.54494869959436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14-4E48-8243-1CE3E0496434}"/>
                </c:ext>
              </c:extLst>
            </c:dLbl>
            <c:dLbl>
              <c:idx val="12"/>
              <c:layout>
                <c:manualLayout>
                  <c:x val="0.20113222704638556"/>
                  <c:y val="-9.9855881651157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F14-4E48-8243-1CE3E049643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14-4E48-8243-1CE3E04964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List1!$A$2:$A$16</c:f>
              <c:strCache>
                <c:ptCount val="6"/>
                <c:pt idx="1">
                  <c:v>dotace SCLLD</c:v>
                </c:pt>
                <c:pt idx="2">
                  <c:v>dotace MAP Přeštice</c:v>
                </c:pt>
                <c:pt idx="3">
                  <c:v>dotace MAP Blovice</c:v>
                </c:pt>
                <c:pt idx="4">
                  <c:v>Dotace Plzeňského kraje</c:v>
                </c:pt>
                <c:pt idx="5">
                  <c:v>Vlastní činnost</c:v>
                </c:pt>
              </c:strCache>
            </c:strRef>
          </c:cat>
          <c:val>
            <c:numRef>
              <c:f>List1!$B$2:$B$16</c:f>
              <c:numCache>
                <c:formatCode>#,##0.00</c:formatCode>
                <c:ptCount val="15"/>
                <c:pt idx="1">
                  <c:v>617661.71</c:v>
                </c:pt>
                <c:pt idx="2">
                  <c:v>1079540.6200000001</c:v>
                </c:pt>
                <c:pt idx="3">
                  <c:v>1076601.6599999999</c:v>
                </c:pt>
                <c:pt idx="4">
                  <c:v>123153.92</c:v>
                </c:pt>
                <c:pt idx="5">
                  <c:v>358735.5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E-4F43-91A2-04C9FFA5F7A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5" tIns="45638" rIns="91275" bIns="456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5" tIns="45638" rIns="91275" bIns="456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26B90B-6329-4DAC-A3D4-1D7CA359E58C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6B90B-6329-4DAC-A3D4-1D7CA359E58C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077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A7B151-8B6F-4F75-BD1B-2AED1B2C7FBA}" type="slidenum">
              <a:rPr lang="cs-CZ" altLang="cs-CZ" smtClean="0"/>
              <a:pPr/>
              <a:t>39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dirty="0"/>
              <a:t>MAP by neměl řešit pouze věci </a:t>
            </a:r>
            <a:r>
              <a:rPr lang="cs-CZ" altLang="cs-CZ" dirty="0" err="1"/>
              <a:t>placeníé</a:t>
            </a:r>
            <a:r>
              <a:rPr lang="cs-CZ" altLang="cs-CZ" dirty="0"/>
              <a:t> z různých dotací spousta věcí se dá řešit bez nebo s minimálními náklady</a:t>
            </a:r>
          </a:p>
          <a:p>
            <a:pPr eaLnBrk="1" hangingPunct="1"/>
            <a:r>
              <a:rPr lang="cs-CZ" altLang="cs-CZ" b="1" dirty="0"/>
              <a:t>OP výzkum vývoj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2878104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A7B151-8B6F-4F75-BD1B-2AED1B2C7FBA}" type="slidenum">
              <a:rPr lang="cs-CZ" altLang="cs-CZ" smtClean="0"/>
              <a:pPr/>
              <a:t>40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MAP by neměl řešit pouze věci placeníé z různých dotací spousta věcí se dá řešit bez nebo s minimálními náklady</a:t>
            </a:r>
          </a:p>
          <a:p>
            <a:pPr eaLnBrk="1" hangingPunct="1"/>
            <a:r>
              <a:rPr lang="cs-CZ" altLang="cs-CZ" b="1"/>
              <a:t>OP výzkum vývoj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1771794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A7B151-8B6F-4F75-BD1B-2AED1B2C7FBA}" type="slidenum">
              <a:rPr lang="cs-CZ" altLang="cs-CZ" smtClean="0"/>
              <a:pPr/>
              <a:t>41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MAP by neměl řešit pouze věci placeníé z různých dotací spousta věcí se dá řešit bez nebo s minimálními náklady</a:t>
            </a:r>
          </a:p>
          <a:p>
            <a:pPr eaLnBrk="1" hangingPunct="1"/>
            <a:r>
              <a:rPr lang="cs-CZ" altLang="cs-CZ" b="1"/>
              <a:t>OP výzkum vývoj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245055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6B90B-6329-4DAC-A3D4-1D7CA359E58C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53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6B90B-6329-4DAC-A3D4-1D7CA359E58C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196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6B90B-6329-4DAC-A3D4-1D7CA359E58C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658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6B90B-6329-4DAC-A3D4-1D7CA359E58C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659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6B90B-6329-4DAC-A3D4-1D7CA359E58C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403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6B90B-6329-4DAC-A3D4-1D7CA359E58C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642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6B90B-6329-4DAC-A3D4-1D7CA359E58C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22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345278-3555-40D3-8AFF-3F589377C5B4}" type="slidenum">
              <a:rPr lang="cs-CZ" altLang="cs-CZ" smtClean="0"/>
              <a:pPr/>
              <a:t>30</a:t>
            </a:fld>
            <a:endParaRPr lang="cs-CZ" alt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ZŠ a MŠ bez rozdílu zřizovatele včetně soukromých a církevních </a:t>
            </a:r>
          </a:p>
          <a:p>
            <a:pPr eaLnBrk="1" hangingPunct="1"/>
            <a:r>
              <a:rPr lang="cs-CZ" altLang="cs-CZ"/>
              <a:t>zástupci rodičů – doporučeni sdruženími rodičů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A7B151-8B6F-4F75-BD1B-2AED1B2C7FBA}" type="slidenum">
              <a:rPr lang="cs-CZ" altLang="cs-CZ" smtClean="0"/>
              <a:pPr/>
              <a:t>31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MAP by neměl řešit pouze věci placeníé z různých dotací spousta věcí se dá řešit bez nebo s minimálními náklady</a:t>
            </a:r>
          </a:p>
          <a:p>
            <a:pPr eaLnBrk="1" hangingPunct="1"/>
            <a:r>
              <a:rPr lang="cs-CZ" altLang="cs-CZ" b="1"/>
              <a:t>OP výzkum vývoj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1100236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A7B151-8B6F-4F75-BD1B-2AED1B2C7FBA}" type="slidenum">
              <a:rPr lang="cs-CZ" altLang="cs-CZ" smtClean="0"/>
              <a:pPr/>
              <a:t>32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MAP by neměl řešit pouze věci placeníé z různých dotací spousta věcí se dá řešit bez nebo s minimálními náklady</a:t>
            </a:r>
          </a:p>
          <a:p>
            <a:pPr eaLnBrk="1" hangingPunct="1"/>
            <a:r>
              <a:rPr lang="cs-CZ" altLang="cs-CZ" b="1"/>
              <a:t>OP výzkum vývoj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3676569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A7B151-8B6F-4F75-BD1B-2AED1B2C7FBA}" type="slidenum">
              <a:rPr lang="cs-CZ" altLang="cs-CZ" smtClean="0"/>
              <a:pPr/>
              <a:t>36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MAP by neměl řešit pouze věci placeníé z různých dotací spousta věcí se dá řešit bez nebo s minimálními náklady</a:t>
            </a:r>
          </a:p>
          <a:p>
            <a:pPr eaLnBrk="1" hangingPunct="1"/>
            <a:r>
              <a:rPr lang="cs-CZ" altLang="cs-CZ" b="1"/>
              <a:t>OP výzkum vývoj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4070272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A7B151-8B6F-4F75-BD1B-2AED1B2C7FBA}" type="slidenum">
              <a:rPr lang="cs-CZ" altLang="cs-CZ" smtClean="0"/>
              <a:pPr/>
              <a:t>37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MAP by neměl řešit pouze věci placeníé z různých dotací spousta věcí se dá řešit bez nebo s minimálními náklady</a:t>
            </a:r>
          </a:p>
          <a:p>
            <a:pPr eaLnBrk="1" hangingPunct="1"/>
            <a:r>
              <a:rPr lang="cs-CZ" altLang="cs-CZ" b="1"/>
              <a:t>OP výzkum vývoj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3113596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A7B151-8B6F-4F75-BD1B-2AED1B2C7FBA}" type="slidenum">
              <a:rPr lang="cs-CZ" altLang="cs-CZ" smtClean="0"/>
              <a:pPr/>
              <a:t>38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MAP by neměl řešit pouze věci placeníé z různých dotací spousta věcí se dá řešit bez nebo s minimálními náklady</a:t>
            </a:r>
          </a:p>
          <a:p>
            <a:pPr eaLnBrk="1" hangingPunct="1"/>
            <a:r>
              <a:rPr lang="cs-CZ" altLang="cs-CZ" b="1"/>
              <a:t>OP výzkum vývoj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179546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39D2-AD79-42BA-A36B-5B00A81FD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BD2D-EA39-4612-8D2E-1FC56529822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6A9D8-63D9-4B6E-9232-48C9BF5F481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550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50B9-9F4A-4496-94F8-82F3236D6A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3A43-8AEF-4248-AE3F-A5A38B6DB9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D404-D9AA-4A17-856A-6A105031DFF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7675-F244-491F-9428-BFF025FE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F040-4131-46D6-B3D9-86F04EF4BE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BB2-6E81-45D4-8CEA-E6AFA05700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C6C0-8158-4650-A539-662B41D2FF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075F4-4755-4C79-A836-18249D6384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C334E-4DC9-4148-90A1-4C8309B2572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s-aktivios.cz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s-aktivios.cz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as-aktivios.cz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472" y="357166"/>
            <a:ext cx="7558086" cy="1714512"/>
          </a:xfrm>
        </p:spPr>
        <p:txBody>
          <a:bodyPr>
            <a:normAutofit fontScale="90000"/>
          </a:bodyPr>
          <a:lstStyle/>
          <a:p>
            <a:pPr algn="l"/>
            <a:r>
              <a:rPr lang="cs-CZ" sz="4000" dirty="0">
                <a:solidFill>
                  <a:schemeClr val="folHlink"/>
                </a:solidFill>
              </a:rPr>
              <a:t>    </a:t>
            </a:r>
            <a:br>
              <a:rPr lang="cs-CZ" sz="4000" dirty="0">
                <a:solidFill>
                  <a:schemeClr val="folHlink"/>
                </a:solidFill>
              </a:rPr>
            </a:br>
            <a:r>
              <a:rPr lang="cs-CZ" b="1" dirty="0">
                <a:solidFill>
                  <a:srgbClr val="009900"/>
                </a:solidFill>
              </a:rPr>
              <a:t>  </a:t>
            </a:r>
            <a:r>
              <a:rPr lang="cs-CZ" sz="4900" b="1" dirty="0">
                <a:solidFill>
                  <a:srgbClr val="009900"/>
                </a:solidFill>
                <a:latin typeface="Book Antiqua" pitchFamily="18" charset="0"/>
              </a:rPr>
              <a:t>MAS Aktivios, z.s.  </a:t>
            </a:r>
            <a:br>
              <a:rPr lang="cs-CZ" sz="4900" b="1" dirty="0">
                <a:solidFill>
                  <a:srgbClr val="009900"/>
                </a:solidFill>
                <a:latin typeface="Book Antiqua" pitchFamily="18" charset="0"/>
              </a:rPr>
            </a:br>
            <a:endParaRPr lang="cs-CZ" sz="4900" b="1" dirty="0">
              <a:solidFill>
                <a:schemeClr val="folHlink"/>
              </a:solidFill>
              <a:latin typeface="Book Antiqua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4348" y="4643446"/>
            <a:ext cx="8072494" cy="1643074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Naše motto:</a:t>
            </a:r>
          </a:p>
          <a:p>
            <a:pPr algn="l"/>
            <a:r>
              <a:rPr lang="cs-CZ" dirty="0">
                <a:solidFill>
                  <a:srgbClr val="FF6600"/>
                </a:solidFill>
                <a:latin typeface="Book Antiqua" pitchFamily="18" charset="0"/>
              </a:rPr>
              <a:t>„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Život  na  venkově  nemusí  být nudný,  chudý  ani  nemoderní ….“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643050"/>
            <a:ext cx="1948326" cy="300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9756775" y="6156325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 b="1"/>
          </a:p>
        </p:txBody>
      </p:sp>
      <p:pic>
        <p:nvPicPr>
          <p:cNvPr id="221186" name="Picture 2" descr="C:\Users\Hanule\Dropbox\boxaktivios\ISÚ  2014+\FOTO a PODKLADY pro strategii\FOTO k přípravě strategie\Foto ilustrační\_52753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625190"/>
            <a:ext cx="4024340" cy="3018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1000108"/>
            <a:ext cx="9108504" cy="5857892"/>
          </a:xfrm>
        </p:spPr>
        <p:txBody>
          <a:bodyPr>
            <a:normAutofit/>
          </a:bodyPr>
          <a:lstStyle/>
          <a:p>
            <a:endParaRPr lang="cs-CZ" b="1" dirty="0">
              <a:solidFill>
                <a:srgbClr val="009900"/>
              </a:solidFill>
              <a:latin typeface="Book Antiqua" pitchFamily="18" charset="0"/>
            </a:endParaRPr>
          </a:p>
          <a:p>
            <a:endParaRPr lang="cs-CZ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0108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Činnost MAS v roce 2017 v číslech  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6F22565-FE9C-4487-88D4-427AB191AB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9513" y="1016000"/>
          <a:ext cx="8784975" cy="5696946"/>
        </p:xfrm>
        <a:graphic>
          <a:graphicData uri="http://schemas.openxmlformats.org/drawingml/2006/table">
            <a:tbl>
              <a:tblPr firstRow="1" firstCol="1" bandRow="1"/>
              <a:tblGrid>
                <a:gridCol w="2103912">
                  <a:extLst>
                    <a:ext uri="{9D8B030D-6E8A-4147-A177-3AD203B41FA5}">
                      <a16:colId xmlns:a16="http://schemas.microsoft.com/office/drawing/2014/main" val="262950511"/>
                    </a:ext>
                  </a:extLst>
                </a:gridCol>
                <a:gridCol w="2118008">
                  <a:extLst>
                    <a:ext uri="{9D8B030D-6E8A-4147-A177-3AD203B41FA5}">
                      <a16:colId xmlns:a16="http://schemas.microsoft.com/office/drawing/2014/main" val="3734647318"/>
                    </a:ext>
                  </a:extLst>
                </a:gridCol>
                <a:gridCol w="1236602">
                  <a:extLst>
                    <a:ext uri="{9D8B030D-6E8A-4147-A177-3AD203B41FA5}">
                      <a16:colId xmlns:a16="http://schemas.microsoft.com/office/drawing/2014/main" val="1886053814"/>
                    </a:ext>
                  </a:extLst>
                </a:gridCol>
                <a:gridCol w="1635019">
                  <a:extLst>
                    <a:ext uri="{9D8B030D-6E8A-4147-A177-3AD203B41FA5}">
                      <a16:colId xmlns:a16="http://schemas.microsoft.com/office/drawing/2014/main" val="1831613019"/>
                    </a:ext>
                  </a:extLst>
                </a:gridCol>
                <a:gridCol w="142846">
                  <a:extLst>
                    <a:ext uri="{9D8B030D-6E8A-4147-A177-3AD203B41FA5}">
                      <a16:colId xmlns:a16="http://schemas.microsoft.com/office/drawing/2014/main" val="711357351"/>
                    </a:ext>
                  </a:extLst>
                </a:gridCol>
                <a:gridCol w="142846">
                  <a:extLst>
                    <a:ext uri="{9D8B030D-6E8A-4147-A177-3AD203B41FA5}">
                      <a16:colId xmlns:a16="http://schemas.microsoft.com/office/drawing/2014/main" val="2078058839"/>
                    </a:ext>
                  </a:extLst>
                </a:gridCol>
                <a:gridCol w="1405742">
                  <a:extLst>
                    <a:ext uri="{9D8B030D-6E8A-4147-A177-3AD203B41FA5}">
                      <a16:colId xmlns:a16="http://schemas.microsoft.com/office/drawing/2014/main" val="1236449347"/>
                    </a:ext>
                  </a:extLst>
                </a:gridCol>
              </a:tblGrid>
              <a:tr h="177903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b="1" i="1" dirty="0">
                          <a:effectLst/>
                          <a:latin typeface="Times New Roman" panose="02020603050405020304" pitchFamily="18" charset="0"/>
                        </a:rPr>
                        <a:t>Hlavní činnost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algn="r">
                        <a:spcAft>
                          <a:spcPts val="0"/>
                        </a:spcAft>
                      </a:pPr>
                      <a:r>
                        <a:rPr lang="cs-CZ" sz="900" b="1">
                          <a:effectLst/>
                          <a:latin typeface="Times New Roman" panose="02020603050405020304" pitchFamily="18" charset="0"/>
                        </a:rPr>
                        <a:t>Výnosy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58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58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58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b="1">
                          <a:effectLst/>
                          <a:latin typeface="Times New Roman" panose="02020603050405020304" pitchFamily="18" charset="0"/>
                        </a:rPr>
                        <a:t>Náklady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058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C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C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C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05C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5D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5D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5D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181815"/>
                  </a:ext>
                </a:extLst>
              </a:tr>
              <a:tr h="53370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Projekt Zlepšení řídících a administrativních schopností MAS </a:t>
                      </a:r>
                      <a:r>
                        <a:rPr lang="cs-CZ" sz="900" i="1" dirty="0" err="1">
                          <a:effectLst/>
                          <a:latin typeface="Times New Roman" panose="02020603050405020304" pitchFamily="18" charset="0"/>
                        </a:rPr>
                        <a:t>Aktivios</a:t>
                      </a: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cs-CZ" sz="900" i="1" dirty="0" err="1">
                          <a:effectLst/>
                          <a:latin typeface="Times New Roman" panose="02020603050405020304" pitchFamily="18" charset="0"/>
                        </a:rPr>
                        <a:t>z.s</a:t>
                      </a: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1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1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1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617.661,71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1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A7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58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A7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617.661,71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8A7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C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5D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573080"/>
                  </a:ext>
                </a:extLst>
              </a:tr>
              <a:tr h="35580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projekt Zpracování Místního akčního plánu rozvoje vzdělávání pro ORP Přeštice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1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1 .079. 540,62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A7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1 .079. 540,62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927910"/>
                  </a:ext>
                </a:extLst>
              </a:tr>
              <a:tr h="35580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projekt Tvorba Místního akčního plánu rozvoje vzdělávání v ORP Blovice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1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1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1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1. 076. 601,66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1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1 .076. 601,66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909897"/>
                  </a:ext>
                </a:extLst>
              </a:tr>
              <a:tr h="35580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Letní animační soustředění 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81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1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1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1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3040"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49.600,00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81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36.872,20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40030"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+ 12.727,80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121256"/>
                  </a:ext>
                </a:extLst>
              </a:tr>
              <a:tr h="35580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Virtuální univerzita třetího věku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81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1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1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1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28.481,50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81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A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28.481,50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85003"/>
                  </a:ext>
                </a:extLst>
              </a:tr>
              <a:tr h="35580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Oprava naučné stezky Čertovo břemeno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1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8.718,00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                -8.718,00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394824"/>
                  </a:ext>
                </a:extLst>
              </a:tr>
              <a:tr h="177903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Semináře pro obce 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8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100.230,00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8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55.542,10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+44.687,90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93220"/>
                  </a:ext>
                </a:extLst>
              </a:tr>
              <a:tr h="177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Členské příspěvky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Ostatní (úrok půjčka a úvěr, odpisy majetku, vydání Zpravodaje MAS, Výroční zpráva MAS za rok 2016, propagace MAS, telefon služby, poštovné, občerstvení, kancelářské potřeby, účast na konferencích a setkání MAS, vzdělávání zaměstnanců, zákonné pojištění odpovědnosti, zdravotní prohlídky zaměstnanců, správní poplatky, daň z připsaného úroku na bankovní účet, audit hospodaření spolku, bankovní poplatky, cestovné, pojištění majetku, servis počítačů, notebooků a SW).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107.800,00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299.296,34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             -39.018,42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633620"/>
                  </a:ext>
                </a:extLst>
              </a:tr>
              <a:tr h="145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Dotace Plzeňského kraje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123.153,92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222433"/>
                  </a:ext>
                </a:extLst>
              </a:tr>
              <a:tr h="145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Poradenství 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1.000,00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079981"/>
                  </a:ext>
                </a:extLst>
              </a:tr>
              <a:tr h="145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Prodej knih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2.660,00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792876"/>
                  </a:ext>
                </a:extLst>
              </a:tr>
              <a:tr h="283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Rozpuštění jmění do výnosů         ( majetek, který byl nabyt dotací)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E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25.740,00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73643"/>
                  </a:ext>
                </a:extLst>
              </a:tr>
              <a:tr h="8425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Úrok běžné účty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924,00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040766"/>
                  </a:ext>
                </a:extLst>
              </a:tr>
              <a:tr h="35580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b="1">
                          <a:effectLst/>
                          <a:latin typeface="Times New Roman" panose="02020603050405020304" pitchFamily="18" charset="0"/>
                        </a:rPr>
                        <a:t>Celkem 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b="1">
                          <a:effectLst/>
                          <a:latin typeface="Times New Roman" panose="02020603050405020304" pitchFamily="18" charset="0"/>
                        </a:rPr>
                        <a:t>3. 213.393,41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b="1">
                          <a:effectLst/>
                          <a:latin typeface="Times New Roman" panose="02020603050405020304" pitchFamily="18" charset="0"/>
                        </a:rPr>
                        <a:t>3. 202. 714,13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algn="r"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  <a:latin typeface="Times New Roman" panose="02020603050405020304" pitchFamily="18" charset="0"/>
                        </a:rPr>
                        <a:t>10.679,28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131372"/>
                  </a:ext>
                </a:extLst>
              </a:tr>
              <a:tr h="177903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b="1" i="1" dirty="0">
                          <a:effectLst/>
                          <a:latin typeface="Times New Roman" panose="02020603050405020304" pitchFamily="18" charset="0"/>
                        </a:rPr>
                        <a:t>Doplňková 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929900"/>
                  </a:ext>
                </a:extLst>
              </a:tr>
              <a:tr h="177903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Služby pro DSO Přešticko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39.900,00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16.074,04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23.825,96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973828"/>
                  </a:ext>
                </a:extLst>
              </a:tr>
              <a:tr h="35580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Podporujeme společně řemesla a tradice – dřevěné stánky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2.400,00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i="1" dirty="0">
                          <a:effectLst/>
                          <a:latin typeface="Times New Roman" panose="02020603050405020304" pitchFamily="18" charset="0"/>
                        </a:rPr>
                        <a:t>2.400,00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00226"/>
                  </a:ext>
                </a:extLst>
              </a:tr>
              <a:tr h="177903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b="1">
                          <a:effectLst/>
                          <a:latin typeface="Times New Roman" panose="02020603050405020304" pitchFamily="18" charset="0"/>
                        </a:rPr>
                        <a:t>Celkem doplňková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b="1">
                          <a:effectLst/>
                          <a:latin typeface="Times New Roman" panose="02020603050405020304" pitchFamily="18" charset="0"/>
                        </a:rPr>
                        <a:t>42.300,00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1C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b="1">
                          <a:effectLst/>
                          <a:latin typeface="Times New Roman" panose="02020603050405020304" pitchFamily="18" charset="0"/>
                        </a:rPr>
                        <a:t>16.074,04</a:t>
                      </a:r>
                      <a:endParaRPr lang="cs-CZ" sz="9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  <a:latin typeface="Times New Roman" panose="02020603050405020304" pitchFamily="18" charset="0"/>
                        </a:rPr>
                        <a:t>26.225,96</a:t>
                      </a:r>
                      <a:endParaRPr lang="cs-CZ" sz="9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A6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6778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6A5D6F9-B2D8-43DB-AC05-CE22BBB6D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94605" y="1591252"/>
            <a:ext cx="1367086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69344" tIns="45720" rIns="1218816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5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221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71678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Společně pracujeme na </a:t>
            </a:r>
            <a:r>
              <a:rPr lang="cs-CZ" sz="4000" b="1" dirty="0">
                <a:solidFill>
                  <a:srgbClr val="009900"/>
                </a:solidFill>
                <a:latin typeface="Book Antiqua" pitchFamily="18" charset="0"/>
              </a:rPr>
              <a:t>Strategie komunitně vedeného místního rozvoje </a:t>
            </a:r>
            <a:r>
              <a:rPr lang="cs-CZ" sz="4000" b="1" dirty="0">
                <a:solidFill>
                  <a:srgbClr val="FF6600"/>
                </a:solidFill>
                <a:latin typeface="Book Antiqua" pitchFamily="18" charset="0"/>
              </a:rPr>
              <a:t>(</a:t>
            </a:r>
            <a:r>
              <a:rPr lang="cs-CZ" sz="2700" b="1" dirty="0" err="1">
                <a:solidFill>
                  <a:srgbClr val="FF6600"/>
                </a:solidFill>
                <a:latin typeface="Book Antiqua" pitchFamily="18" charset="0"/>
              </a:rPr>
              <a:t>Community</a:t>
            </a:r>
            <a:r>
              <a:rPr lang="cs-CZ" sz="2700" b="1" dirty="0">
                <a:solidFill>
                  <a:srgbClr val="FF6600"/>
                </a:solidFill>
                <a:latin typeface="Book Antiqua" pitchFamily="18" charset="0"/>
              </a:rPr>
              <a:t>–led </a:t>
            </a:r>
            <a:r>
              <a:rPr lang="cs-CZ" sz="2700" b="1" dirty="0" err="1">
                <a:solidFill>
                  <a:srgbClr val="FF6600"/>
                </a:solidFill>
                <a:latin typeface="Book Antiqua" pitchFamily="18" charset="0"/>
              </a:rPr>
              <a:t>local</a:t>
            </a:r>
            <a:r>
              <a:rPr lang="cs-CZ" sz="2700" b="1" dirty="0">
                <a:solidFill>
                  <a:srgbClr val="FF6600"/>
                </a:solidFill>
                <a:latin typeface="Book Antiqua" pitchFamily="18" charset="0"/>
              </a:rPr>
              <a:t>-development </a:t>
            </a:r>
            <a:r>
              <a:rPr lang="cs-CZ" sz="2700" b="1" dirty="0" err="1">
                <a:solidFill>
                  <a:srgbClr val="FF6600"/>
                </a:solidFill>
                <a:latin typeface="Book Antiqua" pitchFamily="18" charset="0"/>
              </a:rPr>
              <a:t>strategy</a:t>
            </a:r>
            <a:r>
              <a:rPr lang="cs-CZ" sz="2700" b="1" dirty="0">
                <a:solidFill>
                  <a:srgbClr val="FF6600"/>
                </a:solidFill>
                <a:latin typeface="Book Antiqua" pitchFamily="18" charset="0"/>
              </a:rPr>
              <a:t> – SCLLD) – žádost podána 30.3. 2016</a:t>
            </a:r>
            <a:endParaRPr lang="cs-CZ" sz="4000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pic>
        <p:nvPicPr>
          <p:cNvPr id="305154" name="Picture 2" descr="F:\Konference Letiny foto\DSCN0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32" y="2214554"/>
            <a:ext cx="5714998" cy="4286248"/>
          </a:xfrm>
          <a:prstGeom prst="rect">
            <a:avLst/>
          </a:prstGeom>
          <a:noFill/>
        </p:spPr>
      </p:pic>
      <p:pic>
        <p:nvPicPr>
          <p:cNvPr id="305155" name="Picture 3" descr="F:\Konference Letiny foto\DSCN0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7" y="4500570"/>
            <a:ext cx="2762269" cy="2071702"/>
          </a:xfrm>
          <a:prstGeom prst="rect">
            <a:avLst/>
          </a:prstGeom>
          <a:noFill/>
        </p:spPr>
      </p:pic>
      <p:pic>
        <p:nvPicPr>
          <p:cNvPr id="305156" name="Picture 4" descr="F:\Konference Letiny foto\DSCN07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214554"/>
            <a:ext cx="2833665" cy="2125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cs-CZ" sz="3200" b="1" dirty="0">
                <a:solidFill>
                  <a:srgbClr val="FF6600"/>
                </a:solidFill>
                <a:latin typeface="Book Antiqua" pitchFamily="18" charset="0"/>
              </a:rPr>
              <a:t> SCLLD  2014 – 2020 ( 2017 -2023)  </a:t>
            </a:r>
            <a:br>
              <a:rPr lang="cs-CZ" sz="3200" b="1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sz="32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Strategie komunitně vedeného místního rozvoje </a:t>
            </a:r>
            <a:endParaRPr lang="cs-CZ" sz="2800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710" y="1052736"/>
            <a:ext cx="9144000" cy="5805264"/>
          </a:xfrm>
        </p:spPr>
        <p:txBody>
          <a:bodyPr>
            <a:normAutofit fontScale="55000" lnSpcReduction="20000"/>
          </a:bodyPr>
          <a:lstStyle/>
          <a:p>
            <a:endParaRPr lang="cs-CZ" b="1" dirty="0">
              <a:solidFill>
                <a:srgbClr val="FF66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     30.3. 2016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–  podání žádosti</a:t>
            </a:r>
          </a:p>
          <a:p>
            <a:pPr>
              <a:buNone/>
            </a:pPr>
            <a:endParaRPr lang="cs-CZ" dirty="0">
              <a:solidFill>
                <a:srgbClr val="0099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     26.7. 2016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-  formální hodnocení </a:t>
            </a:r>
          </a:p>
          <a:p>
            <a:pPr marL="0" indent="0">
              <a:buNone/>
            </a:pPr>
            <a:br>
              <a:rPr lang="cs-CZ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   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29.8. 2016 - 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žádost postoupena do 1. kola věcného</a:t>
            </a:r>
          </a:p>
          <a:p>
            <a:pPr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                          hodnocení </a:t>
            </a:r>
          </a:p>
          <a:p>
            <a:pPr>
              <a:buNone/>
            </a:pPr>
            <a:br>
              <a:rPr lang="cs-CZ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29.11. 2016 -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výzva k doplnění v rámci 1. kola věcného</a:t>
            </a:r>
          </a:p>
          <a:p>
            <a:pPr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                          hodnocení </a:t>
            </a:r>
          </a:p>
          <a:p>
            <a:pPr>
              <a:buNone/>
            </a:pPr>
            <a:br>
              <a:rPr lang="cs-CZ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30. 1. 2017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- vypořádání připomínek v rámci 1. kola</a:t>
            </a:r>
          </a:p>
          <a:p>
            <a:pPr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                          věcného hodnocení </a:t>
            </a:r>
          </a:p>
          <a:p>
            <a:pPr>
              <a:buNone/>
            </a:pPr>
            <a:br>
              <a:rPr lang="cs-CZ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21.3. 2017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-  oznámení o splnění všech podmínek</a:t>
            </a:r>
          </a:p>
          <a:p>
            <a:pPr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</a:t>
            </a:r>
          </a:p>
          <a:p>
            <a:pPr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      4.4. 2017 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-  akceptační dopisy</a:t>
            </a:r>
          </a:p>
          <a:p>
            <a:pPr>
              <a:buNone/>
            </a:pPr>
            <a:endParaRPr lang="cs-CZ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     </a:t>
            </a:r>
            <a:r>
              <a:rPr lang="cs-CZ" b="1" u="sng" dirty="0">
                <a:solidFill>
                  <a:srgbClr val="FF6600"/>
                </a:solidFill>
                <a:latin typeface="Book Antiqua" pitchFamily="18" charset="0"/>
              </a:rPr>
              <a:t>9.11. 2017–   vydán právní akt        </a:t>
            </a:r>
            <a:br>
              <a:rPr lang="cs-CZ" b="1" dirty="0">
                <a:latin typeface="Book Antiqua" pitchFamily="18" charset="0"/>
              </a:rPr>
            </a:br>
            <a:endParaRPr lang="cs-CZ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Dlouhodobá vize rozvoje území</a:t>
            </a:r>
            <a:br>
              <a:rPr lang="cs-CZ" b="1" dirty="0">
                <a:solidFill>
                  <a:srgbClr val="FF6600"/>
                </a:solidFill>
                <a:latin typeface="Book Antiqua" pitchFamily="18" charset="0"/>
              </a:rPr>
            </a:br>
            <a:endParaRPr lang="cs-CZ" dirty="0">
              <a:solidFill>
                <a:srgbClr val="FF6600"/>
              </a:solidFill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85860"/>
            <a:ext cx="5857884" cy="5572140"/>
          </a:xfrm>
        </p:spPr>
        <p:txBody>
          <a:bodyPr>
            <a:normAutofit fontScale="55000" lnSpcReduction="20000"/>
          </a:bodyPr>
          <a:lstStyle/>
          <a:p>
            <a:endParaRPr lang="cs-CZ" b="1" dirty="0">
              <a:solidFill>
                <a:srgbClr val="009900"/>
              </a:solidFill>
              <a:latin typeface="Book Antiqua" pitchFamily="18" charset="0"/>
            </a:endParaRPr>
          </a:p>
          <a:p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       V obcích a městech s 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kvalitní technickou i dopravní infrastrukturou 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po celém území MAS žijí v 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bezpečí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spokojení lidé s dostatkem pracovních příležitostí a kulturního, společenského a sportovního vyžití. </a:t>
            </a:r>
          </a:p>
          <a:p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      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Široká síť předškolního, základního a středního vzdělávání 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plně odpovídá svým zázemím požadavkům dětí, žáků, mládeže i jejich rodičů, přičemž je kladen důraz na historický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význam regionu a tradice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, místní kulturu, ochranu přírody a zdravý životní styl. </a:t>
            </a:r>
          </a:p>
          <a:p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      Území je sociálně citlivé s dostatečnou nabídkou pro řešení krizových sociálních situací i důstojný život nejstarších generací.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Kvalitní sociální péče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funguje pro občany na celém území, zahrnuje odpovídající nabídku služeb a propojenost sociální a zdravotní péče.  </a:t>
            </a:r>
          </a:p>
          <a:p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       Celá oblast si i přes nezbytný technický pokrok a rozvoj stále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zachovává venkovský ráz sídel v malebné krajině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, respektuje její užitnou hodnotu a současně ji vnímá jako oázu klidu a zdravého místa pro život místních i příchozích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.“</a:t>
            </a:r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643050"/>
            <a:ext cx="3008958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Strategické cíle MAS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844" y="1142984"/>
            <a:ext cx="9001156" cy="57150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>
                <a:solidFill>
                  <a:srgbClr val="009900"/>
                </a:solidFill>
              </a:rPr>
              <a:t>1.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Udržení venkovského charakteru sídel a zvýšení kvality technické i dopravní infrastruktury </a:t>
            </a:r>
          </a:p>
          <a:p>
            <a:pPr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2 . Dostupná a kvalitní občanská vybavenost</a:t>
            </a:r>
          </a:p>
          <a:p>
            <a:pPr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3. </a:t>
            </a:r>
            <a:r>
              <a:rPr lang="cs-CZ" dirty="0">
                <a:solidFill>
                  <a:srgbClr val="009900"/>
                </a:solidFill>
              </a:rPr>
              <a:t>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Kvalitní péče o životní prostředí a krajinu regionů  MAS Aktivios</a:t>
            </a:r>
            <a:endParaRPr lang="cs-CZ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4.  Kvalitní péče o kulturní dědictví</a:t>
            </a:r>
          </a:p>
          <a:p>
            <a:pPr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5. Zvýšení ekonomické soběstačnosti regionů MAS</a:t>
            </a:r>
          </a:p>
          <a:p>
            <a:pPr marL="514350" indent="-514350"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6. Provázání cílů a oblastí rozvoje území MAS Aktivios</a:t>
            </a:r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0"/>
            <a:ext cx="9180512" cy="10527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Programové rámce 2017 - 2023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eriod"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Integrovaný regionální operační program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(IROP) – 69,9 mil Kč</a:t>
            </a:r>
          </a:p>
          <a:p>
            <a:pPr marL="514350" indent="-514350">
              <a:buAutoNum type="arabicPeriod"/>
            </a:pPr>
            <a:endParaRPr lang="cs-CZ" b="1" dirty="0">
              <a:solidFill>
                <a:srgbClr val="FF6600"/>
              </a:solidFill>
              <a:latin typeface="Book Antiqua" pitchFamily="18" charset="0"/>
            </a:endParaRPr>
          </a:p>
          <a:p>
            <a:pPr marL="514350" indent="-514350">
              <a:buAutoNum type="arabicPeriod"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Operační program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Zaměstnanost – 10,07 mil Kč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</a:t>
            </a:r>
          </a:p>
          <a:p>
            <a:pPr marL="514350" indent="-514350"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     </a:t>
            </a:r>
          </a:p>
          <a:p>
            <a:pPr marL="514350" indent="-514350"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3.   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Program rozvoje venkova 2014-2020 – 31,8 mil Kč (+ cca 2 mil Kč na projekty spolupráce)</a:t>
            </a:r>
          </a:p>
          <a:p>
            <a:pPr marL="514350" indent="-514350">
              <a:buNone/>
            </a:pPr>
            <a:endParaRPr lang="cs-CZ" dirty="0">
              <a:solidFill>
                <a:srgbClr val="009900"/>
              </a:solidFill>
              <a:latin typeface="Book Antiqua" pitchFamily="18" charset="0"/>
            </a:endParaRPr>
          </a:p>
          <a:p>
            <a:pPr marL="514350" indent="-514350"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4. OP Výzkum,vývoj a vzdělávání – pro MAS na animační činnost MŠ a ZŚ v regionu </a:t>
            </a:r>
            <a:r>
              <a:rPr lang="cs-CZ" dirty="0" err="1">
                <a:solidFill>
                  <a:srgbClr val="009900"/>
                </a:solidFill>
                <a:latin typeface="Book Antiqua" pitchFamily="18" charset="0"/>
              </a:rPr>
              <a:t>MAPy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( 43  MŠ a ZŚ) </a:t>
            </a:r>
          </a:p>
          <a:p>
            <a:pPr marL="514350" indent="-514350">
              <a:buNone/>
            </a:pPr>
            <a:endParaRPr lang="cs-CZ" dirty="0">
              <a:solidFill>
                <a:srgbClr val="009900"/>
              </a:solidFill>
              <a:latin typeface="Book Antiqua" pitchFamily="18" charset="0"/>
            </a:endParaRPr>
          </a:p>
          <a:p>
            <a:pPr marL="514350" indent="-514350"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Celkem 113 312 556,-Kč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b="1" dirty="0">
                <a:solidFill>
                  <a:srgbClr val="FF6600"/>
                </a:solidFill>
                <a:latin typeface="Book Antiqua" panose="02040602050305030304" pitchFamily="18" charset="0"/>
              </a:rPr>
              <a:t>Výzvy MAS - OPZ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sz="2600" dirty="0">
                <a:solidFill>
                  <a:srgbClr val="009900"/>
                </a:solidFill>
                <a:latin typeface="Book Antiqua" pitchFamily="18" charset="0"/>
              </a:rPr>
              <a:t>     </a:t>
            </a: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     OPZ    20. 12.2017 </a:t>
            </a:r>
            <a:r>
              <a:rPr lang="cs-CZ" sz="2100" b="1" i="1" dirty="0">
                <a:solidFill>
                  <a:srgbClr val="009900"/>
                </a:solidFill>
                <a:latin typeface="Book Antiqua" pitchFamily="18" charset="0"/>
              </a:rPr>
              <a:t>( 8 hod)</a:t>
            </a:r>
            <a:r>
              <a:rPr lang="cs-CZ" sz="2100" b="1" dirty="0">
                <a:solidFill>
                  <a:srgbClr val="009900"/>
                </a:solidFill>
                <a:latin typeface="Book Antiqua" pitchFamily="18" charset="0"/>
              </a:rPr>
              <a:t> 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– 15.2.2018 </a:t>
            </a:r>
            <a:r>
              <a:rPr lang="cs-CZ" sz="2100" b="1" i="1" dirty="0">
                <a:solidFill>
                  <a:srgbClr val="009900"/>
                </a:solidFill>
                <a:latin typeface="Book Antiqua" pitchFamily="18" charset="0"/>
              </a:rPr>
              <a:t>(12 hod )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                 – alokace 5 000 000 Kč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                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Prorodinná opatření – I. ( 400 000 – 3 000 000 Kč)</a:t>
            </a:r>
          </a:p>
          <a:p>
            <a:pPr marL="0" indent="0"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                 </a:t>
            </a:r>
            <a:r>
              <a:rPr lang="cs-CZ" sz="2600" dirty="0"/>
              <a:t> číslo výzvy: 304/03_16_047/CLLD_16_01_118 </a:t>
            </a:r>
            <a:endParaRPr lang="cs-CZ" sz="2600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   </a:t>
            </a: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    Podpora :</a:t>
            </a:r>
          </a:p>
          <a:p>
            <a:r>
              <a:rPr lang="cs-CZ" sz="2200" dirty="0">
                <a:solidFill>
                  <a:srgbClr val="FF6600"/>
                </a:solidFill>
                <a:latin typeface="Book Antiqua" panose="02040602050305030304" pitchFamily="18" charset="0"/>
              </a:rPr>
              <a:t>příměstské tábory</a:t>
            </a:r>
          </a:p>
          <a:p>
            <a:r>
              <a:rPr lang="cs-CZ" sz="2200" dirty="0">
                <a:solidFill>
                  <a:srgbClr val="FF6600"/>
                </a:solidFill>
                <a:latin typeface="Book Antiqua" panose="02040602050305030304" pitchFamily="18" charset="0"/>
              </a:rPr>
              <a:t>zařízení pro děti zajišťující péči o děti mimo školní vyučování</a:t>
            </a:r>
          </a:p>
          <a:p>
            <a:r>
              <a:rPr lang="cs-CZ" sz="2200" b="1" dirty="0">
                <a:solidFill>
                  <a:srgbClr val="009900"/>
                </a:solidFill>
                <a:latin typeface="Book Antiqua" panose="02040602050305030304" pitchFamily="18" charset="0"/>
              </a:rPr>
              <a:t>Seminář 30.1. 2018 v Blovicích </a:t>
            </a:r>
            <a:r>
              <a:rPr lang="cs-CZ" sz="2600" b="1" dirty="0">
                <a:solidFill>
                  <a:srgbClr val="009900"/>
                </a:solidFill>
                <a:latin typeface="Book Antiqua" panose="02040602050305030304" pitchFamily="18" charset="0"/>
              </a:rPr>
              <a:t> </a:t>
            </a:r>
          </a:p>
          <a:p>
            <a:pPr>
              <a:buNone/>
            </a:pPr>
            <a:endParaRPr lang="cs-CZ" sz="2600" b="1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anose="02040602050305030304" pitchFamily="18" charset="0"/>
              </a:rPr>
              <a:t>    MAS podala klíčový projekt: </a:t>
            </a: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anose="02040602050305030304" pitchFamily="18" charset="0"/>
              </a:rPr>
              <a:t>    Příměstské tábory na území MAS </a:t>
            </a:r>
          </a:p>
          <a:p>
            <a:pPr>
              <a:buNone/>
            </a:pPr>
            <a:endParaRPr lang="cs-CZ" sz="2600" b="1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anose="02040602050305030304" pitchFamily="18" charset="0"/>
              </a:rPr>
              <a:t>     </a:t>
            </a: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CZV </a:t>
            </a:r>
            <a:r>
              <a:rPr lang="cs-CZ" sz="2800" dirty="0">
                <a:solidFill>
                  <a:srgbClr val="009900"/>
                </a:solidFill>
                <a:latin typeface="Book Antiqua" panose="02040602050305030304" pitchFamily="18" charset="0"/>
              </a:rPr>
              <a:t>           2 934 250 Kč</a:t>
            </a:r>
          </a:p>
          <a:p>
            <a:pPr>
              <a:buNone/>
            </a:pPr>
            <a:r>
              <a:rPr lang="cs-CZ" sz="2800" dirty="0">
                <a:solidFill>
                  <a:srgbClr val="009900"/>
                </a:solidFill>
                <a:latin typeface="Book Antiqua" panose="02040602050305030304" pitchFamily="18" charset="0"/>
              </a:rPr>
              <a:t>    dotace EU   2 494 112,50 Kč </a:t>
            </a:r>
          </a:p>
          <a:p>
            <a:pPr>
              <a:buNone/>
            </a:pPr>
            <a:endParaRPr lang="cs-CZ" dirty="0">
              <a:solidFill>
                <a:srgbClr val="009900"/>
              </a:solidFill>
            </a:endParaRPr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361CC6-8444-4BD4-A65B-77C5D7AEE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967" y="4437112"/>
            <a:ext cx="4023415" cy="225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44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b="1" dirty="0">
                <a:solidFill>
                  <a:srgbClr val="FF6600"/>
                </a:solidFill>
                <a:latin typeface="Book Antiqua" panose="02040602050305030304" pitchFamily="18" charset="0"/>
              </a:rPr>
              <a:t>Výzvy MAS - OPZ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600" dirty="0">
                <a:solidFill>
                  <a:srgbClr val="009900"/>
                </a:solidFill>
                <a:latin typeface="Book Antiqua" pitchFamily="18" charset="0"/>
              </a:rPr>
              <a:t>     </a:t>
            </a: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     OPZ    20. 12.2017 </a:t>
            </a:r>
            <a:r>
              <a:rPr lang="cs-CZ" sz="1800" b="1" i="1" dirty="0">
                <a:solidFill>
                  <a:srgbClr val="009900"/>
                </a:solidFill>
                <a:latin typeface="Book Antiqua" pitchFamily="18" charset="0"/>
              </a:rPr>
              <a:t>(8 hod)</a:t>
            </a:r>
            <a:r>
              <a:rPr lang="cs-CZ" sz="1800" b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– 16.4.2018 </a:t>
            </a:r>
            <a:r>
              <a:rPr lang="cs-CZ" sz="1800" b="1" i="1" dirty="0">
                <a:solidFill>
                  <a:srgbClr val="009900"/>
                </a:solidFill>
                <a:latin typeface="Book Antiqua" pitchFamily="18" charset="0"/>
              </a:rPr>
              <a:t>(12 hod)</a:t>
            </a:r>
          </a:p>
          <a:p>
            <a:pPr>
              <a:buNone/>
            </a:pPr>
            <a:r>
              <a:rPr lang="cs-CZ" sz="2600" b="1" dirty="0">
                <a:solidFill>
                  <a:srgbClr val="002060"/>
                </a:solidFill>
                <a:latin typeface="Book Antiqua" pitchFamily="18" charset="0"/>
              </a:rPr>
              <a:t>                 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alokace 5 070 000 Kč</a:t>
            </a: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      Sociální a návazné služby ( 400 000 - 3 000 000 Kč) </a:t>
            </a:r>
          </a:p>
          <a:p>
            <a:pPr marL="0" indent="0">
              <a:buNone/>
            </a:pPr>
            <a:r>
              <a:rPr lang="cs-CZ" dirty="0"/>
              <a:t>       </a:t>
            </a:r>
            <a:r>
              <a:rPr lang="cs-CZ" sz="2400" dirty="0"/>
              <a:t>číslo výzvy: 326/03_16_047/CLLD_16_01_118 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seminář </a:t>
            </a:r>
            <a:r>
              <a:rPr lang="pl-PL" sz="2400" b="1" dirty="0">
                <a:solidFill>
                  <a:srgbClr val="009900"/>
                </a:solidFill>
              </a:rPr>
              <a:t>27.2. 2018 </a:t>
            </a:r>
            <a:r>
              <a:rPr lang="pl-PL" sz="2400" dirty="0">
                <a:solidFill>
                  <a:srgbClr val="009900"/>
                </a:solidFill>
              </a:rPr>
              <a:t>od 10,00 hodin </a:t>
            </a:r>
            <a:r>
              <a:rPr lang="pl-PL" sz="2400" b="1" dirty="0">
                <a:solidFill>
                  <a:srgbClr val="009900"/>
                </a:solidFill>
              </a:rPr>
              <a:t>v Nezdicích </a:t>
            </a:r>
            <a:endParaRPr lang="cs-CZ" sz="2400" b="1" dirty="0">
              <a:solidFill>
                <a:srgbClr val="0099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anose="02040602050305030304" pitchFamily="18" charset="0"/>
              </a:rPr>
              <a:t> </a:t>
            </a:r>
            <a:r>
              <a:rPr lang="cs-CZ" sz="2000" b="1" dirty="0">
                <a:solidFill>
                  <a:srgbClr val="009900"/>
                </a:solidFill>
                <a:latin typeface="Book Antiqua" panose="02040602050305030304" pitchFamily="18" charset="0"/>
              </a:rPr>
              <a:t>Podporujeme </a:t>
            </a:r>
            <a:r>
              <a:rPr lang="cs-CZ" sz="2000" b="1" dirty="0">
                <a:solidFill>
                  <a:srgbClr val="FF6600"/>
                </a:solidFill>
                <a:latin typeface="Book Antiqua" panose="02040602050305030304" pitchFamily="18" charset="0"/>
              </a:rPr>
              <a:t>sociální začleňování osob </a:t>
            </a:r>
            <a:endParaRPr lang="cs-CZ" sz="2000" dirty="0">
              <a:solidFill>
                <a:srgbClr val="FF6600"/>
              </a:solidFill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rgbClr val="FF6600"/>
                </a:solidFill>
                <a:latin typeface="Book Antiqua" panose="02040602050305030304" pitchFamily="18" charset="0"/>
              </a:rPr>
              <a:t>sociálně vyloučených nebo sociálním </a:t>
            </a:r>
            <a:endParaRPr lang="cs-CZ" sz="2000" dirty="0">
              <a:solidFill>
                <a:srgbClr val="FF6600"/>
              </a:solidFill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rgbClr val="FF6600"/>
                </a:solidFill>
                <a:latin typeface="Book Antiqua" panose="02040602050305030304" pitchFamily="18" charset="0"/>
              </a:rPr>
              <a:t>vyloučením ohrožených prostřednictvím 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FF6600"/>
                </a:solidFill>
                <a:latin typeface="Book Antiqua" panose="02040602050305030304" pitchFamily="18" charset="0"/>
              </a:rPr>
              <a:t>Poskytování vybraných sociálních služeb. </a:t>
            </a:r>
          </a:p>
          <a:p>
            <a:pPr marL="0" indent="0">
              <a:buNone/>
            </a:pPr>
            <a:endParaRPr lang="cs-CZ" sz="2000" b="1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rgbClr val="009900"/>
                </a:solidFill>
                <a:latin typeface="Book Antiqua" panose="02040602050305030304" pitchFamily="18" charset="0"/>
              </a:rPr>
              <a:t>CZV 2 691 125,00 Kč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009900"/>
                </a:solidFill>
                <a:latin typeface="Book Antiqua" panose="02040602050305030304" pitchFamily="18" charset="0"/>
              </a:rPr>
              <a:t>Dotace 100%</a:t>
            </a: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2C9ED3-708F-401C-9101-7DC57E8F5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4744504"/>
            <a:ext cx="3145834" cy="20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2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b="1" dirty="0">
                <a:solidFill>
                  <a:srgbClr val="FF6600"/>
                </a:solidFill>
                <a:latin typeface="Book Antiqua" panose="02040602050305030304" pitchFamily="18" charset="0"/>
              </a:rPr>
              <a:t>Výzvy MAS – IROP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60722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IROP   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20.12.2017 </a:t>
            </a:r>
            <a:r>
              <a:rPr lang="cs-CZ" sz="1800" b="1" i="1" dirty="0">
                <a:solidFill>
                  <a:srgbClr val="FF6600"/>
                </a:solidFill>
                <a:latin typeface="Book Antiqua" pitchFamily="18" charset="0"/>
              </a:rPr>
              <a:t>(12 hod) 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– 18.3.2018 </a:t>
            </a:r>
            <a:r>
              <a:rPr lang="cs-CZ" sz="1800" b="1" i="1" dirty="0">
                <a:solidFill>
                  <a:srgbClr val="FF6600"/>
                </a:solidFill>
                <a:latin typeface="Book Antiqua" pitchFamily="18" charset="0"/>
              </a:rPr>
              <a:t>(12 hod)</a:t>
            </a: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                  Infrastruktura do vzdělávání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                      alokace 15 712 631 Kč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                         ( min. 100 000 Kč )</a:t>
            </a:r>
          </a:p>
          <a:p>
            <a:pPr>
              <a:buNone/>
            </a:pPr>
            <a:r>
              <a:rPr lang="cs-CZ" sz="2600" dirty="0">
                <a:latin typeface="Book Antiqua" pitchFamily="18" charset="0"/>
              </a:rPr>
              <a:t>     č. výzvy : 093/06_16_075/CLLD_16_01_118</a:t>
            </a:r>
          </a:p>
          <a:p>
            <a:pPr marL="0" indent="0">
              <a:buNone/>
            </a:pPr>
            <a:r>
              <a:rPr lang="cs-CZ" b="1" dirty="0"/>
              <a:t> </a:t>
            </a:r>
          </a:p>
          <a:p>
            <a: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seminář </a:t>
            </a:r>
            <a:r>
              <a:rPr lang="nb-NO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29.1. 2018 v 9,00 hod. </a:t>
            </a:r>
            <a: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v KKC Přeštice</a:t>
            </a: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          </a:t>
            </a:r>
            <a:endParaRPr lang="cs-CZ" dirty="0">
              <a:solidFill>
                <a:srgbClr val="009900"/>
              </a:solidFill>
            </a:endParaRPr>
          </a:p>
          <a:p>
            <a:r>
              <a:rPr lang="cs-CZ" sz="2200" dirty="0">
                <a:solidFill>
                  <a:srgbClr val="FF6600"/>
                </a:solidFill>
                <a:latin typeface="Book Antiqua" panose="02040602050305030304" pitchFamily="18" charset="0"/>
              </a:rPr>
              <a:t>Podpora rozšíření kapacity zařízení pro předškolní vzdělávání </a:t>
            </a:r>
          </a:p>
          <a:p>
            <a:r>
              <a:rPr lang="cs-CZ" sz="2200" dirty="0">
                <a:solidFill>
                  <a:srgbClr val="FF6600"/>
                </a:solidFill>
                <a:latin typeface="Book Antiqua" panose="02040602050305030304" pitchFamily="18" charset="0"/>
              </a:rPr>
              <a:t>Podpora infrastruktury pro základní vzdělávání v základních školách </a:t>
            </a:r>
          </a:p>
          <a:p>
            <a:r>
              <a:rPr lang="cs-CZ" sz="2200" dirty="0">
                <a:solidFill>
                  <a:srgbClr val="FF6600"/>
                </a:solidFill>
                <a:latin typeface="Book Antiqua" panose="02040602050305030304" pitchFamily="18" charset="0"/>
              </a:rPr>
              <a:t>Podpora infrastruktury pro zájmové a neformální vzdělávání </a:t>
            </a:r>
          </a:p>
          <a:p>
            <a:pPr>
              <a:buNone/>
            </a:pPr>
            <a:endParaRPr lang="cs-CZ" dirty="0">
              <a:solidFill>
                <a:srgbClr val="FF6600"/>
              </a:solidFill>
            </a:endParaRPr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7B0CE55-D021-4FD5-9DAF-61F515018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986" y="785794"/>
            <a:ext cx="2797013" cy="18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08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FF6600"/>
                </a:solidFill>
                <a:latin typeface="Book Antiqua" panose="02040602050305030304" pitchFamily="18" charset="0"/>
              </a:rPr>
              <a:t>Výzvy MAS – IROP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23" y="974434"/>
            <a:ext cx="9127977" cy="58835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Infrastruktura do vzdělávání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alokace 15 712 631 Kč ( min. 100 000 Kč )</a:t>
            </a:r>
          </a:p>
          <a:p>
            <a:pPr>
              <a:buNone/>
            </a:pPr>
            <a:r>
              <a:rPr lang="cs-CZ" sz="2600" dirty="0">
                <a:latin typeface="Book Antiqua" pitchFamily="18" charset="0"/>
              </a:rPr>
              <a:t> č. výzvy : 093/06_16_075/CLLD_16_01_118</a:t>
            </a:r>
          </a:p>
          <a:p>
            <a:pPr>
              <a:buNone/>
            </a:pPr>
            <a:endParaRPr lang="cs-CZ" dirty="0">
              <a:solidFill>
                <a:srgbClr val="009900"/>
              </a:solidFill>
            </a:endParaRPr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7B0CE55-D021-4FD5-9DAF-61F515018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88640"/>
            <a:ext cx="2569898" cy="1700808"/>
          </a:xfrm>
          <a:prstGeom prst="rect">
            <a:avLst/>
          </a:prstGeom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D13E425-08F9-4CCA-927A-F8E94A001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126106"/>
              </p:ext>
            </p:extLst>
          </p:nvPr>
        </p:nvGraphicFramePr>
        <p:xfrm>
          <a:off x="0" y="2564903"/>
          <a:ext cx="9144001" cy="3960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4534">
                  <a:extLst>
                    <a:ext uri="{9D8B030D-6E8A-4147-A177-3AD203B41FA5}">
                      <a16:colId xmlns:a16="http://schemas.microsoft.com/office/drawing/2014/main" val="142824513"/>
                    </a:ext>
                  </a:extLst>
                </a:gridCol>
                <a:gridCol w="2914586">
                  <a:extLst>
                    <a:ext uri="{9D8B030D-6E8A-4147-A177-3AD203B41FA5}">
                      <a16:colId xmlns:a16="http://schemas.microsoft.com/office/drawing/2014/main" val="1266924728"/>
                    </a:ext>
                  </a:extLst>
                </a:gridCol>
                <a:gridCol w="1773160">
                  <a:extLst>
                    <a:ext uri="{9D8B030D-6E8A-4147-A177-3AD203B41FA5}">
                      <a16:colId xmlns:a16="http://schemas.microsoft.com/office/drawing/2014/main" val="3576707944"/>
                    </a:ext>
                  </a:extLst>
                </a:gridCol>
                <a:gridCol w="922832">
                  <a:extLst>
                    <a:ext uri="{9D8B030D-6E8A-4147-A177-3AD203B41FA5}">
                      <a16:colId xmlns:a16="http://schemas.microsoft.com/office/drawing/2014/main" val="2181250455"/>
                    </a:ext>
                  </a:extLst>
                </a:gridCol>
                <a:gridCol w="1128889">
                  <a:extLst>
                    <a:ext uri="{9D8B030D-6E8A-4147-A177-3AD203B41FA5}">
                      <a16:colId xmlns:a16="http://schemas.microsoft.com/office/drawing/2014/main" val="607934601"/>
                    </a:ext>
                  </a:extLst>
                </a:gridCol>
              </a:tblGrid>
              <a:tr h="76018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Book Antiqua" panose="02040602050305030304" pitchFamily="18" charset="0"/>
                        </a:rPr>
                        <a:t>Projekt č.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Book Antiqua" panose="02040602050305030304" pitchFamily="18" charset="0"/>
                        </a:rPr>
                        <a:t>Název projektu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Book Antiqua" panose="02040602050305030304" pitchFamily="18" charset="0"/>
                        </a:rPr>
                        <a:t>Název žadatele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Book Antiqua" panose="02040602050305030304" pitchFamily="18" charset="0"/>
                        </a:rPr>
                        <a:t>CZV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Book Antiqua" panose="02040602050305030304" pitchFamily="18" charset="0"/>
                        </a:rPr>
                        <a:t>Dotace EU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1903286"/>
                  </a:ext>
                </a:extLst>
              </a:tr>
              <a:tr h="413741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CZ.06.4.59/0.0/0/16_075/0008244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Přírodovědná učebna - modernizace 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Základní škola Merklín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799 941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759 943,95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56301337"/>
                  </a:ext>
                </a:extLst>
              </a:tr>
              <a:tr h="54833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CZ.06.4.59/0.0/0/16_075/0008246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Nově k porozumění cizím jazykům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Základní škola Josefa Hlávky Přeštice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666 247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632 934,65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68252631"/>
                  </a:ext>
                </a:extLst>
              </a:tr>
              <a:tr h="52839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CZ.06.4.59/0.0/0/16_075/0008248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Ve spojení s přírodou 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Základní škola Josefa Hlávky Přeštice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988 061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938 687,95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29942717"/>
                  </a:ext>
                </a:extLst>
              </a:tr>
              <a:tr h="618118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CZ.06.4.59/0.0/0/16_075/0008261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Nové prostory a vybavení v Slunečnici- za přírodou, technikou i řemesly  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Město Přeštice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4 844 587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4 602 357,71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6529411"/>
                  </a:ext>
                </a:extLst>
              </a:tr>
              <a:tr h="67793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CZ.06.4.59/0.0/0/16_075/0008263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Rozšíření a modernizace dílen, jazykové učebny  a laboratoře chemie   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Město Blovice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2 800 397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2 660 377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10867645"/>
                  </a:ext>
                </a:extLst>
              </a:tr>
              <a:tr h="413741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celkem </a:t>
                      </a:r>
                      <a:endParaRPr lang="cs-CZ" sz="1200" b="1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cs-CZ" sz="1200" b="0" i="0" u="none" strike="noStrike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10 099 233,00</a:t>
                      </a:r>
                      <a:endParaRPr lang="cs-CZ" sz="1200" b="1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u="none" strike="noStrike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9 594 301,41</a:t>
                      </a:r>
                      <a:endParaRPr lang="cs-CZ" sz="1200" b="1" i="0" u="none" strike="noStrike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61242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2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628" y="1500174"/>
            <a:ext cx="3929090" cy="50006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Vznik  25.8. 2005</a:t>
            </a:r>
          </a:p>
          <a:p>
            <a:pPr>
              <a:buNone/>
            </a:pPr>
            <a:endParaRPr lang="cs-CZ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63 obcí + 5 měst                       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43 obcí do 500 obyvatel</a:t>
            </a:r>
            <a:endParaRPr lang="cs-CZ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5 měst</a:t>
            </a:r>
          </a:p>
          <a:p>
            <a:pPr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Přešticka </a:t>
            </a:r>
          </a:p>
          <a:p>
            <a:pPr>
              <a:buNone/>
            </a:pPr>
            <a:r>
              <a:rPr lang="cs-CZ" b="1" dirty="0" err="1">
                <a:solidFill>
                  <a:srgbClr val="FF6600"/>
                </a:solidFill>
                <a:latin typeface="Book Antiqua" pitchFamily="18" charset="0"/>
              </a:rPr>
              <a:t>Blovicka</a:t>
            </a:r>
            <a:endParaRPr lang="cs-CZ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b="1" dirty="0" err="1">
                <a:solidFill>
                  <a:srgbClr val="FF6600"/>
                </a:solidFill>
                <a:latin typeface="Book Antiqua" pitchFamily="18" charset="0"/>
              </a:rPr>
              <a:t>Staroplzenecka</a:t>
            </a:r>
            <a:endParaRPr lang="cs-CZ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b="1" dirty="0" err="1">
                <a:solidFill>
                  <a:srgbClr val="FF6600"/>
                </a:solidFill>
                <a:latin typeface="Book Antiqua" pitchFamily="18" charset="0"/>
              </a:rPr>
              <a:t>Mirošovska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786346" cy="604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b="1" dirty="0">
                <a:solidFill>
                  <a:srgbClr val="FF6600"/>
                </a:solidFill>
                <a:latin typeface="Book Antiqua" panose="02040602050305030304" pitchFamily="18" charset="0"/>
              </a:rPr>
              <a:t>2. výzva MAS -IROP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85794"/>
            <a:ext cx="9108504" cy="60722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600" dirty="0">
                <a:solidFill>
                  <a:srgbClr val="009900"/>
                </a:solidFill>
                <a:latin typeface="Book Antiqua" pitchFamily="18" charset="0"/>
              </a:rPr>
              <a:t>    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2. Zvyšování bezpečnosti a enviromentální                       šetrnosti dopravy -</a:t>
            </a:r>
            <a:r>
              <a:rPr lang="cs-CZ" sz="2600" b="1" dirty="0">
                <a:solidFill>
                  <a:srgbClr val="FF6600"/>
                </a:solidFill>
                <a:latin typeface="Book Antiqua" panose="02040602050305030304" pitchFamily="18" charset="0"/>
              </a:rPr>
              <a:t> alokace 30 000 000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anose="02040602050305030304" pitchFamily="18" charset="0"/>
              </a:rPr>
              <a:t> </a:t>
            </a: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( CZV min. 2 000 000 Kč , max. 27 000 000 Kč) </a:t>
            </a:r>
          </a:p>
          <a:p>
            <a:pPr>
              <a:buNone/>
            </a:pPr>
            <a:r>
              <a:rPr lang="cs-CZ" sz="2400" b="1" dirty="0">
                <a:latin typeface="Book Antiqua" panose="02040602050305030304" pitchFamily="18" charset="0"/>
              </a:rPr>
              <a:t>    </a:t>
            </a:r>
            <a:r>
              <a:rPr lang="cs-CZ" sz="2600" b="1" dirty="0">
                <a:latin typeface="Book Antiqua" panose="02040602050305030304" pitchFamily="18" charset="0"/>
              </a:rPr>
              <a:t>  č. výzvy : 112/06_16_038/CLLD_16_01_118</a:t>
            </a:r>
          </a:p>
          <a:p>
            <a:pPr marL="0" indent="0">
              <a:buNone/>
            </a:pPr>
            <a:r>
              <a:rPr lang="es-ES" dirty="0">
                <a:latin typeface="Book Antiqua" panose="02040602050305030304" pitchFamily="18" charset="0"/>
              </a:rPr>
              <a:t> </a:t>
            </a:r>
            <a:r>
              <a:rPr lang="cs-CZ" dirty="0">
                <a:latin typeface="Book Antiqua" panose="02040602050305030304" pitchFamily="18" charset="0"/>
              </a:rPr>
              <a:t>   </a:t>
            </a:r>
            <a:r>
              <a:rPr lang="cs-CZ" sz="2400" dirty="0">
                <a:solidFill>
                  <a:srgbClr val="009900"/>
                </a:solidFill>
                <a:latin typeface="Book Antiqua" panose="02040602050305030304" pitchFamily="18" charset="0"/>
              </a:rPr>
              <a:t>seminář </a:t>
            </a:r>
            <a:r>
              <a:rPr lang="es-ES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29.1. 2018 ve 12,30 </a:t>
            </a:r>
            <a:r>
              <a:rPr lang="es-ES" sz="2400" b="1" dirty="0" err="1">
                <a:solidFill>
                  <a:srgbClr val="009900"/>
                </a:solidFill>
                <a:latin typeface="Book Antiqua" panose="02040602050305030304" pitchFamily="18" charset="0"/>
              </a:rPr>
              <a:t>hod</a:t>
            </a:r>
            <a: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. v KKC Přeštice</a:t>
            </a:r>
            <a:r>
              <a:rPr lang="es-ES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 </a:t>
            </a:r>
            <a:endParaRPr lang="cs-CZ" sz="2400" b="1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cs-CZ" sz="2400" dirty="0">
              <a:solidFill>
                <a:srgbClr val="FF6600"/>
              </a:solidFill>
              <a:latin typeface="Book Antiqua" panose="02040602050305030304" pitchFamily="18" charset="0"/>
            </a:endParaRPr>
          </a:p>
          <a:p>
            <a:r>
              <a:rPr lang="cs-CZ" sz="2200" b="1" dirty="0">
                <a:solidFill>
                  <a:srgbClr val="009900"/>
                </a:solidFill>
                <a:latin typeface="Book Antiqua" panose="02040602050305030304" pitchFamily="18" charset="0"/>
              </a:rPr>
              <a:t>Terminály</a:t>
            </a:r>
            <a:r>
              <a:rPr lang="cs-CZ" sz="2200" b="1" dirty="0">
                <a:solidFill>
                  <a:srgbClr val="FF6600"/>
                </a:solidFill>
                <a:latin typeface="Book Antiqua" panose="02040602050305030304" pitchFamily="18" charset="0"/>
              </a:rPr>
              <a:t> – výstavba a modernizace přestupních terminálů </a:t>
            </a:r>
            <a:endParaRPr lang="cs-CZ" sz="2200" dirty="0">
              <a:solidFill>
                <a:srgbClr val="FF6600"/>
              </a:solidFill>
              <a:latin typeface="Book Antiqua" panose="02040602050305030304" pitchFamily="18" charset="0"/>
            </a:endParaRPr>
          </a:p>
          <a:p>
            <a:r>
              <a:rPr lang="cs-CZ" sz="2200" b="1" dirty="0">
                <a:solidFill>
                  <a:srgbClr val="009900"/>
                </a:solidFill>
                <a:latin typeface="Book Antiqua" panose="02040602050305030304" pitchFamily="18" charset="0"/>
              </a:rPr>
              <a:t>Budování dopravních bezpečnostních opatření na komunikacích </a:t>
            </a:r>
            <a:endParaRPr lang="cs-CZ" sz="2200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r>
              <a:rPr lang="cs-CZ" sz="2200" dirty="0">
                <a:solidFill>
                  <a:srgbClr val="009900"/>
                </a:solidFill>
                <a:latin typeface="Book Antiqua" panose="02040602050305030304" pitchFamily="18" charset="0"/>
              </a:rPr>
              <a:t>Výstavba cyklostezek a cyklotras </a:t>
            </a:r>
          </a:p>
          <a:p>
            <a:pPr>
              <a:buNone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cs-CZ" sz="2000" b="1" dirty="0">
                <a:solidFill>
                  <a:srgbClr val="009900"/>
                </a:solidFill>
                <a:latin typeface="Book Antiqua" panose="02040602050305030304" pitchFamily="18" charset="0"/>
              </a:rPr>
              <a:t>Blovice - autobusové nádraží Sýkorova ulice</a:t>
            </a:r>
          </a:p>
          <a:p>
            <a:pPr>
              <a:buNone/>
            </a:pPr>
            <a:r>
              <a:rPr lang="cs-CZ" sz="2000" dirty="0" err="1">
                <a:solidFill>
                  <a:srgbClr val="FF6600"/>
                </a:solidFill>
                <a:latin typeface="Book Antiqua" panose="02040602050305030304" pitchFamily="18" charset="0"/>
              </a:rPr>
              <a:t>Czv</a:t>
            </a:r>
            <a:r>
              <a:rPr lang="cs-CZ" sz="2000" dirty="0">
                <a:solidFill>
                  <a:srgbClr val="FF6600"/>
                </a:solidFill>
                <a:latin typeface="Book Antiqua" panose="02040602050305030304" pitchFamily="18" charset="0"/>
              </a:rPr>
              <a:t>             24 572 185,00 Kč</a:t>
            </a:r>
          </a:p>
          <a:p>
            <a:pPr>
              <a:buNone/>
            </a:pPr>
            <a:r>
              <a:rPr lang="cs-CZ" sz="2000" dirty="0">
                <a:solidFill>
                  <a:srgbClr val="FF6600"/>
                </a:solidFill>
                <a:latin typeface="Book Antiqua" panose="02040602050305030304" pitchFamily="18" charset="0"/>
              </a:rPr>
              <a:t>Dotace EU 23 343 575,75 Kč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F5661F-AB6E-47E4-97F7-7B2EC83C3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4509120"/>
            <a:ext cx="3159136" cy="20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44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cs-CZ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dirty="0">
                <a:solidFill>
                  <a:srgbClr val="FF6600"/>
                </a:solidFill>
                <a:latin typeface="Book Antiqua" pitchFamily="18" charset="0"/>
              </a:rPr>
              <a:t>IROP-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alokace 69 927 000,-Kč, </a:t>
            </a:r>
            <a:r>
              <a:rPr lang="cs-CZ" sz="3100" dirty="0">
                <a:solidFill>
                  <a:srgbClr val="009900"/>
                </a:solidFill>
                <a:latin typeface="Book Antiqua" pitchFamily="18" charset="0"/>
              </a:rPr>
              <a:t>dotace 95%</a:t>
            </a:r>
            <a:br>
              <a:rPr lang="cs-CZ" dirty="0"/>
            </a:br>
            <a:endParaRPr lang="cs-CZ" dirty="0">
              <a:solidFill>
                <a:srgbClr val="FF6600"/>
              </a:solidFill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</a:p>
          <a:p>
            <a:pPr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         1.1  Zvyšování bezpečnosti a </a:t>
            </a:r>
            <a:r>
              <a:rPr lang="cs-CZ" sz="2400" b="1" dirty="0" err="1">
                <a:solidFill>
                  <a:srgbClr val="FF6600"/>
                </a:solidFill>
                <a:latin typeface="Book Antiqua" pitchFamily="18" charset="0"/>
              </a:rPr>
              <a:t>enviromentální</a:t>
            </a:r>
            <a:endParaRPr lang="cs-CZ" sz="2400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                šetrnosti dopravy</a:t>
            </a:r>
          </a:p>
          <a:p>
            <a:pPr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                </a:t>
            </a:r>
            <a:r>
              <a:rPr lang="cs-CZ" sz="2400" dirty="0">
                <a:solidFill>
                  <a:srgbClr val="009900"/>
                </a:solidFill>
                <a:latin typeface="Book Antiqua" pitchFamily="18" charset="0"/>
              </a:rPr>
              <a:t>30 mil Kč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/ 6 656 424 Kč</a:t>
            </a:r>
          </a:p>
          <a:p>
            <a:pPr>
              <a:buNone/>
            </a:pPr>
            <a:endParaRPr lang="cs-CZ" sz="2400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        1.2   Infrastruktura pro sociální služby </a:t>
            </a:r>
          </a:p>
          <a:p>
            <a:pPr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               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25 mil Kč </a:t>
            </a:r>
          </a:p>
          <a:p>
            <a:pPr>
              <a:buNone/>
            </a:pPr>
            <a:endParaRPr lang="cs-CZ" sz="2400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       1.3  Infrastruktura do vzdělávání 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               </a:t>
            </a:r>
            <a:r>
              <a:rPr lang="cs-CZ" sz="2400" dirty="0">
                <a:solidFill>
                  <a:srgbClr val="009900"/>
                </a:solidFill>
                <a:latin typeface="Book Antiqua" pitchFamily="18" charset="0"/>
              </a:rPr>
              <a:t>14,9 mil Kč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/ 5 305 699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OP Zaměstnanost                         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alokace 10 070 000,-Kč, dotace až 100%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</p:spPr>
        <p:txBody>
          <a:bodyPr/>
          <a:lstStyle/>
          <a:p>
            <a:pPr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</a:p>
          <a:p>
            <a:pPr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</a:p>
          <a:p>
            <a:pPr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2.1 Podpora sociálních a návazných služeb </a:t>
            </a:r>
          </a:p>
          <a:p>
            <a:pPr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     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5,07 mil Kč </a:t>
            </a:r>
          </a:p>
          <a:p>
            <a:pPr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    zbývá 2 505 887, 5  </a:t>
            </a:r>
          </a:p>
          <a:p>
            <a:pPr>
              <a:buNone/>
            </a:pPr>
            <a:endParaRPr lang="cs-CZ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 2.2 Prorodinná opatření - 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5 mil Kč</a:t>
            </a:r>
          </a:p>
          <a:p>
            <a:pPr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    zbývá 2 712 543, 8 Kč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69151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PRV  </a:t>
            </a:r>
            <a:r>
              <a:rPr lang="cs-CZ" dirty="0">
                <a:solidFill>
                  <a:srgbClr val="FF6600"/>
                </a:solidFill>
              </a:rPr>
              <a:t>-</a:t>
            </a:r>
            <a:r>
              <a:rPr lang="cs-CZ" dirty="0">
                <a:solidFill>
                  <a:srgbClr val="FF6600"/>
                </a:solidFill>
                <a:latin typeface="Book Antiqua" pitchFamily="18" charset="0"/>
              </a:rPr>
              <a:t>  celková alokace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31 798 000 Kč</a:t>
            </a:r>
            <a:endParaRPr lang="cs-CZ" b="1" dirty="0">
              <a:solidFill>
                <a:srgbClr val="FF66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   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    1</a:t>
            </a: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. výzva z PRV    </a:t>
            </a: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19.3.2018 – 23.4.2018 </a:t>
            </a: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–  22 mil Kč</a:t>
            </a:r>
          </a:p>
          <a:p>
            <a:pPr>
              <a:buNone/>
            </a:pP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    </a:t>
            </a:r>
          </a:p>
          <a:p>
            <a:pPr>
              <a:buNone/>
            </a:pP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     24 žádostí</a:t>
            </a: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        požadovaná dotace </a:t>
            </a: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13 690 023 Kč</a:t>
            </a:r>
          </a:p>
          <a:p>
            <a:pPr>
              <a:buNone/>
            </a:pPr>
            <a:endParaRPr lang="cs-CZ" sz="2600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        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  <a:endParaRPr lang="cs-CZ" dirty="0">
              <a:solidFill>
                <a:srgbClr val="009900"/>
              </a:solidFill>
            </a:endParaRPr>
          </a:p>
          <a:p>
            <a:pPr>
              <a:buNone/>
            </a:pPr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89BAE902-4405-4EAB-9097-B3F83D2E2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018389"/>
              </p:ext>
            </p:extLst>
          </p:nvPr>
        </p:nvGraphicFramePr>
        <p:xfrm>
          <a:off x="4262438" y="3333750"/>
          <a:ext cx="617537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8" name="Worksheet" r:id="rId3" imgW="617114" imgH="190603" progId="Excel.Sheet.12">
                  <p:embed/>
                </p:oleObj>
              </mc:Choice>
              <mc:Fallback>
                <p:oleObj name="Worksheet" r:id="rId3" imgW="617114" imgH="19060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2438" y="3333750"/>
                        <a:ext cx="617537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50588FF-57CA-4775-B7A6-34567BDC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502189"/>
              </p:ext>
            </p:extLst>
          </p:nvPr>
        </p:nvGraphicFramePr>
        <p:xfrm>
          <a:off x="8119626" y="8685583"/>
          <a:ext cx="1041400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40864563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250671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5218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2635137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2066287"/>
                    </a:ext>
                  </a:extLst>
                </a:gridCol>
              </a:tblGrid>
              <a:tr h="16269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088033"/>
                  </a:ext>
                </a:extLst>
              </a:tr>
              <a:tr h="16269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352921"/>
                  </a:ext>
                </a:extLst>
              </a:tr>
              <a:tr h="162695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654956"/>
                  </a:ext>
                </a:extLst>
              </a:tr>
              <a:tr h="162695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14593"/>
                  </a:ext>
                </a:extLst>
              </a:tr>
              <a:tr h="162695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6919"/>
                  </a:ext>
                </a:extLst>
              </a:tr>
              <a:tr h="162695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9529"/>
                  </a:ext>
                </a:extLst>
              </a:tr>
              <a:tr h="162695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281174"/>
                  </a:ext>
                </a:extLst>
              </a:tr>
              <a:tr h="162695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904420"/>
                  </a:ext>
                </a:extLst>
              </a:tr>
              <a:tr h="162695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3211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10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6600"/>
                </a:solidFill>
                <a:latin typeface="Book Antiqua" pitchFamily="18" charset="0"/>
              </a:rPr>
              <a:t> PRV </a:t>
            </a:r>
            <a:r>
              <a:rPr lang="cs-CZ" sz="3200" b="1" dirty="0">
                <a:solidFill>
                  <a:srgbClr val="FF6600"/>
                </a:solidFill>
              </a:rPr>
              <a:t>-</a:t>
            </a:r>
            <a:r>
              <a:rPr lang="cs-CZ" sz="3200" b="1" dirty="0">
                <a:solidFill>
                  <a:srgbClr val="FF6600"/>
                </a:solidFill>
                <a:latin typeface="Book Antiqua" pitchFamily="18" charset="0"/>
              </a:rPr>
              <a:t> 1. výzva        22 000 000 Kč / 13 690 023 Kč</a:t>
            </a:r>
            <a:endParaRPr lang="cs-CZ" sz="3200" b="1" dirty="0">
              <a:solidFill>
                <a:srgbClr val="FF66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6072206"/>
          </a:xfrm>
        </p:spPr>
        <p:txBody>
          <a:bodyPr>
            <a:normAutofit/>
          </a:bodyPr>
          <a:lstStyle/>
          <a:p>
            <a:pPr>
              <a:buNone/>
            </a:pPr>
            <a:endParaRPr lang="cs-CZ" dirty="0">
              <a:solidFill>
                <a:srgbClr val="009900"/>
              </a:solidFill>
            </a:endParaRPr>
          </a:p>
          <a:p>
            <a:pPr>
              <a:buNone/>
            </a:pPr>
            <a:endParaRPr lang="cs-CZ" dirty="0">
              <a:solidFill>
                <a:srgbClr val="009900"/>
              </a:solidFill>
            </a:endParaRPr>
          </a:p>
          <a:p>
            <a:pPr>
              <a:buNone/>
            </a:pPr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89BAE902-4405-4EAB-9097-B3F83D2E20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2438" y="3333750"/>
          <a:ext cx="617537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90" name="Worksheet" r:id="rId4" imgW="617114" imgH="190603" progId="Excel.Sheet.12">
                  <p:embed/>
                </p:oleObj>
              </mc:Choice>
              <mc:Fallback>
                <p:oleObj name="Worksheet" r:id="rId4" imgW="617114" imgH="190603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89BAE902-4405-4EAB-9097-B3F83D2E2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62438" y="3333750"/>
                        <a:ext cx="617537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50588FF-57CA-4775-B7A6-34567BDC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504012"/>
              </p:ext>
            </p:extLst>
          </p:nvPr>
        </p:nvGraphicFramePr>
        <p:xfrm>
          <a:off x="0" y="785794"/>
          <a:ext cx="9144002" cy="62798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5576">
                  <a:extLst>
                    <a:ext uri="{9D8B030D-6E8A-4147-A177-3AD203B41FA5}">
                      <a16:colId xmlns:a16="http://schemas.microsoft.com/office/drawing/2014/main" val="4086456303"/>
                    </a:ext>
                  </a:extLst>
                </a:gridCol>
                <a:gridCol w="4474317">
                  <a:extLst>
                    <a:ext uri="{9D8B030D-6E8A-4147-A177-3AD203B41FA5}">
                      <a16:colId xmlns:a16="http://schemas.microsoft.com/office/drawing/2014/main" val="2525067104"/>
                    </a:ext>
                  </a:extLst>
                </a:gridCol>
                <a:gridCol w="1430340">
                  <a:extLst>
                    <a:ext uri="{9D8B030D-6E8A-4147-A177-3AD203B41FA5}">
                      <a16:colId xmlns:a16="http://schemas.microsoft.com/office/drawing/2014/main" val="2952180529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2526351372"/>
                    </a:ext>
                  </a:extLst>
                </a:gridCol>
                <a:gridCol w="1115618">
                  <a:extLst>
                    <a:ext uri="{9D8B030D-6E8A-4147-A177-3AD203B41FA5}">
                      <a16:colId xmlns:a16="http://schemas.microsoft.com/office/drawing/2014/main" val="792066287"/>
                    </a:ext>
                  </a:extLst>
                </a:gridCol>
              </a:tblGrid>
              <a:tr h="739572"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Fiche</a:t>
                      </a:r>
                      <a:endParaRPr lang="cs-CZ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Název opatření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Celková alokace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Vyhlášená</a:t>
                      </a:r>
                    </a:p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alokace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Žadatelé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088033"/>
                  </a:ext>
                </a:extLst>
              </a:tr>
              <a:tr h="661558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9900"/>
                          </a:solidFill>
                          <a:latin typeface="Book Antiqua" panose="02040602050305030304" pitchFamily="18" charset="0"/>
                          <a:cs typeface="Calibri Light" panose="020F0302020204030204" pitchFamily="34" charset="0"/>
                        </a:rPr>
                        <a:t>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9900"/>
                          </a:solidFill>
                          <a:latin typeface="Book Antiqua" panose="02040602050305030304" pitchFamily="18" charset="0"/>
                          <a:cs typeface="Calibri Light" panose="020F0302020204030204" pitchFamily="34" charset="0"/>
                        </a:rPr>
                        <a:t>Obnova a rozšíření cestní sítě v nezalesněné krajině                                    2</a:t>
                      </a:r>
                      <a:endParaRPr lang="cs-CZ" dirty="0">
                        <a:latin typeface="Book Antiqua" panose="020406020503050303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  4 000 000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    2 000 000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1 975 673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352921"/>
                  </a:ext>
                </a:extLst>
              </a:tr>
              <a:tr h="6576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9900"/>
                          </a:solidFill>
                          <a:latin typeface="Book Antiqua" panose="02040602050305030304" pitchFamily="18" charset="0"/>
                        </a:rPr>
                        <a:t>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9900"/>
                          </a:solidFill>
                          <a:latin typeface="Book Antiqua" panose="02040602050305030304" pitchFamily="18" charset="0"/>
                          <a:cs typeface="Calibri Light" panose="020F0302020204030204" pitchFamily="34" charset="0"/>
                        </a:rPr>
                        <a:t>Obnova a zachování krajinného rázu       1</a:t>
                      </a:r>
                      <a:endParaRPr lang="cs-CZ" dirty="0">
                        <a:latin typeface="Book Antiqua" panose="020406020503050303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  4 000 000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   2 000 000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1 500 000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654956"/>
                  </a:ext>
                </a:extLst>
              </a:tr>
              <a:tr h="6576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9900"/>
                          </a:solidFill>
                          <a:latin typeface="Book Antiqua" panose="02040602050305030304" pitchFamily="18" charset="0"/>
                        </a:rPr>
                        <a:t>F3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9900"/>
                          </a:solidFill>
                          <a:latin typeface="Book Antiqua" panose="02040602050305030304" pitchFamily="18" charset="0"/>
                          <a:cs typeface="Calibri Light" panose="020F0302020204030204" pitchFamily="34" charset="0"/>
                        </a:rPr>
                        <a:t>Neproduktivní investice v lesích                0</a:t>
                      </a:r>
                      <a:endParaRPr lang="cs-CZ" dirty="0">
                        <a:latin typeface="Book Antiqua" panose="020406020503050303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  1 000 000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1 000 000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14593"/>
                  </a:ext>
                </a:extLst>
              </a:tr>
              <a:tr h="6576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9900"/>
                          </a:solidFill>
                        </a:rPr>
                        <a:t>F4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9900"/>
                          </a:solidFill>
                          <a:latin typeface="Book Antiqua" panose="02040602050305030304" pitchFamily="18" charset="0"/>
                        </a:rPr>
                        <a:t>Podpora zemědělských podnikatelů      14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12 000 000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9 000 000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7 436 201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6919"/>
                  </a:ext>
                </a:extLst>
              </a:tr>
              <a:tr h="6576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9900"/>
                          </a:solidFill>
                        </a:rPr>
                        <a:t>F5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9900"/>
                          </a:solidFill>
                          <a:latin typeface="Book Antiqua" panose="02040602050305030304" pitchFamily="18" charset="0"/>
                        </a:rPr>
                        <a:t>Uvádění zemědělských produktů na trh  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2 000 000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2 000 000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9529"/>
                  </a:ext>
                </a:extLst>
              </a:tr>
              <a:tr h="932649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9900"/>
                          </a:solidFill>
                        </a:rPr>
                        <a:t>F6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9900"/>
                          </a:solidFill>
                          <a:latin typeface="Book Antiqua" panose="02040602050305030304" pitchFamily="18" charset="0"/>
                        </a:rPr>
                        <a:t>Podpora nezemědělských podnikatelů    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6 300 000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4 000 000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1 628 159</a:t>
                      </a:r>
                    </a:p>
                    <a:p>
                      <a:pPr algn="ctr"/>
                      <a:endParaRPr lang="cs-CZ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281174"/>
                  </a:ext>
                </a:extLst>
              </a:tr>
              <a:tr h="6576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9900"/>
                          </a:solidFill>
                        </a:rPr>
                        <a:t>F7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9900"/>
                          </a:solidFill>
                          <a:latin typeface="Book Antiqua" panose="02040602050305030304" pitchFamily="18" charset="0"/>
                        </a:rPr>
                        <a:t>Podpora lesnických podnikatelů               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2 000 000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2 000 000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9900"/>
                          </a:solidFill>
                        </a:rPr>
                        <a:t>1 150 000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904420"/>
                  </a:ext>
                </a:extLst>
              </a:tr>
              <a:tr h="6576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6600"/>
                          </a:solidFill>
                        </a:rPr>
                        <a:t> F8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FF6600"/>
                          </a:solidFill>
                          <a:latin typeface="Book Antiqua" panose="02040602050305030304" pitchFamily="18" charset="0"/>
                        </a:rPr>
                        <a:t>Předávání znalostí a informační akce      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6600"/>
                          </a:solidFill>
                        </a:rPr>
                        <a:t>   500 000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6600"/>
                          </a:solidFill>
                        </a:rPr>
                        <a:t>   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66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321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271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2776"/>
          </a:xfrm>
          <a:ln w="28575">
            <a:solidFill>
              <a:srgbClr val="00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Grant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  <a:r>
              <a:rPr lang="cs-CZ" b="1" dirty="0" err="1">
                <a:solidFill>
                  <a:srgbClr val="FF6600"/>
                </a:solidFill>
                <a:latin typeface="Book Antiqua" pitchFamily="18" charset="0"/>
              </a:rPr>
              <a:t>Pro</a:t>
            </a:r>
            <a:r>
              <a:rPr lang="cs-CZ" b="1" dirty="0" err="1">
                <a:solidFill>
                  <a:srgbClr val="009900"/>
                </a:solidFill>
                <a:latin typeface="Book Antiqua" pitchFamily="18" charset="0"/>
              </a:rPr>
              <a:t>Spolky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2017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412776"/>
            <a:ext cx="9036496" cy="573325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  </a:t>
            </a:r>
            <a:r>
              <a:rPr lang="cs-CZ" sz="5100" b="1" dirty="0">
                <a:solidFill>
                  <a:srgbClr val="FF6600"/>
                </a:solidFill>
                <a:latin typeface="Book Antiqua" pitchFamily="18" charset="0"/>
              </a:rPr>
              <a:t>Podpora Plzeňského kraje – 30 000 Kč , MAS  5 000 Kč </a:t>
            </a:r>
          </a:p>
          <a:p>
            <a:pPr>
              <a:lnSpc>
                <a:spcPct val="90000"/>
              </a:lnSpc>
              <a:buNone/>
            </a:pPr>
            <a:endParaRPr lang="cs-CZ" sz="5100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5100" b="1" dirty="0">
                <a:solidFill>
                  <a:srgbClr val="009900"/>
                </a:solidFill>
                <a:latin typeface="Book Antiqua" pitchFamily="18" charset="0"/>
              </a:rPr>
              <a:t>  příjem žádostí od 19.6 . do 14.7. 2017 </a:t>
            </a:r>
          </a:p>
          <a:p>
            <a:pPr>
              <a:lnSpc>
                <a:spcPct val="90000"/>
              </a:lnSpc>
              <a:buNone/>
            </a:pPr>
            <a:endParaRPr lang="cs-CZ" sz="5100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5100" b="1" dirty="0">
                <a:solidFill>
                  <a:srgbClr val="FF6600"/>
                </a:solidFill>
                <a:latin typeface="Book Antiqua" pitchFamily="18" charset="0"/>
              </a:rPr>
              <a:t>  realizace od 15.7. do 30.11.2017</a:t>
            </a:r>
          </a:p>
          <a:p>
            <a:pPr>
              <a:lnSpc>
                <a:spcPct val="90000"/>
              </a:lnSpc>
              <a:buNone/>
            </a:pPr>
            <a:endParaRPr lang="cs-CZ" sz="5100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5100" b="1" dirty="0">
                <a:solidFill>
                  <a:srgbClr val="009900"/>
                </a:solidFill>
                <a:latin typeface="Book Antiqua" pitchFamily="18" charset="0"/>
              </a:rPr>
              <a:t>  neinvestiční,  max.  výše dotace 10 000,-Kč</a:t>
            </a:r>
          </a:p>
          <a:p>
            <a:pPr>
              <a:lnSpc>
                <a:spcPct val="90000"/>
              </a:lnSpc>
              <a:buNone/>
            </a:pPr>
            <a:r>
              <a:rPr lang="cs-CZ" sz="5100" b="1" dirty="0">
                <a:solidFill>
                  <a:srgbClr val="009900"/>
                </a:solidFill>
                <a:latin typeface="Book Antiqua" pitchFamily="18" charset="0"/>
              </a:rPr>
              <a:t>  vybavení  max. do výše </a:t>
            </a:r>
            <a:r>
              <a:rPr lang="cs-CZ" sz="5100" b="1" dirty="0">
                <a:solidFill>
                  <a:srgbClr val="FF6600"/>
                </a:solidFill>
                <a:latin typeface="Book Antiqua" pitchFamily="18" charset="0"/>
              </a:rPr>
              <a:t>20%</a:t>
            </a:r>
            <a:r>
              <a:rPr lang="cs-CZ" sz="5100" b="1" dirty="0">
                <a:solidFill>
                  <a:srgbClr val="009900"/>
                </a:solidFill>
                <a:latin typeface="Book Antiqua" pitchFamily="18" charset="0"/>
              </a:rPr>
              <a:t> přiznaného grantu</a:t>
            </a:r>
          </a:p>
          <a:p>
            <a:pPr>
              <a:lnSpc>
                <a:spcPct val="90000"/>
              </a:lnSpc>
              <a:buNone/>
            </a:pPr>
            <a:r>
              <a:rPr lang="cs-CZ" sz="5100" b="1" dirty="0">
                <a:solidFill>
                  <a:srgbClr val="009900"/>
                </a:solidFill>
                <a:latin typeface="Book Antiqua" pitchFamily="18" charset="0"/>
              </a:rPr>
              <a:t>  </a:t>
            </a:r>
            <a:r>
              <a:rPr lang="cs-CZ" sz="5100" b="1" dirty="0" err="1">
                <a:solidFill>
                  <a:srgbClr val="009900"/>
                </a:solidFill>
                <a:latin typeface="Book Antiqua" pitchFamily="18" charset="0"/>
              </a:rPr>
              <a:t>občertvení</a:t>
            </a:r>
            <a:r>
              <a:rPr lang="cs-CZ" sz="5100" b="1" dirty="0">
                <a:solidFill>
                  <a:srgbClr val="009900"/>
                </a:solidFill>
                <a:latin typeface="Book Antiqua" pitchFamily="18" charset="0"/>
              </a:rPr>
              <a:t> max. do výše </a:t>
            </a:r>
            <a:r>
              <a:rPr lang="cs-CZ" sz="5100" b="1" dirty="0">
                <a:solidFill>
                  <a:srgbClr val="FF6600"/>
                </a:solidFill>
                <a:latin typeface="Book Antiqua" pitchFamily="18" charset="0"/>
              </a:rPr>
              <a:t>10% </a:t>
            </a:r>
            <a:r>
              <a:rPr lang="cs-CZ" sz="5100" b="1" dirty="0">
                <a:solidFill>
                  <a:srgbClr val="009900"/>
                </a:solidFill>
                <a:latin typeface="Book Antiqua" pitchFamily="18" charset="0"/>
              </a:rPr>
              <a:t>přiznaného grantu</a:t>
            </a:r>
          </a:p>
          <a:p>
            <a:pPr>
              <a:lnSpc>
                <a:spcPct val="90000"/>
              </a:lnSpc>
              <a:buNone/>
            </a:pPr>
            <a:endParaRPr lang="cs-CZ" sz="5100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5100" b="1" dirty="0">
                <a:solidFill>
                  <a:srgbClr val="009900"/>
                </a:solidFill>
                <a:latin typeface="Book Antiqua" pitchFamily="18" charset="0"/>
              </a:rPr>
              <a:t>  13 žádostí, 1 vyřazena </a:t>
            </a:r>
          </a:p>
          <a:p>
            <a:pPr>
              <a:lnSpc>
                <a:spcPct val="90000"/>
              </a:lnSpc>
              <a:buNone/>
            </a:pPr>
            <a:endParaRPr lang="cs-CZ" sz="5100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5100" b="1" dirty="0">
                <a:solidFill>
                  <a:srgbClr val="009900"/>
                </a:solidFill>
                <a:latin typeface="Book Antiqua" pitchFamily="18" charset="0"/>
              </a:rPr>
              <a:t>  Vybráno 6 žádostí  </a:t>
            </a:r>
          </a:p>
          <a:p>
            <a:pPr>
              <a:lnSpc>
                <a:spcPct val="90000"/>
              </a:lnSpc>
              <a:buNone/>
            </a:pPr>
            <a:endParaRPr lang="cs-CZ" sz="2600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</a:pPr>
            <a:endParaRPr lang="cs-CZ" sz="2600" dirty="0">
              <a:solidFill>
                <a:srgbClr val="FF66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cs-CZ" b="1" dirty="0">
              <a:solidFill>
                <a:srgbClr val="FF6600"/>
              </a:solidFill>
              <a:hlinkClick r:id="rId2"/>
            </a:endParaRPr>
          </a:p>
          <a:p>
            <a:pPr algn="r">
              <a:lnSpc>
                <a:spcPct val="90000"/>
              </a:lnSpc>
              <a:buFontTx/>
              <a:buNone/>
            </a:pPr>
            <a:r>
              <a:rPr lang="cs-CZ" b="1" dirty="0">
                <a:solidFill>
                  <a:srgbClr val="FF6600"/>
                </a:solidFill>
              </a:rPr>
              <a:t>           </a:t>
            </a:r>
            <a:endParaRPr lang="cs-CZ" sz="2400" b="1" dirty="0">
              <a:solidFill>
                <a:srgbClr val="FF66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762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15"/>
            <a:ext cx="9144000" cy="753089"/>
          </a:xfrm>
          <a:ln w="28575">
            <a:solidFill>
              <a:srgbClr val="00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Grant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  <a:r>
              <a:rPr lang="cs-CZ" b="1" dirty="0" err="1">
                <a:solidFill>
                  <a:srgbClr val="FF6600"/>
                </a:solidFill>
                <a:latin typeface="Book Antiqua" pitchFamily="18" charset="0"/>
              </a:rPr>
              <a:t>Pro</a:t>
            </a:r>
            <a:r>
              <a:rPr lang="cs-CZ" b="1" dirty="0" err="1">
                <a:solidFill>
                  <a:srgbClr val="009900"/>
                </a:solidFill>
                <a:latin typeface="Book Antiqua" pitchFamily="18" charset="0"/>
              </a:rPr>
              <a:t>Spolky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2017</a:t>
            </a:r>
          </a:p>
        </p:txBody>
      </p:sp>
      <p:graphicFrame>
        <p:nvGraphicFramePr>
          <p:cNvPr id="2" name="Zástupný symbol pro obsah 1">
            <a:extLst>
              <a:ext uri="{FF2B5EF4-FFF2-40B4-BE49-F238E27FC236}">
                <a16:creationId xmlns:a16="http://schemas.microsoft.com/office/drawing/2014/main" id="{AD1D2A9E-143D-4D54-9E63-4B217759D0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212423"/>
              </p:ext>
            </p:extLst>
          </p:nvPr>
        </p:nvGraphicFramePr>
        <p:xfrm>
          <a:off x="0" y="764704"/>
          <a:ext cx="9144001" cy="2772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6305">
                  <a:extLst>
                    <a:ext uri="{9D8B030D-6E8A-4147-A177-3AD203B41FA5}">
                      <a16:colId xmlns:a16="http://schemas.microsoft.com/office/drawing/2014/main" val="3446878057"/>
                    </a:ext>
                  </a:extLst>
                </a:gridCol>
                <a:gridCol w="3277370">
                  <a:extLst>
                    <a:ext uri="{9D8B030D-6E8A-4147-A177-3AD203B41FA5}">
                      <a16:colId xmlns:a16="http://schemas.microsoft.com/office/drawing/2014/main" val="304976167"/>
                    </a:ext>
                  </a:extLst>
                </a:gridCol>
                <a:gridCol w="1240234">
                  <a:extLst>
                    <a:ext uri="{9D8B030D-6E8A-4147-A177-3AD203B41FA5}">
                      <a16:colId xmlns:a16="http://schemas.microsoft.com/office/drawing/2014/main" val="307149596"/>
                    </a:ext>
                  </a:extLst>
                </a:gridCol>
                <a:gridCol w="962814">
                  <a:extLst>
                    <a:ext uri="{9D8B030D-6E8A-4147-A177-3AD203B41FA5}">
                      <a16:colId xmlns:a16="http://schemas.microsoft.com/office/drawing/2014/main" val="2521193793"/>
                    </a:ext>
                  </a:extLst>
                </a:gridCol>
                <a:gridCol w="1157278">
                  <a:extLst>
                    <a:ext uri="{9D8B030D-6E8A-4147-A177-3AD203B41FA5}">
                      <a16:colId xmlns:a16="http://schemas.microsoft.com/office/drawing/2014/main" val="1369568414"/>
                    </a:ext>
                  </a:extLst>
                </a:gridCol>
              </a:tblGrid>
              <a:tr h="5414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Vybraný spolek </a:t>
                      </a: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Podpořená akce</a:t>
                      </a: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Celková částka </a:t>
                      </a: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Pořadí </a:t>
                      </a: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Schválená dotace</a:t>
                      </a: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541729"/>
                  </a:ext>
                </a:extLst>
              </a:tr>
              <a:tr h="494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TJ Sokol Lhůta, z.s. 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Český pohár ve stolním tenise vozíčkářů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2017- hudební produkce 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13 000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5 000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89244"/>
                  </a:ext>
                </a:extLst>
              </a:tr>
              <a:tr h="3384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TJ ÚSLAVAN ŽDÍREC, z.s. 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Turnaj generací 2017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27 500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6.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5 000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051365"/>
                  </a:ext>
                </a:extLst>
              </a:tr>
              <a:tr h="263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SHČMS - SDH Blovice 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Hasiči dětem - dětský den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12 000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2.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5 000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841688"/>
                  </a:ext>
                </a:extLst>
              </a:tr>
              <a:tr h="3384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TJ Chlum, z.s. 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Fotbalový turnaj 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5 000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5.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3 000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256981"/>
                  </a:ext>
                </a:extLst>
              </a:tr>
              <a:tr h="301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Spolek Ametyst 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 Kulturní podzim ve staré škole na </a:t>
                      </a:r>
                      <a:r>
                        <a:rPr lang="cs-CZ" sz="1200" b="1" dirty="0" err="1">
                          <a:effectLst/>
                          <a:latin typeface="+mn-lt"/>
                        </a:rPr>
                        <a:t>Prusinách</a:t>
                      </a:r>
                      <a:r>
                        <a:rPr lang="cs-CZ" sz="1200" b="1" dirty="0">
                          <a:effectLst/>
                          <a:latin typeface="+mn-lt"/>
                        </a:rPr>
                        <a:t> 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25 200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4.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8 000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966596"/>
                  </a:ext>
                </a:extLst>
              </a:tr>
              <a:tr h="494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Spolek pro záchranu historických památek Přešticka 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Pojďte s námi do sladovny, na Skálu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 a za "</a:t>
                      </a:r>
                      <a:r>
                        <a:rPr lang="cs-CZ" sz="1200" b="1" dirty="0" err="1">
                          <a:effectLst/>
                          <a:latin typeface="+mn-lt"/>
                        </a:rPr>
                        <a:t>archeo</a:t>
                      </a:r>
                      <a:r>
                        <a:rPr lang="cs-CZ" sz="1200" b="1" dirty="0">
                          <a:effectLst/>
                          <a:latin typeface="+mn-lt"/>
                        </a:rPr>
                        <a:t>" - nálezy  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11 050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1.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+mn-lt"/>
                        </a:rPr>
                        <a:t>9 000</a:t>
                      </a:r>
                      <a:endParaRPr lang="cs-CZ" sz="1200" b="1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613130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EA44FA6A-DEE0-422C-8380-3F3FEB93F4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5172341" cy="317603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8AF18C3-BBA7-4466-A1ED-8D03AA23831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96" y="3533732"/>
            <a:ext cx="2956560" cy="196977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6A2131-1260-4BC9-B567-17FFAFBDF09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954743"/>
            <a:ext cx="2270368" cy="18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62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614364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   </a:t>
            </a:r>
          </a:p>
          <a:p>
            <a:pPr>
              <a:buNone/>
            </a:pPr>
            <a:r>
              <a:rPr lang="cs-CZ" sz="9600" b="1" dirty="0">
                <a:solidFill>
                  <a:srgbClr val="FF6600"/>
                </a:solidFill>
                <a:latin typeface="Book Antiqua" pitchFamily="18" charset="0"/>
              </a:rPr>
              <a:t>20.11. 2015 - </a:t>
            </a:r>
            <a:r>
              <a:rPr lang="cs-CZ" sz="9600" dirty="0">
                <a:solidFill>
                  <a:srgbClr val="009900"/>
                </a:solidFill>
                <a:latin typeface="Book Antiqua" pitchFamily="18" charset="0"/>
              </a:rPr>
              <a:t>v rámci výzvy č. 02_15_005 Operačního programu Výzkum, vývoj a vzdělávání byly podány za MAS Aktivios, z.s.  dvě žádosti  o podporu na </a:t>
            </a:r>
          </a:p>
          <a:p>
            <a:pPr>
              <a:buFont typeface="Wingdings" pitchFamily="2" charset="2"/>
              <a:buChar char="Ø"/>
            </a:pPr>
            <a:r>
              <a:rPr lang="cs-CZ" sz="9600" b="1" dirty="0">
                <a:solidFill>
                  <a:srgbClr val="FF6600"/>
                </a:solidFill>
                <a:latin typeface="Book Antiqua" pitchFamily="18" charset="0"/>
              </a:rPr>
              <a:t>Zpracování Místního  akčního plánu rozvoje vzdělávání v </a:t>
            </a: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ORP Přeštice  </a:t>
            </a:r>
            <a:r>
              <a:rPr lang="cs-CZ" sz="9600" b="1" dirty="0">
                <a:solidFill>
                  <a:srgbClr val="FF6600"/>
                </a:solidFill>
                <a:latin typeface="Book Antiqua" pitchFamily="18" charset="0"/>
              </a:rPr>
              <a:t>a Tvorbu  Místního akčního plánu rozvoje vzdělávání pro </a:t>
            </a: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ORP Blovice.</a:t>
            </a:r>
          </a:p>
          <a:p>
            <a:pPr>
              <a:buNone/>
            </a:pPr>
            <a:endParaRPr lang="cs-CZ" sz="5100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6700" b="1" dirty="0">
                <a:solidFill>
                  <a:srgbClr val="009900"/>
                </a:solidFill>
                <a:latin typeface="Book Antiqua" pitchFamily="18" charset="0"/>
              </a:rPr>
              <a:t>                            </a:t>
            </a: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za ORP Přeštice ( 18 škol)  </a:t>
            </a:r>
          </a:p>
          <a:p>
            <a:pPr>
              <a:buNone/>
            </a:pPr>
            <a:r>
              <a:rPr lang="cs-CZ" sz="9600" b="1" dirty="0">
                <a:solidFill>
                  <a:srgbClr val="FF6600"/>
                </a:solidFill>
                <a:latin typeface="Book Antiqua" pitchFamily="18" charset="0"/>
              </a:rPr>
              <a:t>                    </a:t>
            </a: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za ORP Blovice ( 8 škol) </a:t>
            </a:r>
          </a:p>
          <a:p>
            <a:pPr>
              <a:buNone/>
            </a:pP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Cíl: </a:t>
            </a:r>
            <a:r>
              <a:rPr lang="cs-CZ" sz="8000" b="1" dirty="0">
                <a:solidFill>
                  <a:srgbClr val="FF6600"/>
                </a:solidFill>
                <a:latin typeface="Book Antiqua" pitchFamily="18" charset="0"/>
              </a:rPr>
              <a:t>Ministerstvo školství chce prostřednictvím MAP zlepšit kvalitu a vzdělávání v MŠ a ZŠ – lepší spoluprácí zřizovatelů škol, rodičů a pedagogů a klade maximální úspěch pro každého žáka a každého učitele, důraz na trvalý pedagogický rozvoj celé školy.         </a:t>
            </a:r>
          </a:p>
          <a:p>
            <a:pPr>
              <a:buNone/>
            </a:pPr>
            <a:endParaRPr lang="cs-CZ" sz="5000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buNone/>
            </a:pPr>
            <a:endParaRPr lang="cs-CZ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</a:t>
            </a:r>
            <a:r>
              <a:rPr lang="cs-CZ" sz="11200" b="1" dirty="0">
                <a:solidFill>
                  <a:srgbClr val="009900"/>
                </a:solidFill>
                <a:latin typeface="Book Antiqua" pitchFamily="18" charset="0"/>
              </a:rPr>
              <a:t>Harmonogram  </a:t>
            </a:r>
            <a:r>
              <a:rPr lang="cs-CZ" sz="11200" dirty="0">
                <a:solidFill>
                  <a:srgbClr val="009900"/>
                </a:solidFill>
                <a:latin typeface="Book Antiqua" pitchFamily="18" charset="0"/>
              </a:rPr>
              <a:t>realizace obou projektů : </a:t>
            </a:r>
          </a:p>
          <a:p>
            <a:pPr>
              <a:buNone/>
            </a:pPr>
            <a:r>
              <a:rPr lang="cs-CZ" sz="11200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sz="11200" b="1" dirty="0">
                <a:solidFill>
                  <a:srgbClr val="FF6600"/>
                </a:solidFill>
                <a:latin typeface="Book Antiqua" pitchFamily="18" charset="0"/>
              </a:rPr>
              <a:t>zahájení      1.6. 2016</a:t>
            </a:r>
          </a:p>
          <a:p>
            <a:pPr>
              <a:buNone/>
            </a:pPr>
            <a:r>
              <a:rPr lang="cs-CZ" sz="11200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sz="11200" dirty="0">
                <a:solidFill>
                  <a:srgbClr val="FF6600"/>
                </a:solidFill>
                <a:latin typeface="Book Antiqua" pitchFamily="18" charset="0"/>
              </a:rPr>
              <a:t>u</a:t>
            </a:r>
            <a:r>
              <a:rPr lang="cs-CZ" sz="11200" b="1" dirty="0">
                <a:solidFill>
                  <a:srgbClr val="FF6600"/>
                </a:solidFill>
                <a:latin typeface="Book Antiqua" pitchFamily="18" charset="0"/>
              </a:rPr>
              <a:t>končení    31.5.2018</a:t>
            </a:r>
            <a:endParaRPr lang="cs-CZ" sz="11200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endParaRPr lang="cs-CZ" sz="2400" dirty="0">
              <a:solidFill>
                <a:srgbClr val="009900"/>
              </a:solidFill>
            </a:endParaRPr>
          </a:p>
          <a:p>
            <a:pPr>
              <a:buNone/>
            </a:pPr>
            <a:r>
              <a:rPr lang="cs-CZ" sz="2400" dirty="0">
                <a:solidFill>
                  <a:srgbClr val="009900"/>
                </a:solidFill>
              </a:rPr>
              <a:t>  </a:t>
            </a:r>
          </a:p>
          <a:p>
            <a:pPr>
              <a:buNone/>
            </a:pPr>
            <a:r>
              <a:rPr lang="cs-CZ" sz="3600" dirty="0"/>
              <a:t>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14338"/>
            <a:ext cx="9144000" cy="928694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Realizujeme  Místní akční plány rozvoje  vzdělávání 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b="1" dirty="0">
                <a:solidFill>
                  <a:srgbClr val="009900"/>
                </a:solidFill>
                <a:latin typeface="Book Antiqua" pitchFamily="18" charset="0"/>
              </a:rPr>
              <a:t>Přehled škol v ORP Blovice ( 8) </a:t>
            </a:r>
            <a:endParaRPr lang="cs-CZ" sz="4000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0" y="928670"/>
            <a:ext cx="9144000" cy="592933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cs-CZ" sz="2600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Základní škola 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Blovice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, okres Plzeň-jih </a:t>
            </a:r>
          </a:p>
          <a:p>
            <a:pPr>
              <a:lnSpc>
                <a:spcPct val="90000"/>
              </a:lnSpc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Základní škola a mateřská škola 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Chocenice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, okres Plzeň-jih </a:t>
            </a:r>
          </a:p>
          <a:p>
            <a:pPr>
              <a:lnSpc>
                <a:spcPct val="90000"/>
              </a:lnSpc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Základní škola a mateřská škola </a:t>
            </a:r>
            <a:r>
              <a:rPr lang="cs-CZ" sz="2600" b="1" dirty="0">
                <a:solidFill>
                  <a:srgbClr val="C00000"/>
                </a:solidFill>
                <a:latin typeface="Book Antiqua" pitchFamily="18" charset="0"/>
              </a:rPr>
              <a:t>Spálené Poříčí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, okres </a:t>
            </a:r>
          </a:p>
          <a:p>
            <a:pPr>
              <a:lnSpc>
                <a:spcPct val="90000"/>
              </a:lnSpc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Plzeň-jih, příspěvková organizace </a:t>
            </a:r>
          </a:p>
          <a:p>
            <a:pPr>
              <a:lnSpc>
                <a:spcPct val="90000"/>
              </a:lnSpc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Základní škola a mateřská škola 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Letiny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, okres Plzeň-jih, </a:t>
            </a:r>
          </a:p>
          <a:p>
            <a:pPr>
              <a:lnSpc>
                <a:spcPct val="90000"/>
              </a:lnSpc>
              <a:buNone/>
            </a:pP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příspěvková organizace</a:t>
            </a:r>
          </a:p>
          <a:p>
            <a:pPr>
              <a:lnSpc>
                <a:spcPct val="90000"/>
              </a:lnSpc>
              <a:buNone/>
            </a:pP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Mateřská škola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Blovice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, okres Plzeň-jih </a:t>
            </a:r>
          </a:p>
          <a:p>
            <a:pPr>
              <a:lnSpc>
                <a:spcPct val="90000"/>
              </a:lnSpc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Mateřská škola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Chlum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, okres Plzeň-jih </a:t>
            </a:r>
          </a:p>
          <a:p>
            <a:pPr>
              <a:lnSpc>
                <a:spcPct val="90000"/>
              </a:lnSpc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Mateřská škola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Seč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, okres Plzeň-jih, příspěvková organizace </a:t>
            </a:r>
          </a:p>
          <a:p>
            <a:pPr>
              <a:lnSpc>
                <a:spcPct val="90000"/>
              </a:lnSpc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Mateřská škola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Zdemyslice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, okres Plzeň-jih, příspěvková </a:t>
            </a:r>
          </a:p>
          <a:p>
            <a:pPr>
              <a:lnSpc>
                <a:spcPct val="90000"/>
              </a:lnSpc>
              <a:buNone/>
            </a:pP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organizace </a:t>
            </a:r>
          </a:p>
          <a:p>
            <a:pPr>
              <a:lnSpc>
                <a:spcPct val="90000"/>
              </a:lnSpc>
              <a:buNone/>
            </a:pPr>
            <a:endParaRPr lang="cs-CZ" sz="2800" dirty="0"/>
          </a:p>
          <a:p>
            <a:pPr>
              <a:lnSpc>
                <a:spcPct val="90000"/>
              </a:lnSpc>
              <a:buNone/>
            </a:pPr>
            <a:endParaRPr lang="cs-CZ" sz="2600" b="1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sz="2600" b="1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sz="2600" b="1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sz="2600" b="1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sz="2600" b="1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sz="2600" b="1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sz="2600" b="1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sz="2600" b="1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sz="2600" dirty="0">
              <a:solidFill>
                <a:srgbClr val="009900"/>
              </a:solidFill>
            </a:endParaRPr>
          </a:p>
          <a:p>
            <a:pPr>
              <a:lnSpc>
                <a:spcPct val="90000"/>
              </a:lnSpc>
            </a:pPr>
            <a:endParaRPr lang="cs-CZ" sz="2600" dirty="0">
              <a:solidFill>
                <a:srgbClr val="FF66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cs-CZ" b="1" dirty="0">
              <a:solidFill>
                <a:srgbClr val="FF6600"/>
              </a:solidFill>
              <a:hlinkClick r:id="rId2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cs-CZ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6600"/>
                </a:solidFill>
                <a:latin typeface="Book Antiqua" pitchFamily="18" charset="0"/>
              </a:rPr>
              <a:t>  Další školy na území MAS Aktivios, z.s.  ( 17)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Základní škola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Tymákov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Základní škola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Nezvěstice,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příspěvková organizace 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Základní škola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Starý Plzenec 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Základní škola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Veselá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, okres Rokycany 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Základní škola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Dobřív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, okres Rokycany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Základní škola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Šťáhlavy 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Základní škola a mateřská škola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Starý Plzenec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, Sedlec 81, příspěvková organizace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Základní škola a mateřská škola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Mirošov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, příspěvková organizace 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Základní škola a Mateřská škola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Hrádek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, okres Rokycany</a:t>
            </a:r>
          </a:p>
          <a:p>
            <a:pPr>
              <a:buNone/>
            </a:pPr>
            <a:endParaRPr lang="cs-CZ" sz="2000" dirty="0">
              <a:latin typeface="Book Antiqua" pitchFamily="18" charset="0"/>
            </a:endParaRP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Mateřská škola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Losiná, 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okres Plzeň-město, příspěvková organizace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Mateřská škola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Nezvěstice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Mateřská škola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Šťáhlavy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Mateřská škola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Starý Plzenec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Mateřská škola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Tymákov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EKO mateřská škola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Dobřív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, okres Rokycany, příspěvková organizace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Mateřská škola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Příkosice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, okres Rokycany, příspěvková organizace </a:t>
            </a:r>
          </a:p>
          <a:p>
            <a:pPr>
              <a:buNone/>
            </a:pP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Mateřská škola Ráček </a:t>
            </a:r>
            <a:r>
              <a:rPr lang="cs-CZ" sz="2600" b="1" dirty="0">
                <a:solidFill>
                  <a:srgbClr val="009900"/>
                </a:solidFill>
                <a:latin typeface="Book Antiqua" pitchFamily="18" charset="0"/>
              </a:rPr>
              <a:t>Raková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, příspěvková organizace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7500990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Partnerství MAP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362200"/>
            <a:ext cx="8101013" cy="358775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0" y="3719513"/>
            <a:ext cx="4200525" cy="315118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2293" name="Picture 5" descr="C:\Users\Martina\Dropbox\boxaktivios\MAP\MAP Přeštice\FOTO MAP Přeštice\Vzdělávání na Přešticku 29.9.2016\DSCN45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762375"/>
            <a:ext cx="4125912" cy="30956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2294" name="Picture 6" descr="C:\Users\Martina\Dropbox\boxaktivios\MAP\MAP Přeštice\FOTO MAP Přeštice\Vzdělávání na Přešticku 29.9.2016\DSCN45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42852"/>
            <a:ext cx="4125912" cy="33845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2295" name="Picture 7" descr="C:\Users\Martina\Dropbox\boxaktivios\MAP\MAP Přeštice\FOTO MAP Přeštice\Vzdělávání na Přešticku 29.9.2016\DSCN454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214290"/>
            <a:ext cx="4344988" cy="325913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graphicFrame>
        <p:nvGraphicFramePr>
          <p:cNvPr id="12296" name="Objekt 1"/>
          <p:cNvGraphicFramePr>
            <a:graphicFrameLocks noChangeAspect="1"/>
          </p:cNvGraphicFramePr>
          <p:nvPr/>
        </p:nvGraphicFramePr>
        <p:xfrm>
          <a:off x="4286248" y="2214554"/>
          <a:ext cx="1516070" cy="21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85" name="Acrobat Document" r:id="rId8" imgW="4534293" imgH="6416596" progId="AcroExch.Document.DC">
                  <p:embed/>
                </p:oleObj>
              </mc:Choice>
              <mc:Fallback>
                <p:oleObj name="Acrobat Document" r:id="rId8" imgW="4534293" imgH="6416596" progId="AcroExch.Document.DC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48" y="2214554"/>
                        <a:ext cx="1516070" cy="2149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3600" b="1" dirty="0">
                <a:solidFill>
                  <a:srgbClr val="FF6600"/>
                </a:solidFill>
                <a:latin typeface="Book Antiqua" panose="02040602050305030304" pitchFamily="18" charset="0"/>
              </a:rPr>
              <a:t>Činnost MAP Blovice a Přeštice 2017</a:t>
            </a: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3200" dirty="0"/>
            </a:br>
            <a:r>
              <a:rPr lang="cs-CZ" sz="2000" dirty="0"/>
              <a:t>    </a:t>
            </a:r>
            <a:br>
              <a:rPr lang="cs-CZ" sz="2000" dirty="0"/>
            </a:br>
            <a:br>
              <a:rPr lang="cs-CZ" sz="2000" dirty="0"/>
            </a:br>
            <a:br>
              <a:rPr lang="cs-CZ" sz="2000" dirty="0"/>
            </a:br>
            <a:r>
              <a:rPr lang="cs-CZ" sz="2000" dirty="0">
                <a:solidFill>
                  <a:srgbClr val="FF6600"/>
                </a:solidFill>
              </a:rPr>
              <a:t>)</a:t>
            </a:r>
            <a:br>
              <a:rPr lang="cs-CZ" sz="2000" dirty="0">
                <a:solidFill>
                  <a:srgbClr val="FF6600"/>
                </a:solidFill>
              </a:rPr>
            </a:br>
            <a:r>
              <a:rPr lang="cs-CZ" sz="2000" dirty="0">
                <a:solidFill>
                  <a:srgbClr val="FF6600"/>
                </a:solidFill>
              </a:rPr>
              <a:t>    </a:t>
            </a:r>
            <a:endParaRPr lang="cs-CZ" altLang="cs-CZ" sz="2000" b="1" dirty="0">
              <a:solidFill>
                <a:srgbClr val="FF6600"/>
              </a:solidFill>
              <a:latin typeface="Book Antiqua" panose="02040602050305030304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>
              <a:latin typeface="Book Antiqua" panose="02040602050305030304" pitchFamily="18" charset="0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820FB1B-9559-42CE-8FC5-98943A5F6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610449"/>
              </p:ext>
            </p:extLst>
          </p:nvPr>
        </p:nvGraphicFramePr>
        <p:xfrm>
          <a:off x="0" y="836712"/>
          <a:ext cx="9108504" cy="6021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5295">
                  <a:extLst>
                    <a:ext uri="{9D8B030D-6E8A-4147-A177-3AD203B41FA5}">
                      <a16:colId xmlns:a16="http://schemas.microsoft.com/office/drawing/2014/main" val="3562886148"/>
                    </a:ext>
                  </a:extLst>
                </a:gridCol>
                <a:gridCol w="2952666">
                  <a:extLst>
                    <a:ext uri="{9D8B030D-6E8A-4147-A177-3AD203B41FA5}">
                      <a16:colId xmlns:a16="http://schemas.microsoft.com/office/drawing/2014/main" val="2544886087"/>
                    </a:ext>
                  </a:extLst>
                </a:gridCol>
                <a:gridCol w="1260646">
                  <a:extLst>
                    <a:ext uri="{9D8B030D-6E8A-4147-A177-3AD203B41FA5}">
                      <a16:colId xmlns:a16="http://schemas.microsoft.com/office/drawing/2014/main" val="2811180282"/>
                    </a:ext>
                  </a:extLst>
                </a:gridCol>
                <a:gridCol w="3629897">
                  <a:extLst>
                    <a:ext uri="{9D8B030D-6E8A-4147-A177-3AD203B41FA5}">
                      <a16:colId xmlns:a16="http://schemas.microsoft.com/office/drawing/2014/main" val="720320221"/>
                    </a:ext>
                  </a:extLst>
                </a:gridCol>
              </a:tblGrid>
              <a:tr h="10497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11. 1. 2017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1. setkání MŠ "Povídání u kafíčka"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Společná aktivita ORP Přeštice/Blovice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 Neformální společné setkání vedení mateřských škol z území ORP Přeštice a ORP Blovice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36375"/>
                  </a:ext>
                </a:extLst>
              </a:tr>
              <a:tr h="2536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16. 3. 2017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Setkání vedení málotřídních škol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 ORP Přeštice/Blovice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5200899"/>
                  </a:ext>
                </a:extLst>
              </a:tr>
              <a:tr h="2641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4. 5. 2017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10.5. 2017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zasedání Řídícího výboru Místního akčního plánu rozvoje vzdělávání pro území ORP Blovice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zasedání Řídícího výboru MAP ORP Přeštice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Blovice, zasedací místnost MěÚ Blovice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Zasedací místnost MěÚ 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Schváleno: </a:t>
                      </a:r>
                    </a:p>
                    <a:p>
                      <a:pPr marL="234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1. Schvalování aktualizace SR MAP ORP Blovice / resp. Přeštice proběhne prostřednictvím korespondenčního elektronického hlasování tzv. per rollam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 Situační zpráva o problémech předškolního a základního vzdělávání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 Akční plán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schvalování Evaluační zprávy proběhne per rollam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041412"/>
                  </a:ext>
                </a:extLst>
              </a:tr>
              <a:tr h="518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Květen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Dotazníkové šetření pro rodiče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školy 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ZŠ Blovice, ZŠ Letiny, ZŠ Sp. Poříčí, ZŠ Chocenice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040922"/>
                  </a:ext>
                </a:extLst>
              </a:tr>
              <a:tr h="518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3. 5. 2017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seminář „Jak se domluvit v emočně náročných situacích“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 ORP Přeštice/ORP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9232787"/>
                  </a:ext>
                </a:extLst>
              </a:tr>
              <a:tr h="518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15.5.2017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seminář „Jak se domluvit v emočně náročných situacích“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 ORP Přeštice/ORP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97597"/>
                  </a:ext>
                </a:extLst>
              </a:tr>
              <a:tr h="518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31. 5. 2017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 setkání MŠ "Povídání tentokráte nejen u kafíčka"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Společná aktivita ORP Přeštice/ORP Blovice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6883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990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3600" b="1" dirty="0">
                <a:solidFill>
                  <a:srgbClr val="FF6600"/>
                </a:solidFill>
                <a:latin typeface="Book Antiqua" panose="02040602050305030304" pitchFamily="18" charset="0"/>
              </a:rPr>
              <a:t>Činnost MAP Blovice a Přeštice 2017</a:t>
            </a: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3200" dirty="0"/>
            </a:br>
            <a:r>
              <a:rPr lang="cs-CZ" sz="2000" dirty="0"/>
              <a:t>    </a:t>
            </a:r>
            <a:br>
              <a:rPr lang="cs-CZ" sz="2000" dirty="0"/>
            </a:br>
            <a:br>
              <a:rPr lang="cs-CZ" sz="2000" dirty="0"/>
            </a:br>
            <a:br>
              <a:rPr lang="cs-CZ" sz="2000" dirty="0"/>
            </a:br>
            <a:r>
              <a:rPr lang="cs-CZ" sz="2000" dirty="0">
                <a:solidFill>
                  <a:srgbClr val="FF6600"/>
                </a:solidFill>
              </a:rPr>
              <a:t>)</a:t>
            </a:r>
            <a:br>
              <a:rPr lang="cs-CZ" sz="2000" dirty="0">
                <a:solidFill>
                  <a:srgbClr val="FF6600"/>
                </a:solidFill>
              </a:rPr>
            </a:br>
            <a:r>
              <a:rPr lang="cs-CZ" sz="2000" dirty="0">
                <a:solidFill>
                  <a:srgbClr val="FF6600"/>
                </a:solidFill>
              </a:rPr>
              <a:t>    </a:t>
            </a:r>
            <a:endParaRPr lang="cs-CZ" altLang="cs-CZ" sz="2000" b="1" dirty="0">
              <a:solidFill>
                <a:srgbClr val="FF6600"/>
              </a:solidFill>
              <a:latin typeface="Book Antiqua" panose="02040602050305030304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>
              <a:latin typeface="Book Antiqua" panose="02040602050305030304" pitchFamily="18" charset="0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820FB1B-9559-42CE-8FC5-98943A5F6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33027"/>
              </p:ext>
            </p:extLst>
          </p:nvPr>
        </p:nvGraphicFramePr>
        <p:xfrm>
          <a:off x="9143999" y="8446656"/>
          <a:ext cx="650240" cy="109013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3562886148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544886087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811180282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720320221"/>
                    </a:ext>
                  </a:extLst>
                </a:gridCol>
              </a:tblGrid>
              <a:tr h="1781452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36375"/>
                  </a:ext>
                </a:extLst>
              </a:tr>
              <a:tr h="8068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16. 3. 2017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Setkání vedení málotřídních škol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 ORP Přeštice/Blovice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5200899"/>
                  </a:ext>
                </a:extLst>
              </a:tr>
              <a:tr h="56990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4. 5. 2017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10.5. 2017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zasedání Řídícího výboru Místního akčního plánu rozvoje vzdělávání pro území ORP Blovice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zasedání Řídícího výboru MAP ORP Přeštice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Blovice, zasedací místnost MěÚ Blovice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Zasedací místnost MěÚ 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Schváleno: </a:t>
                      </a:r>
                    </a:p>
                    <a:p>
                      <a:pPr marL="234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1. Schvalování aktualizace SR MAP ORP Blovice / resp. Přeštice proběhne prostřednictvím korespondenčního elektronického hlasování tzv. per rollam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 Situační zpráva o problémech předškolního a základního vzdělávání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 Akční plán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schvalování Evaluační zprávy proběhne per rollam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041412"/>
                  </a:ext>
                </a:extLst>
              </a:tr>
              <a:tr h="94153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Květen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Dotazníkové šetření pro rodiče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školy 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ZŠ Blovice, ZŠ Letiny, ZŠ Sp. Poříčí, ZŠ Chocenice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040922"/>
                  </a:ext>
                </a:extLst>
              </a:tr>
              <a:tr h="10537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3. 5. 2017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seminář „Jak se domluvit v emočně náročných situacích“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 ORP Přeštice/ORP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9232787"/>
                  </a:ext>
                </a:extLst>
              </a:tr>
              <a:tr h="10537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15.5.2017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seminář „Jak se domluvit v emočně náročných situacích“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 ORP Přeštice/ORP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97597"/>
                  </a:ext>
                </a:extLst>
              </a:tr>
              <a:tr h="9864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31. 5. 2017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 setkání MŠ "Povídání tentokráte nejen u kafíčka"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Společná aktivita ORP Přeštice/ORP Blovice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6883127"/>
                  </a:ext>
                </a:extLst>
              </a:tr>
            </a:tbl>
          </a:graphicData>
        </a:graphic>
      </p:graphicFrame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B89C097-0C56-406A-9409-1904D5B56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826923"/>
              </p:ext>
            </p:extLst>
          </p:nvPr>
        </p:nvGraphicFramePr>
        <p:xfrm>
          <a:off x="0" y="836712"/>
          <a:ext cx="9143998" cy="6021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0347">
                  <a:extLst>
                    <a:ext uri="{9D8B030D-6E8A-4147-A177-3AD203B41FA5}">
                      <a16:colId xmlns:a16="http://schemas.microsoft.com/office/drawing/2014/main" val="2931712500"/>
                    </a:ext>
                  </a:extLst>
                </a:gridCol>
                <a:gridCol w="2987794">
                  <a:extLst>
                    <a:ext uri="{9D8B030D-6E8A-4147-A177-3AD203B41FA5}">
                      <a16:colId xmlns:a16="http://schemas.microsoft.com/office/drawing/2014/main" val="3450241900"/>
                    </a:ext>
                  </a:extLst>
                </a:gridCol>
                <a:gridCol w="1275644">
                  <a:extLst>
                    <a:ext uri="{9D8B030D-6E8A-4147-A177-3AD203B41FA5}">
                      <a16:colId xmlns:a16="http://schemas.microsoft.com/office/drawing/2014/main" val="1207971847"/>
                    </a:ext>
                  </a:extLst>
                </a:gridCol>
                <a:gridCol w="3600213">
                  <a:extLst>
                    <a:ext uri="{9D8B030D-6E8A-4147-A177-3AD203B41FA5}">
                      <a16:colId xmlns:a16="http://schemas.microsoft.com/office/drawing/2014/main" val="2365339239"/>
                    </a:ext>
                  </a:extLst>
                </a:gridCol>
              </a:tblGrid>
              <a:tr h="1395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16. – 26. 6. 2017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u="sng" dirty="0">
                          <a:effectLst/>
                        </a:rPr>
                        <a:t>Hlasování per rollam</a:t>
                      </a:r>
                      <a:r>
                        <a:rPr lang="cs-CZ" sz="1400" dirty="0">
                          <a:effectLst/>
                        </a:rPr>
                        <a:t> - schválení návrh dokumentu Strategickém rámci Místního akčního plánu vzdělávání ORP Blovice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extLst>
                  <a:ext uri="{0D108BD9-81ED-4DB2-BD59-A6C34878D82A}">
                    <a16:rowId xmlns:a16="http://schemas.microsoft.com/office/drawing/2014/main" val="3432004637"/>
                  </a:ext>
                </a:extLst>
              </a:tr>
              <a:tr h="692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8.6. 2017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u="sng" dirty="0">
                          <a:effectLst/>
                        </a:rPr>
                        <a:t>beseda nejen pro rodiče „Skrytá nebezpečí na internetu“</a:t>
                      </a:r>
                      <a:endParaRPr lang="cs-CZ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u="none" strike="noStrike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ORP 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ORP 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extLst>
                  <a:ext uri="{0D108BD9-81ED-4DB2-BD59-A6C34878D82A}">
                    <a16:rowId xmlns:a16="http://schemas.microsoft.com/office/drawing/2014/main" val="1640657750"/>
                  </a:ext>
                </a:extLst>
              </a:tr>
              <a:tr h="458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26. 6. 2017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"Enviromentální výuka ve škole/družině"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Prusiny (Nebílovy)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 ORP Přeštice/ORP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extLst>
                  <a:ext uri="{0D108BD9-81ED-4DB2-BD59-A6C34878D82A}">
                    <a16:rowId xmlns:a16="http://schemas.microsoft.com/office/drawing/2014/main" val="2772779020"/>
                  </a:ext>
                </a:extLst>
              </a:tr>
              <a:tr h="692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13. 7. 2017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Setkání pracovní skupiny volnočasové a neformální vzdělávání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DDM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extLst>
                  <a:ext uri="{0D108BD9-81ED-4DB2-BD59-A6C34878D82A}">
                    <a16:rowId xmlns:a16="http://schemas.microsoft.com/office/drawing/2014/main" val="2298185778"/>
                  </a:ext>
                </a:extLst>
              </a:tr>
              <a:tr h="458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29.8. 2017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u="sng">
                          <a:effectLst/>
                        </a:rPr>
                        <a:t>PRACOVNÍ SKUPINA prevence problémových jevů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ORP 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extLst>
                  <a:ext uri="{0D108BD9-81ED-4DB2-BD59-A6C34878D82A}">
                    <a16:rowId xmlns:a16="http://schemas.microsoft.com/office/drawing/2014/main" val="3705365648"/>
                  </a:ext>
                </a:extLst>
              </a:tr>
              <a:tr h="458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18.10. 2017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u="sng">
                          <a:effectLst/>
                        </a:rPr>
                        <a:t>PRACOVNÍ SKUPINA volnočasové a neformální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ORP 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extLst>
                  <a:ext uri="{0D108BD9-81ED-4DB2-BD59-A6C34878D82A}">
                    <a16:rowId xmlns:a16="http://schemas.microsoft.com/office/drawing/2014/main" val="659442584"/>
                  </a:ext>
                </a:extLst>
              </a:tr>
              <a:tr h="1864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18. – 28. 7. 2017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10.-25.7. 2018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u="sng">
                          <a:effectLst/>
                        </a:rPr>
                        <a:t>Hlasování per rollam</a:t>
                      </a:r>
                      <a:r>
                        <a:rPr lang="cs-CZ" sz="1400">
                          <a:effectLst/>
                        </a:rPr>
                        <a:t> - Průběžná sebehodnotící zpráva k projektu MAP pro ORP Blovice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u="sng">
                          <a:effectLst/>
                        </a:rPr>
                        <a:t>Hlasování per rollam</a:t>
                      </a:r>
                      <a:r>
                        <a:rPr lang="cs-CZ" sz="1400">
                          <a:effectLst/>
                        </a:rPr>
                        <a:t> - Průběžná sebehodnotící zpráva k projektu MAP pro ORP Přeštice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52" marR="67352" marT="0" marB="0"/>
                </a:tc>
                <a:extLst>
                  <a:ext uri="{0D108BD9-81ED-4DB2-BD59-A6C34878D82A}">
                    <a16:rowId xmlns:a16="http://schemas.microsoft.com/office/drawing/2014/main" val="796021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745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FA395-8BA6-4848-BDE0-B5E923D9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627" y="4457700"/>
            <a:ext cx="7044431" cy="425054"/>
          </a:xfrm>
        </p:spPr>
        <p:txBody>
          <a:bodyPr>
            <a:normAutofit fontScale="90000"/>
          </a:bodyPr>
          <a:lstStyle/>
          <a:p>
            <a:r>
              <a:rPr lang="cs-CZ" b="1"/>
              <a:t>31. 5. 2017 – 2. setkání MŠ „Povídání tentokráte nejen u kafíčka“</a:t>
            </a:r>
            <a:br>
              <a:rPr lang="cs-CZ" b="1"/>
            </a:br>
            <a:r>
              <a:rPr lang="cs-CZ" b="1"/>
              <a:t> </a:t>
            </a:r>
            <a:r>
              <a:rPr lang="cs-CZ"/>
              <a:t>v Přešticích</a:t>
            </a:r>
            <a:endParaRPr lang="cs-CZ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E8DC25C6-1B3F-4C2D-87C9-763B5C3F7C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78" b="21178"/>
          <a:stretch>
            <a:fillRect/>
          </a:stretch>
        </p:blipFill>
        <p:spPr>
          <a:xfrm>
            <a:off x="4758270" y="1758528"/>
            <a:ext cx="4072552" cy="1760949"/>
          </a:xfr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C3856FA-1676-4BAD-8917-2F658099B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77626" y="4882754"/>
            <a:ext cx="6750833" cy="370284"/>
          </a:xfrm>
        </p:spPr>
        <p:txBody>
          <a:bodyPr>
            <a:noAutofit/>
          </a:bodyPr>
          <a:lstStyle/>
          <a:p>
            <a:r>
              <a:rPr lang="cs-CZ" sz="1350" dirty="0"/>
              <a:t>– setkání mateřských škol, součástí ukázkový tělocvik s dětmi a učitelkami z MŠ Gagarinova v Přešticích + výměna zkušeností + inspirace pro další aktivity spolupráce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FEE1FF-E829-4530-9EF5-1A5AA2AF1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85" y="1368965"/>
            <a:ext cx="3386768" cy="254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87A45-01E9-4468-91E9-61D340EE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549" y="4671551"/>
            <a:ext cx="6686549" cy="993745"/>
          </a:xfrm>
        </p:spPr>
        <p:txBody>
          <a:bodyPr>
            <a:normAutofit/>
          </a:bodyPr>
          <a:lstStyle/>
          <a:p>
            <a:r>
              <a:rPr lang="cs-CZ" sz="1500" dirty="0"/>
              <a:t>Beseda nejen pro rodiče s Ing. Jiřím Šromem ze společnosti ACET ČR / 19 účastníků</a:t>
            </a:r>
            <a:br>
              <a:rPr lang="cs-CZ" sz="1500" dirty="0"/>
            </a:br>
            <a:endParaRPr lang="cs-CZ" sz="1500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C8481D2-12B5-4DCC-8E15-CE1255EF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16548" y="4258739"/>
            <a:ext cx="6686550" cy="412812"/>
          </a:xfrm>
        </p:spPr>
        <p:txBody>
          <a:bodyPr>
            <a:noAutofit/>
          </a:bodyPr>
          <a:lstStyle/>
          <a:p>
            <a:r>
              <a:rPr lang="cs-CZ" sz="1350" b="1" dirty="0"/>
              <a:t>8. června 2017 v KKC Přeštice – beseda nejen pro rodiče „Skrytá nebezpečí na internetu“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FFCEC0-797D-4391-B674-84CED3C80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49" y="1192705"/>
            <a:ext cx="3726719" cy="2795040"/>
          </a:xfrm>
          <a:prstGeom prst="rect">
            <a:avLst/>
          </a:prstGeom>
        </p:spPr>
      </p:pic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AFC78B95-16A4-4676-8F48-D821FF6451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1178" b="21178"/>
          <a:stretch>
            <a:fillRect/>
          </a:stretch>
        </p:blipFill>
        <p:spPr>
          <a:xfrm>
            <a:off x="4070123" y="1432337"/>
            <a:ext cx="5014883" cy="2168115"/>
          </a:xfrm>
        </p:spPr>
      </p:pic>
    </p:spTree>
    <p:extLst>
      <p:ext uri="{BB962C8B-B14F-4D97-AF65-F5344CB8AC3E}">
        <p14:creationId xmlns:p14="http://schemas.microsoft.com/office/powerpoint/2010/main" val="3976166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B817B-5CAF-4C87-AA8C-9C9201F0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288" y="1568318"/>
            <a:ext cx="6686549" cy="1691197"/>
          </a:xfrm>
        </p:spPr>
        <p:txBody>
          <a:bodyPr>
            <a:normAutofit/>
          </a:bodyPr>
          <a:lstStyle/>
          <a:p>
            <a:br>
              <a:rPr lang="cs-CZ" sz="1500" b="1" dirty="0"/>
            </a:br>
            <a:br>
              <a:rPr lang="cs-CZ" sz="1500" b="1" dirty="0"/>
            </a:br>
            <a:br>
              <a:rPr lang="cs-CZ" sz="1500" dirty="0"/>
            </a:br>
            <a:br>
              <a:rPr lang="cs-CZ" sz="1500" dirty="0"/>
            </a:br>
            <a:endParaRPr lang="cs-CZ" sz="15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37A9F2B-B34D-49B9-B21D-CC2FAB6BE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724" y="4179718"/>
            <a:ext cx="8349449" cy="1509460"/>
          </a:xfrm>
        </p:spPr>
        <p:txBody>
          <a:bodyPr>
            <a:normAutofit/>
          </a:bodyPr>
          <a:lstStyle/>
          <a:p>
            <a:r>
              <a:rPr lang="cs-CZ" b="1" dirty="0"/>
              <a:t>26. června 2017 dopoledne  </a:t>
            </a:r>
            <a:r>
              <a:rPr lang="cs-CZ" dirty="0"/>
              <a:t>– </a:t>
            </a:r>
            <a:r>
              <a:rPr lang="cs-CZ" b="1" dirty="0"/>
              <a:t>setkání pedagogů a vychovatelů (především z družin) na </a:t>
            </a:r>
            <a:r>
              <a:rPr lang="cs-CZ" b="1" dirty="0" err="1"/>
              <a:t>Prusinách</a:t>
            </a:r>
            <a:r>
              <a:rPr lang="cs-CZ" b="1" dirty="0"/>
              <a:t> </a:t>
            </a:r>
            <a:r>
              <a:rPr lang="cs-CZ" dirty="0"/>
              <a:t>– spolupráce se Spolkem Ametyst (Lenka </a:t>
            </a:r>
            <a:r>
              <a:rPr lang="cs-CZ" dirty="0" err="1"/>
              <a:t>Prunerová</a:t>
            </a:r>
            <a:r>
              <a:rPr lang="cs-CZ" dirty="0"/>
              <a:t>) – 6 účastníků</a:t>
            </a:r>
          </a:p>
          <a:p>
            <a:r>
              <a:rPr lang="cs-CZ" b="1" dirty="0"/>
              <a:t>Výměna zkušeností + inspirativní workshop </a:t>
            </a:r>
            <a:r>
              <a:rPr lang="cs-CZ" dirty="0"/>
              <a:t>/ Zdroje informací – knihy, www, pracovní listy, pomůcky - určovací klíče, lupy a spol./ Zacházení s volně žijícími druhy v přírodě/Vaření s divokými bylinami - Zpracování bylin – sušení, nakládání, fermentace /Tiskátka – stopy zvířat/ Vzorkovník – přenos tištěných obrázků na dřevo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BA882B2-5AE1-4C73-84A2-13C07B1C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752" y="937081"/>
            <a:ext cx="2801084" cy="21008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7D1FD89-102D-4D4B-A5EE-AB2D407BD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749" y="937081"/>
            <a:ext cx="2801083" cy="210081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DB687CC-622F-45E9-8B66-8009F725A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46" y="937082"/>
            <a:ext cx="2801083" cy="21008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82DE500-FD0C-435D-ADD5-22DC1FD59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568" y="2506650"/>
            <a:ext cx="2007638" cy="150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0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3600" b="1" dirty="0">
                <a:solidFill>
                  <a:srgbClr val="FF6600"/>
                </a:solidFill>
                <a:latin typeface="Book Antiqua" panose="02040602050305030304" pitchFamily="18" charset="0"/>
              </a:rPr>
              <a:t>Činnost MAP Blovice a Přeštice 2017</a:t>
            </a: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3200" dirty="0"/>
            </a:br>
            <a:r>
              <a:rPr lang="cs-CZ" sz="2000" dirty="0"/>
              <a:t>    </a:t>
            </a:r>
            <a:br>
              <a:rPr lang="cs-CZ" sz="2000" dirty="0"/>
            </a:br>
            <a:br>
              <a:rPr lang="cs-CZ" sz="2000" dirty="0"/>
            </a:br>
            <a:br>
              <a:rPr lang="cs-CZ" sz="2000" dirty="0"/>
            </a:br>
            <a:r>
              <a:rPr lang="cs-CZ" sz="2000" dirty="0">
                <a:solidFill>
                  <a:srgbClr val="FF6600"/>
                </a:solidFill>
              </a:rPr>
              <a:t>)</a:t>
            </a:r>
            <a:br>
              <a:rPr lang="cs-CZ" sz="2000" dirty="0">
                <a:solidFill>
                  <a:srgbClr val="FF6600"/>
                </a:solidFill>
              </a:rPr>
            </a:br>
            <a:r>
              <a:rPr lang="cs-CZ" sz="2000" dirty="0">
                <a:solidFill>
                  <a:srgbClr val="FF6600"/>
                </a:solidFill>
              </a:rPr>
              <a:t>    </a:t>
            </a:r>
            <a:endParaRPr lang="cs-CZ" altLang="cs-CZ" sz="2000" b="1" dirty="0">
              <a:solidFill>
                <a:srgbClr val="FF6600"/>
              </a:solidFill>
              <a:latin typeface="Book Antiqua" panose="02040602050305030304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>
              <a:latin typeface="Book Antiqua" panose="02040602050305030304" pitchFamily="18" charset="0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820FB1B-9559-42CE-8FC5-98943A5F6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862098"/>
              </p:ext>
            </p:extLst>
          </p:nvPr>
        </p:nvGraphicFramePr>
        <p:xfrm>
          <a:off x="10404648" y="6093296"/>
          <a:ext cx="702713" cy="1323331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3562886148"/>
                    </a:ext>
                  </a:extLst>
                </a:gridCol>
                <a:gridCol w="180051">
                  <a:extLst>
                    <a:ext uri="{9D8B030D-6E8A-4147-A177-3AD203B41FA5}">
                      <a16:colId xmlns:a16="http://schemas.microsoft.com/office/drawing/2014/main" val="2544886087"/>
                    </a:ext>
                  </a:extLst>
                </a:gridCol>
                <a:gridCol w="180051">
                  <a:extLst>
                    <a:ext uri="{9D8B030D-6E8A-4147-A177-3AD203B41FA5}">
                      <a16:colId xmlns:a16="http://schemas.microsoft.com/office/drawing/2014/main" val="2811180282"/>
                    </a:ext>
                  </a:extLst>
                </a:gridCol>
                <a:gridCol w="180051">
                  <a:extLst>
                    <a:ext uri="{9D8B030D-6E8A-4147-A177-3AD203B41FA5}">
                      <a16:colId xmlns:a16="http://schemas.microsoft.com/office/drawing/2014/main" val="720320221"/>
                    </a:ext>
                  </a:extLst>
                </a:gridCol>
              </a:tblGrid>
              <a:tr h="23958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11. 1. 2017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1. 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Přeštice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 ORP Přeštice/Blovice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 Neformální společné setkání vedení mateřských škol z území ORP Přeštice a 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36375"/>
                  </a:ext>
                </a:extLst>
              </a:tr>
              <a:tr h="78345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16. 3. 2017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Setkání vedení málotřídních škol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 ORP Přeštice/Blovice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5200899"/>
                  </a:ext>
                </a:extLst>
              </a:tr>
              <a:tr h="55335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4. 5. 2017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10.5. 2017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zasedání Řídícího výboru Místního akčního plánu rozvoje vzdělávání pro území ORP Blovice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zasedání Řídícího výboru MAP ORP Přeštice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Blovice, zasedací místnost MěÚ Blovice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Zasedací místnost MěÚ 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Schváleno: </a:t>
                      </a:r>
                    </a:p>
                    <a:p>
                      <a:pPr marL="234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1. Schvalování aktualizace SR MAP ORP Blovice / resp. Přeštice proběhne prostřednictvím korespondenčního elektronického hlasování tzv. per rollam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 Situační zpráva o problémech předškolního a základního vzdělávání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 Akční plán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 schvalování Evaluační zprávy proběhne per rollam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041412"/>
                  </a:ext>
                </a:extLst>
              </a:tr>
              <a:tr h="9141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Květen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Dotazníkové šetření pro rodiče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školy 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ZŠ Blovice, ZŠ Letiny, ZŠ Sp. Poříčí, ZŠ Chocenice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040922"/>
                  </a:ext>
                </a:extLst>
              </a:tr>
              <a:tr h="10231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3. 5. 2017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seminář „Jak se domluvit v emočně náročných situacích“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 ORP Přeštice/ORP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9232787"/>
                  </a:ext>
                </a:extLst>
              </a:tr>
              <a:tr h="10231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15.5.2017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seminář „Jak se domluvit v emočně náročných situacích“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Společná aktivita ORP Přeštice/ORP Blovice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97597"/>
                  </a:ext>
                </a:extLst>
              </a:tr>
              <a:tr h="9577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31. 5. 2017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 setkání MŠ "Povídání tentokráte nejen u kafíčka"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Přeštice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Společná aktivita ORP Přeštice/ORP Blovice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6883127"/>
                  </a:ext>
                </a:extLst>
              </a:tr>
            </a:tbl>
          </a:graphicData>
        </a:graphic>
      </p:graphicFrame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128BC97F-16FB-4005-90BB-40A172A34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59740"/>
              </p:ext>
            </p:extLst>
          </p:nvPr>
        </p:nvGraphicFramePr>
        <p:xfrm>
          <a:off x="0" y="836712"/>
          <a:ext cx="9144000" cy="6021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0348">
                  <a:extLst>
                    <a:ext uri="{9D8B030D-6E8A-4147-A177-3AD203B41FA5}">
                      <a16:colId xmlns:a16="http://schemas.microsoft.com/office/drawing/2014/main" val="631467009"/>
                    </a:ext>
                  </a:extLst>
                </a:gridCol>
                <a:gridCol w="2987794">
                  <a:extLst>
                    <a:ext uri="{9D8B030D-6E8A-4147-A177-3AD203B41FA5}">
                      <a16:colId xmlns:a16="http://schemas.microsoft.com/office/drawing/2014/main" val="2867664647"/>
                    </a:ext>
                  </a:extLst>
                </a:gridCol>
                <a:gridCol w="1275643">
                  <a:extLst>
                    <a:ext uri="{9D8B030D-6E8A-4147-A177-3AD203B41FA5}">
                      <a16:colId xmlns:a16="http://schemas.microsoft.com/office/drawing/2014/main" val="1047923925"/>
                    </a:ext>
                  </a:extLst>
                </a:gridCol>
                <a:gridCol w="3600215">
                  <a:extLst>
                    <a:ext uri="{9D8B030D-6E8A-4147-A177-3AD203B41FA5}">
                      <a16:colId xmlns:a16="http://schemas.microsoft.com/office/drawing/2014/main" val="418010209"/>
                    </a:ext>
                  </a:extLst>
                </a:gridCol>
              </a:tblGrid>
              <a:tr h="553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6. 9. 2017 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zážitkový workshop muzikoterapie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v ZUŠ v Přešticích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Společná aktivita ORP Přeštice/ORP Blovice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89478"/>
                  </a:ext>
                </a:extLst>
              </a:tr>
              <a:tr h="837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19. 9. 2017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workshop čtenářská gramotnost v městské knihovně v Blovicích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Blovice – městská knihovna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Společná aktivita ORP Přeštice/ORP Blovice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2151605"/>
                  </a:ext>
                </a:extLst>
              </a:tr>
              <a:tr h="837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25. 9. 2017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„Enviromentální výuka ve škole / družině“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Prusíny, spolek Ametyst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Společná aktivita ORP Přeštice/ORP Blovice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3629964"/>
                  </a:ext>
                </a:extLst>
              </a:tr>
              <a:tr h="553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3.10.2017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Setkání se zástupci České školní inspekce v Klatovech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Klatovy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Společná aktivita ORP Přeštice/ORP Blovice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3097295"/>
                  </a:ext>
                </a:extLst>
              </a:tr>
              <a:tr h="21307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7.10. 2017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 Křížem krážem Přešticemi – 4. ročník Dne pro rodinu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Zapojení ZŠ,  ZUŠ, DDM, knihovna,…. V rámci </a:t>
                      </a:r>
                      <a:r>
                        <a:rPr lang="cs-CZ" sz="1600" u="sng">
                          <a:effectLst/>
                        </a:rPr>
                        <a:t>MAP stánek s úkoly v rámci čtenářské gramotnosti, „pocitová mapa</a:t>
                      </a:r>
                      <a:r>
                        <a:rPr lang="cs-CZ" sz="1600">
                          <a:effectLst/>
                        </a:rPr>
                        <a:t>“ pro děti i dospělé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Přeštice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9300892"/>
                  </a:ext>
                </a:extLst>
              </a:tr>
              <a:tr h="553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24.10.2017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kern="100">
                          <a:effectLst/>
                        </a:rPr>
                        <a:t>„Mluvíme beze slov (ale nejen…)“, neverbální komunikace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Přeštice, konf. sál KKC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Společná aktivita ORP Přeštice/ORP Blovice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475531"/>
                  </a:ext>
                </a:extLst>
              </a:tr>
              <a:tr h="553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16.11.2017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3. setkání MŠ "Povídání u kafíčka"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MŠ Borovy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Společná aktivita ORP Přeštice/ORP Blovice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240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997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8504" cy="17144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cs-CZ" sz="2800" b="1" dirty="0"/>
            </a:br>
            <a:r>
              <a:rPr lang="cs-CZ" sz="2800" b="1" dirty="0">
                <a:solidFill>
                  <a:srgbClr val="FF6600"/>
                </a:solidFill>
                <a:latin typeface="Book Antiqua" panose="02040602050305030304" pitchFamily="18" charset="0"/>
              </a:rPr>
              <a:t>6. září 2017 </a:t>
            </a:r>
            <a:r>
              <a:rPr lang="cs-CZ" sz="2800" b="1" dirty="0">
                <a:solidFill>
                  <a:srgbClr val="009900"/>
                </a:solidFill>
                <a:latin typeface="Book Antiqua" panose="02040602050305030304" pitchFamily="18" charset="0"/>
              </a:rPr>
              <a:t>dopoledne </a:t>
            </a:r>
            <a:r>
              <a:rPr lang="cs-CZ" sz="2800" dirty="0">
                <a:solidFill>
                  <a:srgbClr val="009900"/>
                </a:solidFill>
                <a:latin typeface="Book Antiqua" panose="02040602050305030304" pitchFamily="18" charset="0"/>
              </a:rPr>
              <a:t>v ZUŠ v Přešticích  </a:t>
            </a:r>
            <a:r>
              <a:rPr lang="cs-CZ" sz="2800" dirty="0">
                <a:solidFill>
                  <a:srgbClr val="FF6600"/>
                </a:solidFill>
                <a:latin typeface="Book Antiqua" panose="02040602050305030304" pitchFamily="18" charset="0"/>
              </a:rPr>
              <a:t>„</a:t>
            </a:r>
            <a:r>
              <a:rPr lang="cs-CZ" sz="2800" b="1" dirty="0">
                <a:solidFill>
                  <a:srgbClr val="FF6600"/>
                </a:solidFill>
                <a:latin typeface="Book Antiqua" panose="02040602050305030304" pitchFamily="18" charset="0"/>
              </a:rPr>
              <a:t>Seznámení s oborem muzikoterapie a možnosti použití prvků muzikoterapie ve školství“</a:t>
            </a:r>
            <a:r>
              <a:rPr lang="cs-CZ" sz="2800" dirty="0">
                <a:solidFill>
                  <a:srgbClr val="FF6600"/>
                </a:solidFill>
                <a:latin typeface="Book Antiqua" panose="02040602050305030304" pitchFamily="18" charset="0"/>
              </a:rPr>
              <a:t> </a:t>
            </a:r>
            <a:r>
              <a:rPr lang="cs-CZ" sz="2000" dirty="0">
                <a:solidFill>
                  <a:srgbClr val="FF6600"/>
                </a:solidFill>
                <a:latin typeface="Book Antiqua" panose="02040602050305030304" pitchFamily="18" charset="0"/>
              </a:rPr>
              <a:t>-</a:t>
            </a:r>
            <a:r>
              <a:rPr lang="cs-CZ" sz="2000" dirty="0">
                <a:latin typeface="Book Antiqua" panose="02040602050305030304" pitchFamily="18" charset="0"/>
              </a:rPr>
              <a:t> </a:t>
            </a:r>
            <a:r>
              <a:rPr lang="cs-CZ" sz="2000" dirty="0">
                <a:solidFill>
                  <a:srgbClr val="009900"/>
                </a:solidFill>
                <a:latin typeface="Book Antiqua" panose="02040602050305030304" pitchFamily="18" charset="0"/>
              </a:rPr>
              <a:t>interaktivní seminář určený především pro pedagogy MŠ, ZŠ, ZUŠ,  DDM. – 18 účastníků z 9 organizací </a:t>
            </a:r>
            <a:br>
              <a:rPr lang="cs-CZ" sz="2000" dirty="0">
                <a:latin typeface="Book Antiqua" panose="02040602050305030304" pitchFamily="18" charset="0"/>
              </a:rPr>
            </a:br>
            <a:endParaRPr lang="cs-CZ" altLang="cs-CZ" sz="2000" b="1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14488"/>
            <a:ext cx="9144000" cy="5143512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000" dirty="0">
                <a:solidFill>
                  <a:srgbClr val="009900"/>
                </a:solidFill>
                <a:latin typeface="Book Antiqua" panose="02040602050305030304" pitchFamily="18" charset="0"/>
              </a:rPr>
              <a:t>V rámci prevence nejrůznějších komplikací, nebo dětem pomáhat s již vzniklými problémy. Ty patří nejčastěji do oblasti specifických poruch učení, speciálních potřeb, mezilidských vztahů, harmonického rozvoje atd. Při preventivním zaměření lze </a:t>
            </a:r>
            <a:r>
              <a:rPr lang="cs-CZ" sz="2000" u="sng" dirty="0">
                <a:solidFill>
                  <a:srgbClr val="009900"/>
                </a:solidFill>
                <a:latin typeface="Book Antiqua" panose="02040602050305030304" pitchFamily="18" charset="0"/>
              </a:rPr>
              <a:t>přispět k přátelské atmosféře</a:t>
            </a:r>
            <a:r>
              <a:rPr lang="cs-CZ" sz="2000" dirty="0">
                <a:solidFill>
                  <a:srgbClr val="009900"/>
                </a:solidFill>
                <a:latin typeface="Book Antiqua" panose="02040602050305030304" pitchFamily="18" charset="0"/>
              </a:rPr>
              <a:t> ve třídě, k lepším učebním výkonům dětí a k jejich radosti jak z hudby, tak ze života vůbec.</a:t>
            </a:r>
            <a:endParaRPr lang="cs-CZ" alt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BD7E2D-C08B-499F-96AF-12CE08407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488"/>
            <a:ext cx="4608512" cy="34563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02CF6AF-DE77-4478-A246-0E896B5AA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923648"/>
            <a:ext cx="4014209" cy="30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2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3600" b="1" dirty="0">
                <a:solidFill>
                  <a:srgbClr val="FF6600"/>
                </a:solidFill>
                <a:latin typeface="Book Antiqua" panose="02040602050305030304" pitchFamily="18" charset="0"/>
              </a:rPr>
              <a:t>Činnost MAP Blovice a Přeštice 2017</a:t>
            </a: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3200" dirty="0"/>
            </a:br>
            <a:r>
              <a:rPr lang="cs-CZ" sz="2000" dirty="0"/>
              <a:t>    </a:t>
            </a:r>
            <a:br>
              <a:rPr lang="cs-CZ" sz="2000" dirty="0"/>
            </a:br>
            <a:br>
              <a:rPr lang="cs-CZ" sz="2000" dirty="0"/>
            </a:br>
            <a:br>
              <a:rPr lang="cs-CZ" sz="2000" dirty="0"/>
            </a:br>
            <a:r>
              <a:rPr lang="cs-CZ" sz="2000" dirty="0">
                <a:solidFill>
                  <a:srgbClr val="FF6600"/>
                </a:solidFill>
              </a:rPr>
              <a:t>)</a:t>
            </a:r>
            <a:br>
              <a:rPr lang="cs-CZ" sz="2000" dirty="0">
                <a:solidFill>
                  <a:srgbClr val="FF6600"/>
                </a:solidFill>
              </a:rPr>
            </a:br>
            <a:r>
              <a:rPr lang="cs-CZ" sz="2000" dirty="0">
                <a:solidFill>
                  <a:srgbClr val="FF6600"/>
                </a:solidFill>
              </a:rPr>
              <a:t>    </a:t>
            </a:r>
            <a:endParaRPr lang="cs-CZ" altLang="cs-CZ" sz="2000" b="1" dirty="0">
              <a:solidFill>
                <a:srgbClr val="FF6600"/>
              </a:solidFill>
              <a:latin typeface="Book Antiqua" panose="02040602050305030304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>
              <a:latin typeface="Book Antiqua" panose="02040602050305030304" pitchFamily="18" charset="0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820FB1B-9559-42CE-8FC5-98943A5F6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467280"/>
              </p:ext>
            </p:extLst>
          </p:nvPr>
        </p:nvGraphicFramePr>
        <p:xfrm>
          <a:off x="0" y="836712"/>
          <a:ext cx="9108504" cy="10448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5295">
                  <a:extLst>
                    <a:ext uri="{9D8B030D-6E8A-4147-A177-3AD203B41FA5}">
                      <a16:colId xmlns:a16="http://schemas.microsoft.com/office/drawing/2014/main" val="3562886148"/>
                    </a:ext>
                  </a:extLst>
                </a:gridCol>
                <a:gridCol w="2952666">
                  <a:extLst>
                    <a:ext uri="{9D8B030D-6E8A-4147-A177-3AD203B41FA5}">
                      <a16:colId xmlns:a16="http://schemas.microsoft.com/office/drawing/2014/main" val="2544886087"/>
                    </a:ext>
                  </a:extLst>
                </a:gridCol>
                <a:gridCol w="1260646">
                  <a:extLst>
                    <a:ext uri="{9D8B030D-6E8A-4147-A177-3AD203B41FA5}">
                      <a16:colId xmlns:a16="http://schemas.microsoft.com/office/drawing/2014/main" val="2811180282"/>
                    </a:ext>
                  </a:extLst>
                </a:gridCol>
                <a:gridCol w="3629897">
                  <a:extLst>
                    <a:ext uri="{9D8B030D-6E8A-4147-A177-3AD203B41FA5}">
                      <a16:colId xmlns:a16="http://schemas.microsoft.com/office/drawing/2014/main" val="720320221"/>
                    </a:ext>
                  </a:extLst>
                </a:gridCol>
              </a:tblGrid>
              <a:tr h="10497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9.-10.11. 2017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Workshopy: Stop </a:t>
                      </a:r>
                      <a:r>
                        <a:rPr lang="cs-CZ" sz="1400" b="1" u="sng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motion</a:t>
                      </a:r>
                      <a:r>
                        <a:rPr lang="cs-CZ" sz="14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aneb společně vytvořme krátký animovaný film (workshop)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cs-CZ" sz="14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 vedením animátorů si děti vyzkoušely, jaké je to za dvě hodiny stvořit krátký  animovaný film technikou stop </a:t>
                      </a:r>
                      <a:r>
                        <a:rPr lang="cs-CZ" sz="1400" b="1" i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motion</a:t>
                      </a:r>
                      <a:r>
                        <a:rPr lang="cs-CZ" sz="14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Procvičily si schopnost vyprávění i  výtvarné dovednosti. Pro pedagogy bylo inspirací pro práci s dětmi ve školních hodinách v rámci rozvíjení čtenářské gramotnosti dětí </a:t>
                      </a:r>
                      <a:r>
                        <a:rPr lang="cs-CZ" sz="1400" b="1" i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workshop: Pohádce jsme na stopě:  animační dílna (workshop) pro děti i dospělé  </a:t>
                      </a:r>
                      <a:r>
                        <a:rPr lang="cs-CZ" sz="14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aktivní zapojení rodičů, kteří se mohou bavit spolu s námi a  dětmi a hlavně se i inspirovat, jak je možno rozvíjet čtenářské a tvůrčí kompetence u svých dětí  zábavnou formou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Přeštice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ORP Přeštice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36375"/>
                  </a:ext>
                </a:extLst>
              </a:tr>
              <a:tr h="2536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23.11.2017</a:t>
                      </a:r>
                      <a:endParaRPr lang="cs-CZ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Setkání ředitelů, pedagogů a pracovníků škol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ZŠ Přeštice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Společná aktivita s ORP Přeštice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5200899"/>
                  </a:ext>
                </a:extLst>
              </a:tr>
              <a:tr h="2641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23.11.2017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Beseda s rodiči na téma „Skrytá nebezpečí internetu“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ZŠ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Poříčí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041412"/>
                  </a:ext>
                </a:extLst>
              </a:tr>
              <a:tr h="518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28.11.2017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První pomoc – předškolní děti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Přeštice, konf. sál KKC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Společná aktivita ORP Přeštice/ORP Blovice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040922"/>
                  </a:ext>
                </a:extLst>
              </a:tr>
              <a:tr h="518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Říjen, Listopad 2017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Návštěvy v MŠ a ZŠ ORP Blovice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9232787"/>
                  </a:ext>
                </a:extLst>
              </a:tr>
              <a:tr h="518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30.11.2017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Exkurze do OPEN GATE – gymnázium a základní škola s.r.o. v Babicích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Babice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Společná aktivita ORP Přeštice/ORP Blovice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97597"/>
                  </a:ext>
                </a:extLst>
              </a:tr>
              <a:tr h="518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5.12.2017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6.12. 2018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zasedání Řídícího výboru  Místního akčního plánu rozvoje vzdělávání pro území ORP Blovice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zasedání Řídícího výboru MAP ORP Přeštice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Blovice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Přeštice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6883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717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3600" b="1" dirty="0">
                <a:solidFill>
                  <a:srgbClr val="FF6600"/>
                </a:solidFill>
                <a:latin typeface="Book Antiqua" panose="02040602050305030304" pitchFamily="18" charset="0"/>
              </a:rPr>
              <a:t>Činnost MAP Blovice a Přeštice 2017</a:t>
            </a:r>
            <a:br>
              <a:rPr lang="cs-CZ" sz="36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2800" b="1" dirty="0"/>
            </a:br>
            <a:br>
              <a:rPr lang="cs-CZ" sz="3200" dirty="0"/>
            </a:br>
            <a:r>
              <a:rPr lang="cs-CZ" sz="2000" dirty="0"/>
              <a:t>    </a:t>
            </a:r>
            <a:br>
              <a:rPr lang="cs-CZ" sz="2000" dirty="0"/>
            </a:br>
            <a:br>
              <a:rPr lang="cs-CZ" sz="2000" dirty="0"/>
            </a:br>
            <a:br>
              <a:rPr lang="cs-CZ" sz="2000" dirty="0"/>
            </a:br>
            <a:r>
              <a:rPr lang="cs-CZ" sz="2000" dirty="0">
                <a:solidFill>
                  <a:srgbClr val="FF6600"/>
                </a:solidFill>
              </a:rPr>
              <a:t>)</a:t>
            </a:r>
            <a:br>
              <a:rPr lang="cs-CZ" sz="2000" dirty="0">
                <a:solidFill>
                  <a:srgbClr val="FF6600"/>
                </a:solidFill>
              </a:rPr>
            </a:br>
            <a:r>
              <a:rPr lang="cs-CZ" sz="2000" dirty="0">
                <a:solidFill>
                  <a:srgbClr val="FF6600"/>
                </a:solidFill>
              </a:rPr>
              <a:t>    </a:t>
            </a:r>
            <a:endParaRPr lang="cs-CZ" altLang="cs-CZ" sz="2000" b="1" dirty="0">
              <a:solidFill>
                <a:srgbClr val="FF6600"/>
              </a:solidFill>
              <a:latin typeface="Book Antiqua" panose="02040602050305030304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>
              <a:latin typeface="Book Antiqua" panose="02040602050305030304" pitchFamily="18" charset="0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sz="2000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820FB1B-9559-42CE-8FC5-98943A5F6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246076"/>
              </p:ext>
            </p:extLst>
          </p:nvPr>
        </p:nvGraphicFramePr>
        <p:xfrm>
          <a:off x="0" y="836712"/>
          <a:ext cx="9144001" cy="6021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0226">
                  <a:extLst>
                    <a:ext uri="{9D8B030D-6E8A-4147-A177-3AD203B41FA5}">
                      <a16:colId xmlns:a16="http://schemas.microsoft.com/office/drawing/2014/main" val="3562886148"/>
                    </a:ext>
                  </a:extLst>
                </a:gridCol>
                <a:gridCol w="2964173">
                  <a:extLst>
                    <a:ext uri="{9D8B030D-6E8A-4147-A177-3AD203B41FA5}">
                      <a16:colId xmlns:a16="http://schemas.microsoft.com/office/drawing/2014/main" val="2544886087"/>
                    </a:ext>
                  </a:extLst>
                </a:gridCol>
                <a:gridCol w="1265559">
                  <a:extLst>
                    <a:ext uri="{9D8B030D-6E8A-4147-A177-3AD203B41FA5}">
                      <a16:colId xmlns:a16="http://schemas.microsoft.com/office/drawing/2014/main" val="2811180282"/>
                    </a:ext>
                  </a:extLst>
                </a:gridCol>
                <a:gridCol w="3644043">
                  <a:extLst>
                    <a:ext uri="{9D8B030D-6E8A-4147-A177-3AD203B41FA5}">
                      <a16:colId xmlns:a16="http://schemas.microsoft.com/office/drawing/2014/main" val="720320221"/>
                    </a:ext>
                  </a:extLst>
                </a:gridCol>
              </a:tblGrid>
              <a:tr h="11141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28.11.2017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První pomoc – předškolní děti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Přeštice, konf. sál KKC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Společná aktivita ORP Přeštice/ORP Blovice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040922"/>
                  </a:ext>
                </a:extLst>
              </a:tr>
              <a:tr h="11141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Říjen, Listopad 2017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Návštěvy v MŠ a ZŠ ORP Blovice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9232787"/>
                  </a:ext>
                </a:extLst>
              </a:tr>
              <a:tr h="11141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30.11.2017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Exkurze do OPEN GATE – gymnázium a základní škola s.r.o. v Babicích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Babice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Společná aktivita ORP Přeštice/ORP Blovice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97597"/>
                  </a:ext>
                </a:extLst>
              </a:tr>
              <a:tr h="26787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5.12.2017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6.12. 2018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zasedání Řídícího výboru  Místního akčního plánu rozvoje vzdělávání pro území ORP Blovice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zasedání Řídícího výboru MAP ORP Přeštice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Blovice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Přeštice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6883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35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00150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Základní údaje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43050"/>
            <a:ext cx="9143999" cy="4887911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Rozloha :</a:t>
            </a:r>
            <a:r>
              <a:rPr lang="cs-CZ" sz="2800" b="1" dirty="0">
                <a:latin typeface="Book Antiqua" pitchFamily="18" charset="0"/>
              </a:rPr>
              <a:t> </a:t>
            </a: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560 km2</a:t>
            </a:r>
          </a:p>
          <a:p>
            <a:pPr>
              <a:lnSpc>
                <a:spcPct val="90000"/>
              </a:lnSpc>
            </a:pP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Počet obyvatel :</a:t>
            </a:r>
            <a:r>
              <a:rPr lang="cs-CZ" sz="2800" b="1" dirty="0">
                <a:latin typeface="Book Antiqua" pitchFamily="18" charset="0"/>
              </a:rPr>
              <a:t>  </a:t>
            </a: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52 989 (</a:t>
            </a:r>
            <a:r>
              <a:rPr lang="cs-CZ" sz="19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  <a:r>
              <a:rPr lang="cs-CZ" sz="2600" b="1" dirty="0">
                <a:solidFill>
                  <a:srgbClr val="FF6600"/>
                </a:solidFill>
                <a:latin typeface="Book Antiqua" pitchFamily="18" charset="0"/>
              </a:rPr>
              <a:t>26 521m/26 471ž) </a:t>
            </a:r>
            <a:endParaRPr lang="cs-CZ" sz="1900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</a:pP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Počet obcí  a měst </a:t>
            </a: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 63 obcí + 5 měst </a:t>
            </a:r>
          </a:p>
          <a:p>
            <a:pPr>
              <a:lnSpc>
                <a:spcPct val="90000"/>
              </a:lnSpc>
            </a:pP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Počet členů k 31. 12. 2017  </a:t>
            </a:r>
            <a:r>
              <a:rPr lang="cs-CZ" sz="2800" b="1" dirty="0">
                <a:latin typeface="Book Antiqua" pitchFamily="18" charset="0"/>
              </a:rPr>
              <a:t> </a:t>
            </a: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40 </a:t>
            </a:r>
            <a:endParaRPr lang="cs-CZ" sz="2800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          5 spolků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          1 církev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          1 hospodářská komora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        12 zemědělských + 2 nezemědělské podnikatele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          3 </a:t>
            </a:r>
            <a:r>
              <a:rPr lang="cs-CZ" sz="2800" dirty="0" err="1">
                <a:solidFill>
                  <a:srgbClr val="009900"/>
                </a:solidFill>
                <a:latin typeface="Book Antiqua" pitchFamily="18" charset="0"/>
              </a:rPr>
              <a:t>mikroregiony</a:t>
            </a: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        12 samostatných obcí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          4  nepodnikající fyzické osoby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cs-CZ" altLang="cs-CZ" sz="2700" b="1" dirty="0">
                <a:solidFill>
                  <a:srgbClr val="FF6600"/>
                </a:solidFill>
                <a:latin typeface="Book Antiqua" pitchFamily="18" charset="0"/>
              </a:rPr>
              <a:t>První pomoc – předškolní děti</a:t>
            </a:r>
            <a:br>
              <a:rPr lang="cs-CZ" altLang="cs-CZ" sz="27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altLang="cs-CZ" sz="2700" b="1" dirty="0">
                <a:solidFill>
                  <a:srgbClr val="009900"/>
                </a:solidFill>
                <a:latin typeface="Book Antiqua" pitchFamily="18" charset="0"/>
              </a:rPr>
              <a:t>KKC Přeštice 28.11.2017  - praktický seminář pro MŠ   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14488"/>
            <a:ext cx="9144000" cy="5143512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alt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562F4C-35DD-43C3-B2F8-4AC275798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67" b="33998"/>
          <a:stretch/>
        </p:blipFill>
        <p:spPr>
          <a:xfrm>
            <a:off x="162303" y="1714488"/>
            <a:ext cx="8676550" cy="387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78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9870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cs-CZ" sz="28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800" b="1" dirty="0">
                <a:solidFill>
                  <a:srgbClr val="009900"/>
                </a:solidFill>
                <a:latin typeface="Book Antiqua" panose="02040602050305030304" pitchFamily="18" charset="0"/>
              </a:rPr>
              <a:t>30. listopadu 2017</a:t>
            </a:r>
            <a:r>
              <a:rPr lang="cs-CZ" sz="2800" dirty="0">
                <a:solidFill>
                  <a:srgbClr val="009900"/>
                </a:solidFill>
                <a:latin typeface="Book Antiqua" panose="02040602050305030304" pitchFamily="18" charset="0"/>
              </a:rPr>
              <a:t> </a:t>
            </a:r>
            <a:r>
              <a:rPr lang="cs-CZ" sz="2800" dirty="0">
                <a:solidFill>
                  <a:srgbClr val="FF6600"/>
                </a:solidFill>
                <a:latin typeface="Book Antiqua" panose="02040602050305030304" pitchFamily="18" charset="0"/>
              </a:rPr>
              <a:t>–</a:t>
            </a:r>
            <a:r>
              <a:rPr lang="cs-CZ" sz="2800" dirty="0">
                <a:latin typeface="Book Antiqua" panose="02040602050305030304" pitchFamily="18" charset="0"/>
              </a:rPr>
              <a:t> </a:t>
            </a:r>
            <a:r>
              <a:rPr lang="cs-CZ" sz="2800" dirty="0">
                <a:solidFill>
                  <a:srgbClr val="FF6600"/>
                </a:solidFill>
                <a:latin typeface="Book Antiqua" panose="02040602050305030304" pitchFamily="18" charset="0"/>
              </a:rPr>
              <a:t>se uskutečnila celodenní </a:t>
            </a:r>
            <a:r>
              <a:rPr lang="cs-CZ" sz="2800" b="1" dirty="0">
                <a:solidFill>
                  <a:srgbClr val="FF6600"/>
                </a:solidFill>
                <a:latin typeface="Book Antiqua" panose="02040602050305030304" pitchFamily="18" charset="0"/>
              </a:rPr>
              <a:t>exkurze</a:t>
            </a:r>
            <a:r>
              <a:rPr lang="cs-CZ" sz="2800" dirty="0">
                <a:solidFill>
                  <a:srgbClr val="FF6600"/>
                </a:solidFill>
                <a:latin typeface="Book Antiqua" panose="02040602050305030304" pitchFamily="18" charset="0"/>
              </a:rPr>
              <a:t> za účelem výměny zkušeností do školy  </a:t>
            </a:r>
            <a:r>
              <a:rPr lang="cs-CZ" sz="2800" b="1" dirty="0">
                <a:solidFill>
                  <a:srgbClr val="009900"/>
                </a:solidFill>
                <a:latin typeface="Book Antiqua" panose="02040602050305030304" pitchFamily="18" charset="0"/>
              </a:rPr>
              <a:t>OPEN GATE </a:t>
            </a:r>
            <a:r>
              <a:rPr lang="cs-CZ" sz="2800" b="1" dirty="0">
                <a:solidFill>
                  <a:srgbClr val="FF6600"/>
                </a:solidFill>
                <a:latin typeface="Book Antiqua" panose="02040602050305030304" pitchFamily="18" charset="0"/>
              </a:rPr>
              <a:t>– gymnázium a základní škola, s.r.o., </a:t>
            </a:r>
            <a:r>
              <a:rPr lang="cs-CZ" sz="2800" dirty="0">
                <a:solidFill>
                  <a:srgbClr val="FF6600"/>
                </a:solidFill>
                <a:latin typeface="Book Antiqua" panose="02040602050305030304" pitchFamily="18" charset="0"/>
              </a:rPr>
              <a:t>která se nachází v Babicích u Říčan. / 25 účastníků</a:t>
            </a:r>
            <a:br>
              <a:rPr lang="cs-CZ" sz="2800" dirty="0">
                <a:latin typeface="Book Antiqua" panose="02040602050305030304" pitchFamily="18" charset="0"/>
              </a:rPr>
            </a:br>
            <a:endParaRPr lang="cs-CZ" altLang="cs-CZ" sz="2700" b="1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14488"/>
            <a:ext cx="9144000" cy="5143512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altLang="cs-CZ" sz="2000" dirty="0"/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altLang="cs-CZ" sz="2000" dirty="0">
              <a:solidFill>
                <a:srgbClr val="009900"/>
              </a:solidFill>
              <a:latin typeface="Book Antiqua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4B86BC-0814-46A8-BF14-E628BCA98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4279820"/>
            <a:ext cx="3136776" cy="2352582"/>
          </a:xfrm>
          <a:prstGeom prst="rect">
            <a:avLst/>
          </a:prstGeom>
        </p:spPr>
      </p:pic>
      <p:pic>
        <p:nvPicPr>
          <p:cNvPr id="6" name="Zástupný symbol obrázku 16">
            <a:extLst>
              <a:ext uri="{FF2B5EF4-FFF2-40B4-BE49-F238E27FC236}">
                <a16:creationId xmlns:a16="http://schemas.microsoft.com/office/drawing/2014/main" id="{987D1504-BA27-4284-A070-B7FB268E71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178" b="21178"/>
          <a:stretch>
            <a:fillRect/>
          </a:stretch>
        </p:blipFill>
        <p:spPr>
          <a:xfrm>
            <a:off x="2997797" y="1714488"/>
            <a:ext cx="5622118" cy="24309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554D5B9-3A17-40FE-8BEA-C166B4EFE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4261248"/>
            <a:ext cx="1764860" cy="23531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8CB770-A2FC-4B4B-867D-7D0398675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28" y="4275905"/>
            <a:ext cx="3147215" cy="2360411"/>
          </a:xfrm>
          <a:prstGeom prst="rect">
            <a:avLst/>
          </a:prstGeom>
        </p:spPr>
      </p:pic>
      <p:pic>
        <p:nvPicPr>
          <p:cNvPr id="9" name="Zástupný symbol obrázku 9">
            <a:extLst>
              <a:ext uri="{FF2B5EF4-FFF2-40B4-BE49-F238E27FC236}">
                <a16:creationId xmlns:a16="http://schemas.microsoft.com/office/drawing/2014/main" id="{8D37D720-5652-498B-87F1-39853F60FC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69" t="40397" r="63847" b="22850"/>
          <a:stretch/>
        </p:blipFill>
        <p:spPr>
          <a:xfrm>
            <a:off x="584718" y="1783602"/>
            <a:ext cx="194421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05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6369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  <a:t>Projekty zjednodušeného vykazování </a:t>
            </a:r>
            <a:b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  <a:t>MAS </a:t>
            </a:r>
            <a:r>
              <a:rPr lang="cs-CZ" sz="3100" b="1" dirty="0" err="1">
                <a:solidFill>
                  <a:srgbClr val="FF6600"/>
                </a:solidFill>
                <a:latin typeface="Book Antiqua" pitchFamily="18" charset="0"/>
              </a:rPr>
              <a:t>Akivios</a:t>
            </a:r>
            <a: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  <a:t> nabízí pomoc 43 školám v území </a:t>
            </a:r>
            <a:b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sz="3100" b="1" dirty="0">
                <a:solidFill>
                  <a:srgbClr val="009900"/>
                </a:solidFill>
                <a:latin typeface="Book Antiqua" pitchFamily="18" charset="0"/>
              </a:rPr>
              <a:t>Šablony pro MŠ a ZŠ  </a:t>
            </a:r>
            <a: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  <a:t>- Operační program Výzkum, vývoj  a vzdělávání OPVV   </a:t>
            </a:r>
            <a:b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</a:br>
            <a:endParaRPr lang="cs-CZ" sz="3100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pic>
        <p:nvPicPr>
          <p:cNvPr id="1853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284984"/>
            <a:ext cx="4143372" cy="3107529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</p:pic>
      <p:pic>
        <p:nvPicPr>
          <p:cNvPr id="185346" name="Picture 2" descr="C:\Users\Hanule\Dropbox\boxaktivios\ZPRAVODAJE\Zpravodaj 2-2016\Kaleidoskop\šablon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714620"/>
            <a:ext cx="3678222" cy="379780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0486" y="-13793"/>
            <a:ext cx="9144000" cy="1340768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cs-CZ" sz="3600" b="1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sz="3600" b="1" dirty="0">
                <a:solidFill>
                  <a:srgbClr val="FF6600"/>
                </a:solidFill>
                <a:latin typeface="Book Antiqua" pitchFamily="18" charset="0"/>
              </a:rPr>
              <a:t>Pořádáme  odborné semináře  </a:t>
            </a:r>
            <a:br>
              <a:rPr lang="cs-CZ" sz="3600" b="1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sz="3600" b="1" dirty="0">
                <a:solidFill>
                  <a:srgbClr val="009900"/>
                </a:solidFill>
                <a:latin typeface="Book Antiqua" pitchFamily="18" charset="0"/>
              </a:rPr>
              <a:t>Účetnictví pro obce s Ing. Davidem </a:t>
            </a:r>
            <a:r>
              <a:rPr lang="cs-CZ" sz="3600" b="1" dirty="0" err="1">
                <a:solidFill>
                  <a:srgbClr val="009900"/>
                </a:solidFill>
                <a:latin typeface="Book Antiqua" pitchFamily="18" charset="0"/>
              </a:rPr>
              <a:t>Vičarem</a:t>
            </a:r>
            <a:r>
              <a:rPr lang="cs-CZ" sz="3600" b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br>
              <a:rPr lang="cs-CZ" sz="3600" b="1" dirty="0">
                <a:solidFill>
                  <a:srgbClr val="009900"/>
                </a:solidFill>
                <a:latin typeface="Book Antiqua" pitchFamily="18" charset="0"/>
              </a:rPr>
            </a:br>
            <a:endParaRPr lang="cs-CZ" sz="3600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-20486" y="1368354"/>
            <a:ext cx="9164486" cy="5489646"/>
          </a:xfrm>
        </p:spPr>
        <p:txBody>
          <a:bodyPr/>
          <a:lstStyle/>
          <a:p>
            <a:endParaRPr lang="cs-CZ" b="1" dirty="0">
              <a:solidFill>
                <a:srgbClr val="009900"/>
              </a:solidFill>
              <a:latin typeface="Book Antiqua" panose="02040602050305030304" pitchFamily="18" charset="0"/>
            </a:endParaRPr>
          </a:p>
          <a:p>
            <a:r>
              <a:rPr lang="cs-CZ" b="1" dirty="0">
                <a:solidFill>
                  <a:srgbClr val="FF6600"/>
                </a:solidFill>
                <a:latin typeface="Book Antiqua" panose="02040602050305030304" pitchFamily="18" charset="0"/>
              </a:rPr>
              <a:t>14.3. 2017  </a:t>
            </a:r>
            <a:r>
              <a:rPr lang="cs-CZ" b="1" dirty="0">
                <a:solidFill>
                  <a:srgbClr val="009900"/>
                </a:solidFill>
                <a:latin typeface="Book Antiqua" panose="02040602050305030304" pitchFamily="18" charset="0"/>
              </a:rPr>
              <a:t>Přeštice</a:t>
            </a:r>
            <a:r>
              <a:rPr lang="cs-CZ" b="1" dirty="0">
                <a:solidFill>
                  <a:srgbClr val="FF6600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cs-CZ" b="1" dirty="0">
                <a:solidFill>
                  <a:srgbClr val="FF6600"/>
                </a:solidFill>
                <a:latin typeface="Book Antiqua" panose="02040602050305030304" pitchFamily="18" charset="0"/>
              </a:rPr>
              <a:t>28.11.2017</a:t>
            </a:r>
            <a:r>
              <a:rPr lang="cs-CZ" b="1" dirty="0">
                <a:solidFill>
                  <a:srgbClr val="009900"/>
                </a:solidFill>
                <a:latin typeface="Book Antiqua" panose="02040602050305030304" pitchFamily="18" charset="0"/>
              </a:rPr>
              <a:t> Přeštice </a:t>
            </a: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034767-3FF8-4B87-8DAB-F1F40BE65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55" y="1326975"/>
            <a:ext cx="4518645" cy="3388984"/>
          </a:xfrm>
          <a:prstGeom prst="rect">
            <a:avLst/>
          </a:prstGeom>
        </p:spPr>
      </p:pic>
      <p:pic>
        <p:nvPicPr>
          <p:cNvPr id="8" name="Picture 2" descr="C:\Users\Hanule\Dropbox\boxaktivios\FOTO\6.12.2016 Přeštice seminář Ing. David Vičar\DSCN4882.jpg">
            <a:extLst>
              <a:ext uri="{FF2B5EF4-FFF2-40B4-BE49-F238E27FC236}">
                <a16:creationId xmlns:a16="http://schemas.microsoft.com/office/drawing/2014/main" id="{5D695442-38A5-463A-906D-40AC9E65C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86" y="3174335"/>
            <a:ext cx="4911554" cy="3683665"/>
          </a:xfrm>
          <a:prstGeom prst="rect">
            <a:avLst/>
          </a:prstGeom>
          <a:noFill/>
          <a:ln w="19050">
            <a:solidFill>
              <a:srgbClr val="009900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208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Odborné semináře pro obce </a:t>
            </a: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2800" dirty="0">
                <a:solidFill>
                  <a:srgbClr val="FF6600"/>
                </a:solidFill>
              </a:rPr>
              <a:t>V</a:t>
            </a:r>
            <a:r>
              <a:rPr lang="cs-CZ" sz="2700" b="1" dirty="0">
                <a:solidFill>
                  <a:srgbClr val="FF6600"/>
                </a:solidFill>
                <a:latin typeface="Book Antiqua" panose="02040602050305030304" pitchFamily="18" charset="0"/>
              </a:rPr>
              <a:t>eřejné zakázky malého rozsahu a zjednodušené podlimitní řízení“ - praktické zkušenosti se zákonem č. 134/2016 Sb., o zadávání veřejných zakázek           </a:t>
            </a:r>
            <a:b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  <a:t>     10.3.2017 </a:t>
            </a:r>
            <a:b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  <a:t>    </a:t>
            </a:r>
            <a:r>
              <a:rPr lang="cs-CZ" sz="2800" b="1" dirty="0">
                <a:solidFill>
                  <a:srgbClr val="009900"/>
                </a:solidFill>
                <a:latin typeface="Book Antiqua" panose="02040602050305030304" pitchFamily="18" charset="0"/>
              </a:rPr>
              <a:t> Přeštice </a:t>
            </a:r>
            <a:br>
              <a:rPr lang="cs-CZ" sz="28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8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8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8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  <a:t>Ing. Martin </a:t>
            </a:r>
            <a:r>
              <a:rPr lang="cs-CZ" sz="2700" b="1" dirty="0" err="1">
                <a:solidFill>
                  <a:srgbClr val="009900"/>
                </a:solidFill>
                <a:latin typeface="Book Antiqua" panose="02040602050305030304" pitchFamily="18" charset="0"/>
              </a:rPr>
              <a:t>Budiš</a:t>
            </a:r>
            <a: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  <a:t> </a:t>
            </a:r>
            <a:br>
              <a:rPr lang="cs-CZ" sz="28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endParaRPr lang="cs-CZ" sz="1800" b="1" dirty="0">
              <a:solidFill>
                <a:srgbClr val="FF66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A921189-AD12-4FE1-B5A5-038C273D1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85" y="2204864"/>
            <a:ext cx="6432715" cy="4824536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6247" y="0"/>
            <a:ext cx="9236494" cy="44371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Odborné semináře pro obce </a:t>
            </a: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Semináře pro obce </a:t>
            </a: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  <a:t>Obecně závazné vyhlášky obcí, stanovení obvodů základních škol a mateřských škol “ </a:t>
            </a:r>
            <a:b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  <a:t>„Zasedání zastupitelstva obce“</a:t>
            </a:r>
            <a:b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  <a:t> </a:t>
            </a:r>
            <a:r>
              <a:rPr lang="cs-CZ" sz="2700" b="1" dirty="0">
                <a:solidFill>
                  <a:srgbClr val="FF6600"/>
                </a:solidFill>
                <a:latin typeface="Book Antiqua" panose="02040602050305030304" pitchFamily="18" charset="0"/>
              </a:rPr>
              <a:t>23.3.2017 </a:t>
            </a:r>
            <a: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  <a:t>Přeštice</a:t>
            </a:r>
            <a:r>
              <a:rPr lang="cs-CZ" sz="2700" b="1" dirty="0">
                <a:solidFill>
                  <a:srgbClr val="FF6600"/>
                </a:solidFill>
                <a:latin typeface="Book Antiqua" panose="02040602050305030304" pitchFamily="18" charset="0"/>
              </a:rPr>
              <a:t>  </a:t>
            </a:r>
            <a: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  <a:t>a </a:t>
            </a:r>
            <a:r>
              <a:rPr lang="cs-CZ" sz="2700" b="1" dirty="0">
                <a:solidFill>
                  <a:srgbClr val="FF6600"/>
                </a:solidFill>
                <a:latin typeface="Book Antiqua" panose="02040602050305030304" pitchFamily="18" charset="0"/>
              </a:rPr>
              <a:t>30.3.2017</a:t>
            </a:r>
            <a: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  <a:t> Blovice </a:t>
            </a:r>
            <a:br>
              <a:rPr lang="cs-CZ" sz="27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800" dirty="0"/>
            </a:b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Nakládání s obecním majetkem – </a:t>
            </a: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povinnosti obcí</a:t>
            </a: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14.9.2017 </a:t>
            </a: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Přeštice a </a:t>
            </a: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23.10.2017 </a:t>
            </a: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Blovice</a:t>
            </a:r>
            <a:b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JUDr.  Olga </a:t>
            </a:r>
            <a:r>
              <a:rPr lang="cs-CZ" sz="2800" b="1" dirty="0" err="1">
                <a:solidFill>
                  <a:srgbClr val="009900"/>
                </a:solidFill>
                <a:latin typeface="Book Antiqua" pitchFamily="18" charset="0"/>
              </a:rPr>
              <a:t>Petríková</a:t>
            </a: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, LL.M.</a:t>
            </a:r>
            <a:b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1800" b="1" dirty="0">
                <a:solidFill>
                  <a:srgbClr val="009900"/>
                </a:solidFill>
                <a:latin typeface="Book Antiqua" pitchFamily="18" charset="0"/>
              </a:rPr>
              <a:t>oddělení dozoru Plzeň, odbor veřejné správy , dozoru a kontroly, MVČR   </a:t>
            </a:r>
            <a:br>
              <a:rPr lang="cs-CZ" sz="1800" b="1" dirty="0">
                <a:solidFill>
                  <a:srgbClr val="009900"/>
                </a:solidFill>
                <a:latin typeface="Book Antiqua" pitchFamily="18" charset="0"/>
              </a:rPr>
            </a:br>
            <a:br>
              <a:rPr lang="cs-CZ" sz="1800" b="1" dirty="0">
                <a:solidFill>
                  <a:srgbClr val="009900"/>
                </a:solidFill>
                <a:latin typeface="Book Antiqua" pitchFamily="18" charset="0"/>
              </a:rPr>
            </a:br>
            <a:br>
              <a:rPr lang="cs-CZ" sz="1800" b="1" dirty="0">
                <a:solidFill>
                  <a:srgbClr val="FF6600"/>
                </a:solidFill>
                <a:latin typeface="Book Antiqua" pitchFamily="18" charset="0"/>
              </a:rPr>
            </a:br>
            <a:br>
              <a:rPr lang="cs-CZ" sz="1800" b="1" dirty="0">
                <a:solidFill>
                  <a:srgbClr val="FF6600"/>
                </a:solidFill>
                <a:latin typeface="Book Antiqua" pitchFamily="18" charset="0"/>
              </a:rPr>
            </a:br>
            <a:br>
              <a:rPr lang="cs-CZ" sz="1800" b="1" dirty="0">
                <a:solidFill>
                  <a:srgbClr val="FF6600"/>
                </a:solidFill>
                <a:latin typeface="Book Antiqua" pitchFamily="18" charset="0"/>
              </a:rPr>
            </a:br>
            <a:br>
              <a:rPr lang="cs-CZ" sz="1800" b="1" dirty="0">
                <a:solidFill>
                  <a:srgbClr val="FF6600"/>
                </a:solidFill>
                <a:latin typeface="Book Antiqua" pitchFamily="18" charset="0"/>
              </a:rPr>
            </a:br>
            <a:endParaRPr lang="cs-CZ" sz="1800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pic>
        <p:nvPicPr>
          <p:cNvPr id="225284" name="Picture 4" descr="C:\Users\Hanule\Dropbox\boxaktivios\FOTO\3.11.2016 Přeštice majetek\DSCN4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292" y="4587185"/>
            <a:ext cx="2985533" cy="223915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Picture 3" descr="C:\Users\Hanule\Dropbox\boxaktivios\FOTO\Seminář pro obce Blovice 13.10.2016\DSCN46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421309"/>
            <a:ext cx="3607034" cy="2405026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Picture 1" descr="C:\Users\Hanule\Dropbox\boxaktivios\FOTO\Seminář Petríková 26.5.2016\DSCN3382.JPG">
            <a:extLst>
              <a:ext uri="{FF2B5EF4-FFF2-40B4-BE49-F238E27FC236}">
                <a16:creationId xmlns:a16="http://schemas.microsoft.com/office/drawing/2014/main" id="{3EB9FF61-891C-4BAC-9114-8C109B3D9A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7260" y="1256746"/>
            <a:ext cx="3429430" cy="2574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698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66" y="-21571"/>
            <a:ext cx="9114467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cs-CZ" sz="2400" b="1" dirty="0">
                <a:solidFill>
                  <a:srgbClr val="009900"/>
                </a:solidFill>
              </a:rPr>
            </a:br>
            <a:br>
              <a:rPr lang="cs-CZ" sz="2400" b="1" dirty="0">
                <a:solidFill>
                  <a:srgbClr val="009900"/>
                </a:solidFill>
              </a:rPr>
            </a:br>
            <a:br>
              <a:rPr lang="cs-CZ" sz="2400" b="1" dirty="0">
                <a:solidFill>
                  <a:srgbClr val="009900"/>
                </a:solidFill>
              </a:rPr>
            </a:br>
            <a:br>
              <a:rPr lang="cs-CZ" sz="2400" b="1" dirty="0">
                <a:solidFill>
                  <a:srgbClr val="009900"/>
                </a:solidFill>
              </a:rPr>
            </a:br>
            <a:br>
              <a:rPr lang="cs-CZ" sz="2400" b="1" dirty="0">
                <a:solidFill>
                  <a:srgbClr val="009900"/>
                </a:solidFill>
              </a:rPr>
            </a:br>
            <a:br>
              <a:rPr lang="cs-CZ" sz="2400" b="1" dirty="0">
                <a:solidFill>
                  <a:srgbClr val="009900"/>
                </a:solidFill>
              </a:rPr>
            </a:br>
            <a:br>
              <a:rPr lang="cs-CZ" sz="2400" b="1" dirty="0">
                <a:solidFill>
                  <a:srgbClr val="009900"/>
                </a:solidFill>
              </a:rPr>
            </a:br>
            <a:r>
              <a:rPr lang="cs-CZ" sz="2400" b="1" dirty="0">
                <a:solidFill>
                  <a:srgbClr val="009900"/>
                </a:solidFill>
              </a:rPr>
              <a:t>26.10.2017 Přeštice</a:t>
            </a:r>
            <a:br>
              <a:rPr lang="cs-CZ" sz="2400" dirty="0"/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Daňové povinnosti obce a</a:t>
            </a: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obecně závazné vyhlášky obce,  kterými se </a:t>
            </a: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stanoví koeficient pro výpočet daně z </a:t>
            </a: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nemovitých věcí  </a:t>
            </a: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r>
              <a:rPr lang="cs-CZ" sz="2400" dirty="0">
                <a:solidFill>
                  <a:srgbClr val="009900"/>
                </a:solidFill>
                <a:latin typeface="Book Antiqua" panose="02040602050305030304" pitchFamily="18" charset="0"/>
              </a:rPr>
              <a:t>Bc. Kamil Lukáš –zástupce oddělení </a:t>
            </a:r>
            <a:br>
              <a:rPr lang="cs-CZ" sz="2400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400" dirty="0">
                <a:solidFill>
                  <a:srgbClr val="009900"/>
                </a:solidFill>
                <a:latin typeface="Book Antiqua" panose="02040602050305030304" pitchFamily="18" charset="0"/>
              </a:rPr>
              <a:t>majetkové daně FÚ Přeštice</a:t>
            </a:r>
            <a:b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    16.11.2017 Přeštice</a:t>
            </a: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                                                            </a:t>
            </a:r>
            <a: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Právní poměry a odměňování</a:t>
            </a:r>
            <a:b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                                                            členů zastupitelstev ÚSC se</a:t>
            </a:r>
            <a:b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                                                            zaměřením na právní úpravu</a:t>
            </a:r>
            <a:b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                                                            účinnou od 1.1. 2018 </a:t>
            </a:r>
            <a:b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                                                             </a:t>
            </a:r>
            <a:r>
              <a:rPr lang="cs-CZ" sz="2200" b="1" dirty="0">
                <a:solidFill>
                  <a:srgbClr val="FF6600"/>
                </a:solidFill>
                <a:latin typeface="Book Antiqua" pitchFamily="18" charset="0"/>
              </a:rPr>
              <a:t>Ing. Tomáš </a:t>
            </a:r>
            <a:r>
              <a:rPr lang="cs-CZ" sz="2200" b="1" dirty="0" err="1">
                <a:solidFill>
                  <a:srgbClr val="FF6600"/>
                </a:solidFill>
                <a:latin typeface="Book Antiqua" pitchFamily="18" charset="0"/>
              </a:rPr>
              <a:t>Pösl</a:t>
            </a:r>
            <a:r>
              <a:rPr lang="cs-CZ" sz="2200" b="1" dirty="0">
                <a:solidFill>
                  <a:srgbClr val="FF6600"/>
                </a:solidFill>
                <a:latin typeface="Book Antiqua" pitchFamily="18" charset="0"/>
              </a:rPr>
              <a:t>,  </a:t>
            </a:r>
            <a:br>
              <a:rPr lang="cs-CZ" sz="2200" b="1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sz="2200" b="1" dirty="0">
                <a:solidFill>
                  <a:srgbClr val="FF6600"/>
                </a:solidFill>
                <a:latin typeface="Book Antiqua" pitchFamily="18" charset="0"/>
              </a:rPr>
              <a:t>                                                                   </a:t>
            </a:r>
            <a:r>
              <a:rPr lang="cs-CZ" sz="2200" dirty="0">
                <a:solidFill>
                  <a:srgbClr val="FF6600"/>
                </a:solidFill>
                <a:latin typeface="Book Antiqua" pitchFamily="18" charset="0"/>
              </a:rPr>
              <a:t>vedoucí oddělení </a:t>
            </a:r>
            <a:r>
              <a:rPr lang="cs-CZ" sz="2200" b="1" dirty="0">
                <a:solidFill>
                  <a:srgbClr val="FF6600"/>
                </a:solidFill>
                <a:latin typeface="Book Antiqua" pitchFamily="18" charset="0"/>
              </a:rPr>
              <a:t>dozoru, </a:t>
            </a:r>
            <a:br>
              <a:rPr lang="cs-CZ" sz="2200" b="1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sz="2200" dirty="0">
                <a:solidFill>
                  <a:srgbClr val="FF6600"/>
                </a:solidFill>
                <a:latin typeface="Book Antiqua" pitchFamily="18" charset="0"/>
              </a:rPr>
              <a:t>                                                                   odbor veřejné správy , </a:t>
            </a:r>
            <a:br>
              <a:rPr lang="cs-CZ" sz="2200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sz="2200" dirty="0">
                <a:solidFill>
                  <a:srgbClr val="FF6600"/>
                </a:solidFill>
                <a:latin typeface="Book Antiqua" pitchFamily="18" charset="0"/>
              </a:rPr>
              <a:t>                                                                   dozoru a kontroly, MVČR   </a:t>
            </a:r>
            <a:br>
              <a:rPr lang="cs-CZ" sz="2200" dirty="0">
                <a:solidFill>
                  <a:srgbClr val="FF6600"/>
                </a:solidFill>
                <a:latin typeface="Book Antiqua" pitchFamily="18" charset="0"/>
              </a:rPr>
            </a:br>
            <a:br>
              <a:rPr lang="cs-CZ" sz="2400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endParaRPr lang="cs-CZ" sz="2700" b="1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EBEF398-E0B1-453A-887E-DEDBD4A0E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0072"/>
            <a:ext cx="2642255" cy="3142245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6126739-6670-4F92-B93F-30F038D29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3995936" cy="282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2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66" y="-21571"/>
            <a:ext cx="9114467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br>
              <a:rPr lang="cs-CZ" sz="2400" b="1" dirty="0">
                <a:solidFill>
                  <a:srgbClr val="FF6600"/>
                </a:solidFill>
              </a:rPr>
            </a:br>
            <a:br>
              <a:rPr lang="cs-CZ" sz="2400" b="1" dirty="0">
                <a:solidFill>
                  <a:srgbClr val="FF6600"/>
                </a:solidFill>
              </a:rPr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12.12.2017 Nezvěstice ( areál ČSCHO) </a:t>
            </a: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  <a:t>Ochrana obcí před projevy bleskových povodní a erozí pomocí pozemkových úprav  </a:t>
            </a:r>
            <a:b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009900"/>
                </a:solidFill>
              </a:rPr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MAS </a:t>
            </a:r>
            <a:r>
              <a:rPr lang="cs-CZ" sz="2400" b="1" dirty="0" err="1">
                <a:solidFill>
                  <a:srgbClr val="FF6600"/>
                </a:solidFill>
                <a:latin typeface="Book Antiqua" panose="02040602050305030304" pitchFamily="18" charset="0"/>
              </a:rPr>
              <a:t>Aktivios</a:t>
            </a: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 </a:t>
            </a:r>
            <a:br>
              <a:rPr lang="cs-CZ" sz="2400" b="1" dirty="0">
                <a:solidFill>
                  <a:srgbClr val="FF6600"/>
                </a:solidFill>
              </a:rPr>
            </a:br>
            <a:br>
              <a:rPr lang="cs-CZ" sz="2400" dirty="0">
                <a:solidFill>
                  <a:srgbClr val="FF6600"/>
                </a:solidFill>
              </a:rPr>
            </a:br>
            <a:br>
              <a:rPr lang="cs-CZ" sz="2400" dirty="0"/>
            </a:br>
            <a:b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0099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                                                                     </a:t>
            </a: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Krajský pozemkový úřad</a:t>
            </a: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  <a:t>Celostátní síť pro venkov</a:t>
            </a: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br>
              <a:rPr lang="cs-CZ" sz="2400" b="1" dirty="0">
                <a:solidFill>
                  <a:srgbClr val="FF6600"/>
                </a:solidFill>
                <a:latin typeface="Book Antiqua" panose="02040602050305030304" pitchFamily="18" charset="0"/>
              </a:rPr>
            </a:br>
            <a:endParaRPr lang="cs-CZ" sz="2700" b="1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3444938-06E1-4FEB-8C7E-3CE56883D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12776"/>
            <a:ext cx="2389837" cy="236900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DB71D34-DBA6-4353-9722-EB5CCBB55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1" y="2597280"/>
            <a:ext cx="3353446" cy="227108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CC56446-035B-47DD-8587-0A9ADD3DEF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79812"/>
            <a:ext cx="3808823" cy="28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7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cs-CZ" sz="3600" b="1" dirty="0">
                <a:solidFill>
                  <a:srgbClr val="009900"/>
                </a:solidFill>
                <a:latin typeface="Book Antiqua" pitchFamily="18" charset="0"/>
              </a:rPr>
              <a:t>Věnujeme se dětem a mládeži</a:t>
            </a:r>
          </a:p>
          <a:p>
            <a:pPr>
              <a:buNone/>
            </a:pP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Letní  animační soustředění  v Přešticích  </a:t>
            </a: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21.-25.8.2017</a:t>
            </a:r>
          </a:p>
          <a:p>
            <a:pPr>
              <a:buNone/>
            </a:pPr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  <a:r>
              <a:rPr lang="cs-CZ" sz="2800" dirty="0"/>
              <a:t> </a:t>
            </a:r>
            <a:endParaRPr lang="cs-CZ" sz="2800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pic>
        <p:nvPicPr>
          <p:cNvPr id="222210" name="Picture 2" descr="C:\Users\Hanule\Dropbox\boxaktivios\ZPRAVODAJE\Zpravodaj 2-2016\LetníAnimačníSoustředění\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285860"/>
            <a:ext cx="3929090" cy="5238786"/>
          </a:xfrm>
          <a:prstGeom prst="rect">
            <a:avLst/>
          </a:prstGeom>
          <a:noFill/>
        </p:spPr>
      </p:pic>
      <p:pic>
        <p:nvPicPr>
          <p:cNvPr id="222212" name="Picture 4" descr="C:\Users\Hanule\Dropbox\boxaktivios\ZPRAVODAJE\Zpravodaj 2-2016\LetníAnimačníSoustředění\foto č.   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143380"/>
            <a:ext cx="3167053" cy="2375290"/>
          </a:xfrm>
          <a:prstGeom prst="rect">
            <a:avLst/>
          </a:prstGeom>
          <a:noFill/>
        </p:spPr>
      </p:pic>
      <p:pic>
        <p:nvPicPr>
          <p:cNvPr id="11" name="Picture 3" descr="C:\Users\Hanule\Dropbox\boxaktivios\ZPRAVODAJE\Zpravodaj 2-2016\LetníAnimačníSoustředění\foto č.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4141333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Věnujeme se dětem a mládeži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Letní  animační soustředění  v Přešticích – 4.ročník 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6" name="Picture 1" descr="C:\Users\Hanule\Dropbox\boxaktivios\ZPRAVODAJE\Zpravodaj 2-2016\LetníAnimačníSoustředění\foto č. 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7608147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cs-CZ" sz="9600" b="1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Nejvyšší orgán – Členská schůze </a:t>
            </a:r>
            <a:r>
              <a:rPr lang="cs-CZ" sz="9600" dirty="0">
                <a:solidFill>
                  <a:srgbClr val="009900"/>
                </a:solidFill>
                <a:latin typeface="Book Antiqua" pitchFamily="18" charset="0"/>
              </a:rPr>
              <a:t>( 40 členů)</a:t>
            </a:r>
            <a:endParaRPr lang="cs-CZ" sz="9600" dirty="0">
              <a:latin typeface="Book Antiqua" pitchFamily="18" charset="0"/>
            </a:endParaRPr>
          </a:p>
          <a:p>
            <a:pPr>
              <a:buNone/>
            </a:pPr>
            <a:r>
              <a:rPr lang="cs-CZ" sz="9600" b="1" dirty="0">
                <a:solidFill>
                  <a:srgbClr val="FF6600"/>
                </a:solidFill>
                <a:latin typeface="Book Antiqua" pitchFamily="18" charset="0"/>
              </a:rPr>
              <a:t>Statutární orgán </a:t>
            </a: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– výbor spolku </a:t>
            </a:r>
            <a:r>
              <a:rPr lang="cs-CZ" sz="9600" b="1" dirty="0">
                <a:solidFill>
                  <a:srgbClr val="FF6600"/>
                </a:solidFill>
                <a:latin typeface="Book Antiqua" pitchFamily="18" charset="0"/>
              </a:rPr>
              <a:t>(7 členů)</a:t>
            </a:r>
          </a:p>
          <a:p>
            <a:pPr>
              <a:buNone/>
            </a:pPr>
            <a:r>
              <a:rPr lang="cs-CZ" sz="9600" b="1" dirty="0">
                <a:solidFill>
                  <a:srgbClr val="FF6600"/>
                </a:solidFill>
                <a:latin typeface="Book Antiqua" pitchFamily="18" charset="0"/>
              </a:rPr>
              <a:t>Výběrový orgán – </a:t>
            </a: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výběrová komise </a:t>
            </a:r>
          </a:p>
          <a:p>
            <a:pPr>
              <a:buNone/>
            </a:pPr>
            <a:r>
              <a:rPr lang="cs-CZ" sz="9600" b="1" dirty="0">
                <a:solidFill>
                  <a:srgbClr val="FF6600"/>
                </a:solidFill>
                <a:latin typeface="Book Antiqua" pitchFamily="18" charset="0"/>
              </a:rPr>
              <a:t>Kontrolní orgán – </a:t>
            </a: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kontrolní komise</a:t>
            </a:r>
            <a:r>
              <a:rPr lang="cs-CZ" sz="9600" b="1" dirty="0">
                <a:solidFill>
                  <a:srgbClr val="FF6600"/>
                </a:solidFill>
                <a:latin typeface="Book Antiqua" pitchFamily="18" charset="0"/>
              </a:rPr>
              <a:t> (3 členy)</a:t>
            </a:r>
          </a:p>
          <a:p>
            <a:pPr>
              <a:buNone/>
            </a:pPr>
            <a:endParaRPr lang="cs-CZ" sz="9600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11200" b="1" dirty="0">
                <a:solidFill>
                  <a:srgbClr val="FF6600"/>
                </a:solidFill>
                <a:latin typeface="Book Antiqua" pitchFamily="18" charset="0"/>
              </a:rPr>
              <a:t>Výbor spolku</a:t>
            </a:r>
          </a:p>
          <a:p>
            <a:pPr>
              <a:buNone/>
            </a:pPr>
            <a:r>
              <a:rPr lang="cs-CZ" sz="11200" b="1" dirty="0">
                <a:solidFill>
                  <a:srgbClr val="009900"/>
                </a:solidFill>
                <a:latin typeface="Book Antiqua" pitchFamily="18" charset="0"/>
              </a:rPr>
              <a:t>I</a:t>
            </a: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ng. Petr Brandl</a:t>
            </a:r>
            <a:r>
              <a:rPr lang="cs-CZ" sz="9600" dirty="0">
                <a:solidFill>
                  <a:srgbClr val="009900"/>
                </a:solidFill>
                <a:latin typeface="Book Antiqua" pitchFamily="18" charset="0"/>
              </a:rPr>
              <a:t> –  soukromý sektor neziskový</a:t>
            </a:r>
          </a:p>
          <a:p>
            <a:pPr>
              <a:buNone/>
            </a:pP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Ing. Petr Hodan CSc</a:t>
            </a:r>
            <a:r>
              <a:rPr lang="cs-CZ" sz="9600" dirty="0">
                <a:solidFill>
                  <a:srgbClr val="009900"/>
                </a:solidFill>
                <a:latin typeface="Book Antiqua" pitchFamily="18" charset="0"/>
              </a:rPr>
              <a:t>. – sektor soukromý podnikatelský </a:t>
            </a:r>
          </a:p>
          <a:p>
            <a:pPr>
              <a:buNone/>
            </a:pP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Milan Fiala </a:t>
            </a:r>
            <a:r>
              <a:rPr lang="cs-CZ" sz="9600" dirty="0">
                <a:solidFill>
                  <a:srgbClr val="009900"/>
                </a:solidFill>
                <a:latin typeface="Book Antiqua" pitchFamily="18" charset="0"/>
              </a:rPr>
              <a:t>– sektor soukromý neziskový</a:t>
            </a:r>
            <a:endParaRPr lang="cs-CZ" sz="8000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Lukrena a.s</a:t>
            </a:r>
            <a:r>
              <a:rPr lang="cs-CZ" sz="9600" dirty="0">
                <a:solidFill>
                  <a:srgbClr val="009900"/>
                </a:solidFill>
                <a:latin typeface="Book Antiqua" pitchFamily="18" charset="0"/>
              </a:rPr>
              <a:t>.- soukromý sektor  podnikatelský(Ing. Pavel Netrval)</a:t>
            </a:r>
          </a:p>
          <a:p>
            <a:pPr>
              <a:buNone/>
            </a:pP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Město Blovice </a:t>
            </a:r>
            <a:r>
              <a:rPr lang="cs-CZ" sz="9600" dirty="0">
                <a:solidFill>
                  <a:srgbClr val="009900"/>
                </a:solidFill>
                <a:latin typeface="Book Antiqua" pitchFamily="18" charset="0"/>
              </a:rPr>
              <a:t>– sektor veřejný ( Ing. Michal Hodek)</a:t>
            </a:r>
          </a:p>
          <a:p>
            <a:pPr>
              <a:buNone/>
            </a:pP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Obec Nezvěstice </a:t>
            </a:r>
            <a:r>
              <a:rPr lang="cs-CZ" sz="9600" dirty="0">
                <a:solidFill>
                  <a:srgbClr val="009900"/>
                </a:solidFill>
                <a:latin typeface="Book Antiqua" pitchFamily="18" charset="0"/>
              </a:rPr>
              <a:t>– sektor veřejný </a:t>
            </a:r>
          </a:p>
          <a:p>
            <a:pPr>
              <a:buNone/>
            </a:pPr>
            <a:r>
              <a:rPr lang="cs-CZ" sz="9600" b="1" dirty="0">
                <a:solidFill>
                  <a:srgbClr val="009900"/>
                </a:solidFill>
                <a:latin typeface="Book Antiqua" pitchFamily="18" charset="0"/>
              </a:rPr>
              <a:t>Obec Řenče </a:t>
            </a:r>
            <a:r>
              <a:rPr lang="cs-CZ" sz="9600" dirty="0">
                <a:solidFill>
                  <a:srgbClr val="009900"/>
                </a:solidFill>
                <a:latin typeface="Book Antiqua" pitchFamily="18" charset="0"/>
              </a:rPr>
              <a:t>– sektor veřejný</a:t>
            </a:r>
          </a:p>
          <a:p>
            <a:pPr>
              <a:buNone/>
            </a:pPr>
            <a:endParaRPr lang="cs-CZ" sz="9600" dirty="0">
              <a:solidFill>
                <a:srgbClr val="0099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8000" dirty="0">
                <a:solidFill>
                  <a:srgbClr val="009900"/>
                </a:solidFill>
                <a:latin typeface="Book Antiqua" pitchFamily="18" charset="0"/>
              </a:rPr>
              <a:t>Výbor volí ze svého středu předsedu a místopředsedu – Ing. Petr Brandl</a:t>
            </a:r>
          </a:p>
          <a:p>
            <a:pPr>
              <a:buNone/>
            </a:pPr>
            <a:endParaRPr lang="cs-CZ" sz="9600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buNone/>
            </a:pPr>
            <a:endParaRPr lang="cs-CZ" sz="4400" dirty="0">
              <a:solidFill>
                <a:srgbClr val="009900"/>
              </a:solidFill>
            </a:endParaRPr>
          </a:p>
          <a:p>
            <a:pPr>
              <a:buNone/>
            </a:pPr>
            <a:r>
              <a:rPr lang="cs-CZ" sz="2400" dirty="0">
                <a:solidFill>
                  <a:srgbClr val="009900"/>
                </a:solidFill>
              </a:rPr>
              <a:t> </a:t>
            </a:r>
          </a:p>
          <a:p>
            <a:pPr>
              <a:buNone/>
            </a:pPr>
            <a:r>
              <a:rPr lang="cs-CZ" dirty="0"/>
              <a:t>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4744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Orgány MAS</a:t>
            </a:r>
          </a:p>
        </p:txBody>
      </p:sp>
    </p:spTree>
    <p:extLst>
      <p:ext uri="{BB962C8B-B14F-4D97-AF65-F5344CB8AC3E}">
        <p14:creationId xmlns:p14="http://schemas.microsoft.com/office/powerpoint/2010/main" val="23163452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6600"/>
                </a:solidFill>
                <a:latin typeface="Book Antiqua" pitchFamily="18" charset="0"/>
              </a:rPr>
              <a:t>Myslíme na seniory </a:t>
            </a:r>
            <a:br>
              <a:rPr lang="cs-CZ" sz="36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3600" b="1" dirty="0">
                <a:solidFill>
                  <a:srgbClr val="009900"/>
                </a:solidFill>
                <a:latin typeface="Book Antiqua" pitchFamily="18" charset="0"/>
              </a:rPr>
              <a:t>Virtuální univerzita třetího věku -  VU3V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572140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Spolupráce  s Provozně ekonomickou fakultou </a:t>
            </a:r>
          </a:p>
          <a:p>
            <a:pPr>
              <a:buNone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   České zemědělské univerzity v Praze 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>
                <a:solidFill>
                  <a:srgbClr val="FF6600"/>
                </a:solidFill>
                <a:latin typeface="Book Antiqua" pitchFamily="18" charset="0"/>
              </a:rPr>
              <a:t>Nezdice  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>
                <a:solidFill>
                  <a:srgbClr val="FF6600"/>
                </a:solidFill>
                <a:latin typeface="Book Antiqua" pitchFamily="18" charset="0"/>
              </a:rPr>
              <a:t>Přeštice   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pro seniory, 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invalidní důchodce </a:t>
            </a:r>
          </a:p>
          <a:p>
            <a:pPr>
              <a:buNone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  nezaměstnané </a:t>
            </a:r>
          </a:p>
          <a:p>
            <a:pPr>
              <a:buNone/>
            </a:pPr>
            <a:r>
              <a:rPr lang="cs-CZ" sz="2800" dirty="0">
                <a:solidFill>
                  <a:srgbClr val="009900"/>
                </a:solidFill>
                <a:latin typeface="Book Antiqua" pitchFamily="18" charset="0"/>
              </a:rPr>
              <a:t>    a starší 50 let</a:t>
            </a:r>
          </a:p>
          <a:p>
            <a:endParaRPr lang="cs-CZ" dirty="0">
              <a:latin typeface="Book Antiqua" pitchFamily="18" charset="0"/>
            </a:endParaRPr>
          </a:p>
        </p:txBody>
      </p:sp>
      <p:pic>
        <p:nvPicPr>
          <p:cNvPr id="221185" name="Picture 1" descr="C:\Users\Hanule\Dropbox\boxaktivios\FOTO\13.12.2016 VU3V Nezdice\DSCN4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285992"/>
            <a:ext cx="5453101" cy="4089826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  <a:t>Od roku 2008 postupně realizujeme a obnovujeme</a:t>
            </a:r>
            <a:br>
              <a:rPr lang="cs-CZ" b="1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Naučnou stezku Čertovo břemeno</a:t>
            </a:r>
            <a:endParaRPr lang="cs-CZ" sz="4000" dirty="0">
              <a:solidFill>
                <a:srgbClr val="009900"/>
              </a:solidFill>
              <a:latin typeface="Book Antiqua" pitchFamily="18" charset="0"/>
            </a:endParaRPr>
          </a:p>
        </p:txBody>
      </p:sp>
      <p:pic>
        <p:nvPicPr>
          <p:cNvPr id="4" name="Zástupný symbol pro obsah 3" descr="C:\Users\OS AKTIVIOS\Dropbox\boxAktivios\PROJEKTY SPOLUPRÁCE\propagace akce- Světovar\Noviny světovar\Zastavení u kaple sv. Hubert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785926"/>
            <a:ext cx="4714908" cy="350046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Obrázek 4" descr="C:\Users\OS AKTIVIOS\Dropbox\boxAktivios\PROJEKTY SPOLUPRÁCE\propagace akce- Světovar\Noviny světovar\NS Čertovo břemen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857760"/>
            <a:ext cx="2514598" cy="17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OS AKTIVIOS\Dropbox\boxAktivios\PROJEKTY SPOLUPRÁCE\propagace akce- Světovar\Noviny světovar\Drak - NS Čertovo břemen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785926"/>
            <a:ext cx="2714644" cy="450059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cs-CZ" sz="3600" b="1" dirty="0">
                <a:solidFill>
                  <a:srgbClr val="009900"/>
                </a:solidFill>
                <a:latin typeface="Book Antiqua" pitchFamily="18" charset="0"/>
              </a:rPr>
              <a:t>Klíčový projekt MAS</a:t>
            </a:r>
          </a:p>
          <a:p>
            <a:pPr>
              <a:buNone/>
            </a:pPr>
            <a:r>
              <a:rPr lang="cs-CZ" sz="3600" b="1" dirty="0">
                <a:solidFill>
                  <a:srgbClr val="FF6600"/>
                </a:solidFill>
                <a:latin typeface="Book Antiqua" pitchFamily="18" charset="0"/>
              </a:rPr>
              <a:t>Příměstské tábory na území MAS </a:t>
            </a:r>
            <a:r>
              <a:rPr lang="cs-CZ" sz="3600" b="1" dirty="0" err="1">
                <a:solidFill>
                  <a:srgbClr val="FF6600"/>
                </a:solidFill>
                <a:latin typeface="Book Antiqua" pitchFamily="18" charset="0"/>
              </a:rPr>
              <a:t>Aktivios</a:t>
            </a:r>
            <a:endParaRPr lang="cs-CZ" sz="3600" b="1" dirty="0">
              <a:solidFill>
                <a:srgbClr val="FF6600"/>
              </a:solidFill>
              <a:latin typeface="Book Antiqua" pitchFamily="18" charset="0"/>
            </a:endParaRPr>
          </a:p>
          <a:p>
            <a:pPr>
              <a:buNone/>
            </a:pPr>
            <a:r>
              <a:rPr lang="cs-CZ" sz="36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podpora OPZ  ve výši 2 934 250 Kč - 3 roky, 100% dotace,    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pro děti 4 - 15 let, podpora rodičů </a:t>
            </a:r>
          </a:p>
          <a:p>
            <a:pPr>
              <a:buNone/>
            </a:pP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Nájem, vybavení, spotřební materiál, instruktoři, animační programy 5 000 Kč na běh     </a:t>
            </a:r>
          </a:p>
          <a:p>
            <a:pPr>
              <a:buNone/>
            </a:pPr>
            <a:r>
              <a:rPr lang="cs-CZ" sz="1800" b="1" dirty="0">
                <a:solidFill>
                  <a:srgbClr val="009900"/>
                </a:solidFill>
                <a:latin typeface="Book Antiqua" pitchFamily="18" charset="0"/>
              </a:rPr>
              <a:t> Přeštice, Blovice, Žákava, </a:t>
            </a:r>
            <a:r>
              <a:rPr lang="cs-CZ" sz="1800" b="1" dirty="0" err="1">
                <a:solidFill>
                  <a:srgbClr val="009900"/>
                </a:solidFill>
                <a:latin typeface="Book Antiqua" pitchFamily="18" charset="0"/>
              </a:rPr>
              <a:t>Prusiny</a:t>
            </a:r>
            <a:r>
              <a:rPr lang="cs-CZ" sz="1800" b="1" dirty="0">
                <a:solidFill>
                  <a:srgbClr val="009900"/>
                </a:solidFill>
                <a:latin typeface="Book Antiqua" pitchFamily="18" charset="0"/>
              </a:rPr>
              <a:t> ( Nebílovy), Drahkov, Nezdice, Kornatice, Mirošov, …  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1A3795E-1824-42C7-B19F-29B899AB6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8" y="3859443"/>
            <a:ext cx="2070665" cy="292832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2FDD2CA-3181-4FBB-87CF-5AEAD8CC5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334" y="3926223"/>
            <a:ext cx="2070666" cy="292832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8F32291-8C2F-43D5-97C3-D8B9CF23A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34" y="3834663"/>
            <a:ext cx="2070666" cy="292832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63B4274-864E-4EC8-A05D-E50237CC9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38" y="3927080"/>
            <a:ext cx="2070061" cy="292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672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0" y="140786"/>
            <a:ext cx="9315009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cs-CZ" sz="2800" b="1" dirty="0">
                <a:solidFill>
                  <a:srgbClr val="009900"/>
                </a:solidFill>
                <a:latin typeface="Book Antiqua" pitchFamily="18" charset="0"/>
              </a:rPr>
              <a:t>Klíčový projekt MAS</a:t>
            </a:r>
          </a:p>
          <a:p>
            <a:pPr algn="ctr"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Příměstské tábory na území MAS </a:t>
            </a:r>
            <a:r>
              <a:rPr lang="cs-CZ" b="1" dirty="0" err="1">
                <a:solidFill>
                  <a:srgbClr val="FF6600"/>
                </a:solidFill>
                <a:latin typeface="Book Antiqua" pitchFamily="18" charset="0"/>
              </a:rPr>
              <a:t>Aktivios</a:t>
            </a:r>
            <a:endParaRPr lang="cs-CZ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pic>
        <p:nvPicPr>
          <p:cNvPr id="11" name="Picture 3" descr="C:\Users\Hanule\Dropbox\boxaktivios\ZPRAVODAJE\Zpravodaj 2-2016\LetníAnimačníSoustředění\foto č.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237568"/>
            <a:ext cx="3671175" cy="2216472"/>
          </a:xfrm>
          <a:prstGeom prst="rect">
            <a:avLst/>
          </a:prstGeom>
          <a:noFill/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D9DF3D2-64C4-4015-A7F2-EA3039A3A4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54178"/>
            <a:ext cx="3325272" cy="470258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E48C5B9-627D-425D-88FE-CEC9D313B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52" y="4061361"/>
            <a:ext cx="1881748" cy="26611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980507A-952A-4AEC-91F7-DDF02C49AA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736" y="1229432"/>
            <a:ext cx="1881749" cy="2661162"/>
          </a:xfrm>
          <a:prstGeom prst="rect">
            <a:avLst/>
          </a:prstGeom>
        </p:spPr>
      </p:pic>
      <p:pic>
        <p:nvPicPr>
          <p:cNvPr id="15" name="Picture 2" descr="C:\Users\Hanule\Dropbox\boxaktivios\ZPRAVODAJE\Zpravodaj 2-2016\LetníAnimačníSoustředění\2b.JPG">
            <a:extLst>
              <a:ext uri="{FF2B5EF4-FFF2-40B4-BE49-F238E27FC236}">
                <a16:creationId xmlns:a16="http://schemas.microsoft.com/office/drawing/2014/main" id="{9F79E819-E749-483F-A722-6DF14AEB9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3404" y="4056052"/>
            <a:ext cx="1995872" cy="2661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9423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975"/>
            <a:ext cx="9144000" cy="134374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</a:br>
            <a: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  <a:t>Veletrh cestovního ruchu Plzeňského kraje  -   </a:t>
            </a:r>
            <a:r>
              <a:rPr lang="cs-CZ" sz="3100" b="1" dirty="0">
                <a:solidFill>
                  <a:srgbClr val="009900"/>
                </a:solidFill>
                <a:latin typeface="Book Antiqua" pitchFamily="18" charset="0"/>
              </a:rPr>
              <a:t>ITEP</a:t>
            </a:r>
            <a:br>
              <a:rPr lang="cs-CZ" sz="31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3100" b="1" dirty="0">
                <a:solidFill>
                  <a:srgbClr val="009900"/>
                </a:solidFill>
                <a:latin typeface="Book Antiqua" pitchFamily="18" charset="0"/>
              </a:rPr>
              <a:t>Plzeň ( TJ Lokomotiva Plzeň) </a:t>
            </a:r>
            <a:r>
              <a:rPr lang="cs-CZ" sz="3100" b="1" dirty="0">
                <a:solidFill>
                  <a:srgbClr val="FF6600"/>
                </a:solidFill>
                <a:latin typeface="Book Antiqua" pitchFamily="18" charset="0"/>
              </a:rPr>
              <a:t>21.-23.9. 2017</a:t>
            </a:r>
            <a:br>
              <a:rPr lang="cs-CZ" sz="31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3100" b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endParaRPr lang="cs-CZ" sz="2800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A8895A04-EA63-4449-9BF6-CC7172A0B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68097" y="6811963"/>
            <a:ext cx="36305" cy="46037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D51A1A0-182B-4D3D-BB0D-BE10EF8DB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" y="3431219"/>
            <a:ext cx="4746610" cy="355995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2C53BEE-4B0A-44EB-809E-E9FCBE90D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55" y="4415041"/>
            <a:ext cx="3915075" cy="261005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A37D1EC-5B49-41C3-A621-C4469D2BE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21" y="1157794"/>
            <a:ext cx="1702502" cy="21588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F5691E5-A1F4-4F01-81B9-F03B77F7EC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55" y="1340768"/>
            <a:ext cx="3915075" cy="293630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1FB9B66-3693-4AC8-B8BF-D356627D33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9" y="1585996"/>
            <a:ext cx="2267495" cy="170062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00174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cs-CZ" sz="3200" b="1" dirty="0">
                <a:solidFill>
                  <a:srgbClr val="009900"/>
                </a:solidFill>
                <a:latin typeface="Book Antiqua" pitchFamily="18" charset="0"/>
              </a:rPr>
              <a:t> Den s </a:t>
            </a:r>
            <a:r>
              <a:rPr lang="cs-CZ" sz="3200" b="1" dirty="0" err="1">
                <a:solidFill>
                  <a:srgbClr val="009900"/>
                </a:solidFill>
                <a:latin typeface="Book Antiqua" pitchFamily="18" charset="0"/>
              </a:rPr>
              <a:t>Aktiviosem</a:t>
            </a:r>
            <a:r>
              <a:rPr lang="cs-CZ" sz="3200" b="1" dirty="0">
                <a:solidFill>
                  <a:srgbClr val="009900"/>
                </a:solidFill>
                <a:latin typeface="Book Antiqua" pitchFamily="18" charset="0"/>
              </a:rPr>
              <a:t>  </a:t>
            </a:r>
            <a:br>
              <a:rPr lang="cs-CZ" sz="3200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sz="3200" b="1" dirty="0">
                <a:solidFill>
                  <a:srgbClr val="009900"/>
                </a:solidFill>
                <a:latin typeface="Book Antiqua" pitchFamily="18" charset="0"/>
              </a:rPr>
              <a:t>středa </a:t>
            </a:r>
            <a:r>
              <a:rPr lang="cs-CZ" sz="3200" b="1" dirty="0">
                <a:solidFill>
                  <a:srgbClr val="FF6600"/>
                </a:solidFill>
                <a:latin typeface="Book Antiqua" pitchFamily="18" charset="0"/>
              </a:rPr>
              <a:t>13.12.2017</a:t>
            </a:r>
            <a:r>
              <a:rPr lang="cs-CZ" sz="3200" b="1" dirty="0">
                <a:solidFill>
                  <a:srgbClr val="009900"/>
                </a:solidFill>
                <a:latin typeface="Book Antiqua" pitchFamily="18" charset="0"/>
              </a:rPr>
              <a:t>  od 13 hod v </a:t>
            </a:r>
            <a:r>
              <a:rPr lang="cs-CZ" sz="3200" b="1" dirty="0">
                <a:solidFill>
                  <a:srgbClr val="FF6600"/>
                </a:solidFill>
                <a:latin typeface="Book Antiqua" pitchFamily="18" charset="0"/>
              </a:rPr>
              <a:t>KKC Přeštice  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96AE26B-ABC0-4FA5-BC82-BACF9836C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5" y="1587981"/>
            <a:ext cx="3824731" cy="514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9211785-B0CA-4171-9F20-D63ADFC4D0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587" y="2637297"/>
            <a:ext cx="2000712" cy="22322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60AD36-E577-4122-8F0F-1240D1278F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53" y="4283478"/>
            <a:ext cx="2248050" cy="25409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C42AF70-A6EB-4DB7-BF07-1E09E590F9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59" y="4947659"/>
            <a:ext cx="2502421" cy="187681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F1FA181-847E-46EF-855B-20BE1C4B81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37913"/>
            <a:ext cx="2592288" cy="197700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1000108"/>
            <a:ext cx="9108504" cy="5857892"/>
          </a:xfrm>
        </p:spPr>
        <p:txBody>
          <a:bodyPr>
            <a:normAutofit fontScale="62500" lnSpcReduction="20000"/>
          </a:bodyPr>
          <a:lstStyle/>
          <a:p>
            <a:endParaRPr lang="cs-CZ" b="1" dirty="0">
              <a:solidFill>
                <a:srgbClr val="009900"/>
              </a:solidFill>
              <a:latin typeface="Book Antiqua" pitchFamily="18" charset="0"/>
            </a:endParaRPr>
          </a:p>
          <a:p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Předseda MAS 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- Ing. Petr Brandl :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721 747 966</a:t>
            </a:r>
          </a:p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Vedoucí SCLLD a manažerka MAS</a:t>
            </a:r>
          </a:p>
          <a:p>
            <a:pPr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    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Ing. Hana Bouchnerová </a:t>
            </a: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– 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tel. 728 168 248</a:t>
            </a:r>
          </a:p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Projektoví manažeři </a:t>
            </a:r>
          </a:p>
          <a:p>
            <a:pPr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   Mgr. Martina Hanzlíková, Ing. Lenka Šrámková, Mgr. Dalibor </a:t>
            </a:r>
            <a:r>
              <a:rPr lang="cs-CZ" b="1" dirty="0" err="1">
                <a:solidFill>
                  <a:srgbClr val="009900"/>
                </a:solidFill>
                <a:latin typeface="Book Antiqua" pitchFamily="18" charset="0"/>
              </a:rPr>
              <a:t>Hapl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</a:p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Metodik projektu MAP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    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Pavla Dusíková Jindrová, </a:t>
            </a:r>
            <a:r>
              <a:rPr lang="cs-CZ" b="1" dirty="0" err="1">
                <a:solidFill>
                  <a:srgbClr val="009900"/>
                </a:solidFill>
                <a:latin typeface="Book Antiqua" pitchFamily="18" charset="0"/>
              </a:rPr>
              <a:t>M.Sc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.</a:t>
            </a:r>
          </a:p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Účetní, finanční manažer 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</a:p>
          <a:p>
            <a:pPr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   Kateřina </a:t>
            </a:r>
            <a:r>
              <a:rPr lang="cs-CZ" b="1" dirty="0" err="1">
                <a:solidFill>
                  <a:srgbClr val="009900"/>
                </a:solidFill>
                <a:latin typeface="Book Antiqua" pitchFamily="18" charset="0"/>
              </a:rPr>
              <a:t>Hofmeisterová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  </a:t>
            </a:r>
          </a:p>
          <a:p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Asistentka </a:t>
            </a:r>
          </a:p>
          <a:p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Zuzana Kroupová, Dis.  </a:t>
            </a:r>
          </a:p>
          <a:p>
            <a:endParaRPr lang="cs-CZ" b="1" dirty="0">
              <a:solidFill>
                <a:srgbClr val="009900"/>
              </a:solidFill>
              <a:latin typeface="Book Antiqua" pitchFamily="18" charset="0"/>
            </a:endParaRPr>
          </a:p>
          <a:p>
            <a:pPr algn="ctr"/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Sídlo a kancelář MAS</a:t>
            </a:r>
          </a:p>
          <a:p>
            <a:pPr algn="ctr">
              <a:buNone/>
            </a:pPr>
            <a:r>
              <a:rPr lang="cs-CZ" dirty="0">
                <a:solidFill>
                  <a:srgbClr val="009900"/>
                </a:solidFill>
                <a:latin typeface="Book Antiqua" pitchFamily="18" charset="0"/>
              </a:rPr>
              <a:t>    </a:t>
            </a: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Nezdicích 46 (budova OÚ, 1. patro), 334 01 Přeštice</a:t>
            </a:r>
          </a:p>
          <a:p>
            <a:pPr algn="ctr">
              <a:buNone/>
            </a:pPr>
            <a:r>
              <a:rPr lang="cs-CZ" b="1" dirty="0">
                <a:solidFill>
                  <a:srgbClr val="009900"/>
                </a:solidFill>
                <a:latin typeface="Book Antiqua" pitchFamily="18" charset="0"/>
                <a:hlinkClick r:id="rId3"/>
              </a:rPr>
              <a:t>info@mas-aktivios.cz</a:t>
            </a:r>
            <a:endParaRPr lang="cs-CZ" b="1" dirty="0">
              <a:solidFill>
                <a:srgbClr val="009900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www.mas-</a:t>
            </a:r>
            <a:r>
              <a:rPr lang="cs-CZ" b="1" dirty="0" err="1">
                <a:solidFill>
                  <a:srgbClr val="FF6600"/>
                </a:solidFill>
                <a:latin typeface="Book Antiqua" pitchFamily="18" charset="0"/>
              </a:rPr>
              <a:t>aktivios.cz</a:t>
            </a:r>
            <a:r>
              <a:rPr lang="cs-CZ" b="1" dirty="0">
                <a:solidFill>
                  <a:srgbClr val="FF6600"/>
                </a:solidFill>
                <a:latin typeface="Book Antiqua" pitchFamily="18" charset="0"/>
              </a:rPr>
              <a:t>     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0108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cs-CZ" sz="2800" b="1" dirty="0">
                <a:solidFill>
                  <a:srgbClr val="FF6600"/>
                </a:solidFill>
                <a:latin typeface="Book Antiqua" pitchFamily="18" charset="0"/>
              </a:rPr>
              <a:t>Kancelář MAS Aktivios, z.s.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43998" cy="151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50"/>
            <a:ext cx="864399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14686"/>
            <a:ext cx="864399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857760"/>
            <a:ext cx="8643998" cy="155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délník 7"/>
          <p:cNvSpPr/>
          <p:nvPr/>
        </p:nvSpPr>
        <p:spPr>
          <a:xfrm>
            <a:off x="1571604" y="2714620"/>
            <a:ext cx="2214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C00000"/>
                </a:solidFill>
              </a:rPr>
              <a:t>SIDLO MAS AKTIVIOS</a:t>
            </a:r>
          </a:p>
          <a:p>
            <a:r>
              <a:rPr lang="cs-CZ" sz="1400" b="1" dirty="0">
                <a:solidFill>
                  <a:srgbClr val="C00000"/>
                </a:solidFill>
              </a:rPr>
              <a:t>V NEZDICICH </a:t>
            </a:r>
            <a:r>
              <a:rPr lang="cs-CZ" sz="1400" b="1" dirty="0" err="1">
                <a:solidFill>
                  <a:srgbClr val="C00000"/>
                </a:solidFill>
              </a:rPr>
              <a:t>čp</a:t>
            </a:r>
            <a:r>
              <a:rPr lang="cs-CZ" sz="1400" b="1" dirty="0">
                <a:solidFill>
                  <a:srgbClr val="C00000"/>
                </a:solidFill>
              </a:rPr>
              <a:t>. 46</a:t>
            </a:r>
            <a:endParaRPr lang="cs-CZ" sz="1400" dirty="0">
              <a:solidFill>
                <a:srgbClr val="C000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000232" y="3357562"/>
            <a:ext cx="714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O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47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cs-CZ" b="1" dirty="0">
                <a:solidFill>
                  <a:srgbClr val="009900"/>
                </a:solidFill>
                <a:latin typeface="Book Antiqua" pitchFamily="18" charset="0"/>
              </a:rPr>
            </a:br>
            <a:r>
              <a:rPr lang="cs-CZ" b="1" dirty="0">
                <a:solidFill>
                  <a:srgbClr val="009900"/>
                </a:solidFill>
                <a:latin typeface="Book Antiqua" pitchFamily="18" charset="0"/>
              </a:rPr>
              <a:t>Naše činnost v r. 2017 </a:t>
            </a:r>
            <a:br>
              <a:rPr lang="cs-CZ" b="1" dirty="0">
                <a:solidFill>
                  <a:srgbClr val="009900"/>
                </a:solidFill>
                <a:latin typeface="Book Antiqua" pitchFamily="18" charset="0"/>
              </a:rPr>
            </a:br>
            <a:endParaRPr lang="cs-CZ" b="1" dirty="0">
              <a:solidFill>
                <a:srgbClr val="009900"/>
              </a:solidFill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5"/>
            <a:ext cx="9144000" cy="5947569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cs-CZ" sz="2400" b="1" dirty="0">
              <a:solidFill>
                <a:srgbClr val="FF6600"/>
              </a:solidFill>
              <a:latin typeface="Book Antiqua" pitchFamily="18" charset="0"/>
            </a:endParaRPr>
          </a:p>
          <a:p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Příprava a vyhlášení výzev do IROP, OPZ, PRV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– v rámci realizace  Strategie Komunitně vedeného místního rozvoje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(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SCLLD )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Pořádáme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odborné semináře pro obce a neziskové organizace   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Realizujeme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Místní akční plány vzdělávání ( MAP I.), postupná příprava do MAP II 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Pořádáme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Letní animační soustředění pro děti     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Příprava klíčového projektu MAS do OPZ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– Příměstské tábory na území MAS </a:t>
            </a:r>
            <a:r>
              <a:rPr lang="cs-CZ" sz="2400" b="1" dirty="0" err="1">
                <a:solidFill>
                  <a:srgbClr val="009900"/>
                </a:solidFill>
                <a:latin typeface="Book Antiqua" pitchFamily="18" charset="0"/>
              </a:rPr>
              <a:t>Aktivios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 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Pro seniory  pořádáme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VU3V 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( Virtuální univerzita třetího věku)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Propagujeme náš region –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ITEP,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Den s </a:t>
            </a:r>
            <a:r>
              <a:rPr lang="cs-CZ" sz="2400" b="1" dirty="0" err="1">
                <a:solidFill>
                  <a:srgbClr val="009900"/>
                </a:solidFill>
                <a:latin typeface="Book Antiqua" pitchFamily="18" charset="0"/>
              </a:rPr>
              <a:t>Aktiviosem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,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Zpravodaj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Vedeme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účetnictví pro Mikroregion Přešticko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Poskytujeme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  poradenskou a konzultační  činnost 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Od r. 2008 postupně budujeme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Naučnou stezku Čertovo břemeno   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Podporujeme řemesla a tradice –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zapůjčujeme</a:t>
            </a:r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 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dřevěné stánky 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Spolupracujeme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s ostatními MAS </a:t>
            </a:r>
          </a:p>
          <a:p>
            <a:r>
              <a:rPr lang="cs-CZ" sz="2400" b="1" dirty="0">
                <a:solidFill>
                  <a:srgbClr val="FF6600"/>
                </a:solidFill>
                <a:latin typeface="Book Antiqua" pitchFamily="18" charset="0"/>
              </a:rPr>
              <a:t>Jsme členy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NS MAS ČR, Krajské sítě MAS ČR, Celostátní sítě pro</a:t>
            </a:r>
            <a:r>
              <a:rPr lang="cs-CZ" sz="2400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sz="2400" b="1" dirty="0">
                <a:solidFill>
                  <a:srgbClr val="009900"/>
                </a:solidFill>
                <a:latin typeface="Book Antiqua" pitchFamily="18" charset="0"/>
              </a:rPr>
              <a:t>venkov</a:t>
            </a:r>
          </a:p>
          <a:p>
            <a:endParaRPr lang="cs-CZ" sz="2400" b="1" dirty="0">
              <a:solidFill>
                <a:srgbClr val="009900"/>
              </a:solidFill>
              <a:latin typeface="Book Antiqua" pitchFamily="18" charset="0"/>
            </a:endParaRPr>
          </a:p>
          <a:p>
            <a:endParaRPr lang="cs-CZ" sz="2400" b="1" dirty="0">
              <a:solidFill>
                <a:srgbClr val="009900"/>
              </a:solidFill>
              <a:latin typeface="Book Antiqua" pitchFamily="18" charset="0"/>
            </a:endParaRPr>
          </a:p>
          <a:p>
            <a:endParaRPr lang="cs-CZ" sz="2400" b="1" dirty="0">
              <a:solidFill>
                <a:srgbClr val="009900"/>
              </a:solidFill>
              <a:latin typeface="Book Antiqua" pitchFamily="18" charset="0"/>
            </a:endParaRPr>
          </a:p>
          <a:p>
            <a:endParaRPr lang="cs-CZ" sz="2400" b="1" dirty="0">
              <a:solidFill>
                <a:srgbClr val="009900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text 2">
            <a:extLst>
              <a:ext uri="{FF2B5EF4-FFF2-40B4-BE49-F238E27FC236}">
                <a16:creationId xmlns:a16="http://schemas.microsoft.com/office/drawing/2014/main" id="{DA0F3D93-6230-48CC-929F-89D10E45000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8313" y="188913"/>
            <a:ext cx="8147050" cy="698500"/>
          </a:xfrm>
        </p:spPr>
        <p:txBody>
          <a:bodyPr/>
          <a:lstStyle/>
          <a:p>
            <a:pPr marL="44450">
              <a:spcBef>
                <a:spcPct val="0"/>
              </a:spcBef>
            </a:pPr>
            <a:r>
              <a:rPr lang="cs-CZ" altLang="cs-CZ" sz="2400" b="1" dirty="0">
                <a:solidFill>
                  <a:srgbClr val="FF6600"/>
                </a:solidFill>
              </a:rPr>
              <a:t>Činnosti dle příjmů rok 2017:</a:t>
            </a:r>
            <a:endParaRPr lang="cs-CZ" altLang="cs-CZ" sz="2400" dirty="0">
              <a:solidFill>
                <a:srgbClr val="FF6600"/>
              </a:solidFill>
            </a:endParaRP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504A45EB-3D9B-4798-8831-D865059B8B5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723587"/>
              </p:ext>
            </p:extLst>
          </p:nvPr>
        </p:nvGraphicFramePr>
        <p:xfrm>
          <a:off x="457200" y="620687"/>
          <a:ext cx="8153400" cy="6048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1180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FBD03E3E-9864-42B7-81B5-1CF95AD030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0029144"/>
              </p:ext>
            </p:extLst>
          </p:nvPr>
        </p:nvGraphicFramePr>
        <p:xfrm>
          <a:off x="0" y="0"/>
          <a:ext cx="10051795" cy="68830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67184">
                  <a:extLst>
                    <a:ext uri="{9D8B030D-6E8A-4147-A177-3AD203B41FA5}">
                      <a16:colId xmlns:a16="http://schemas.microsoft.com/office/drawing/2014/main" val="4023649504"/>
                    </a:ext>
                  </a:extLst>
                </a:gridCol>
                <a:gridCol w="2008874">
                  <a:extLst>
                    <a:ext uri="{9D8B030D-6E8A-4147-A177-3AD203B41FA5}">
                      <a16:colId xmlns:a16="http://schemas.microsoft.com/office/drawing/2014/main" val="2282077584"/>
                    </a:ext>
                  </a:extLst>
                </a:gridCol>
                <a:gridCol w="1294849">
                  <a:extLst>
                    <a:ext uri="{9D8B030D-6E8A-4147-A177-3AD203B41FA5}">
                      <a16:colId xmlns:a16="http://schemas.microsoft.com/office/drawing/2014/main" val="1565898229"/>
                    </a:ext>
                  </a:extLst>
                </a:gridCol>
                <a:gridCol w="1190444">
                  <a:extLst>
                    <a:ext uri="{9D8B030D-6E8A-4147-A177-3AD203B41FA5}">
                      <a16:colId xmlns:a16="http://schemas.microsoft.com/office/drawing/2014/main" val="1495854368"/>
                    </a:ext>
                  </a:extLst>
                </a:gridCol>
                <a:gridCol w="1190444">
                  <a:extLst>
                    <a:ext uri="{9D8B030D-6E8A-4147-A177-3AD203B41FA5}">
                      <a16:colId xmlns:a16="http://schemas.microsoft.com/office/drawing/2014/main" val="564929446"/>
                    </a:ext>
                  </a:extLst>
                </a:gridCol>
              </a:tblGrid>
              <a:tr h="487978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Hlavní činnost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výnosy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náklady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cs-CZ" sz="1200" dirty="0">
                          <a:effectLst/>
                        </a:rPr>
                        <a:t>výsledek hospodaření</a:t>
                      </a: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53646"/>
                  </a:ext>
                </a:extLst>
              </a:tr>
              <a:tr h="411165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Projekt SCLLD MAS Aktivios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586 661.71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617.661,71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564413"/>
                  </a:ext>
                </a:extLst>
              </a:tr>
              <a:tr h="411165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Projekt MAP Přeštice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1 .079. 540,62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1 .079. 540,62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3511546"/>
                  </a:ext>
                </a:extLst>
              </a:tr>
              <a:tr h="411165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Projekt MAP Blovice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1. 076. 601,66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1 .076. 601,66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3101929"/>
                  </a:ext>
                </a:extLst>
              </a:tr>
              <a:tr h="411165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Letní animační soustředění 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930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49.600,00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36.872,20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4003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+ 12.727,80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7347850"/>
                  </a:ext>
                </a:extLst>
              </a:tr>
              <a:tr h="411165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Virtuální univerzita třetího věku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28.481,50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28.481,50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3271418"/>
                  </a:ext>
                </a:extLst>
              </a:tr>
              <a:tr h="451648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Oprava naučné stezky Čertovo břemeno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8.718,00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          - 8.718,00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9808247"/>
                  </a:ext>
                </a:extLst>
              </a:tr>
              <a:tr h="863454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Semináře pro obce 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100.230,00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55.542,10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effectLst/>
                        </a:rPr>
                        <a:t>+44.687,90</a:t>
                      </a:r>
                      <a:endParaRPr lang="cs-CZ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6147315"/>
                  </a:ext>
                </a:extLst>
              </a:tr>
              <a:tr h="41116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Členské příspěvky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kern="1200" dirty="0">
                          <a:effectLst/>
                        </a:rPr>
                        <a:t>Ostatní (úrok půjčka a úvěr, odpisy majetku, vydání Zpravodaje MAS, Výroční zpráva MAS za rok 2016, propagace MAS, telefon služby, poštovné, občerstvení, kancelářské potřeby, účast na konferencích a setkání MAS, vzdělávání zaměstnanců, zákonné pojištění odpovědnosti, zdravotní prohlídky zaměstnanců, správní poplatky, daň z připsaného úroku na bankovní účet, audit hospodaření spolku, bankovní poplatky, cestovné, pojištění majet4u, servis počítačů, notebooků a SW).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107.800,00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299.296,34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algn="r"/>
                      <a:r>
                        <a:rPr lang="cs-CZ" dirty="0"/>
                        <a:t>- </a:t>
                      </a:r>
                      <a:r>
                        <a:rPr lang="cs-CZ" sz="1200" dirty="0"/>
                        <a:t>39.018,42</a:t>
                      </a:r>
                      <a:endParaRPr lang="cs-CZ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3026210"/>
                  </a:ext>
                </a:extLst>
              </a:tr>
              <a:tr h="41116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Dotace Plzeňského kraje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154 037,00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r"/>
                      <a:endParaRPr lang="cs-CZ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7342106"/>
                  </a:ext>
                </a:extLst>
              </a:tr>
              <a:tr h="41116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Poradenství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1.000,00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r"/>
                      <a:endParaRPr lang="cs-CZ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7397615"/>
                  </a:ext>
                </a:extLst>
              </a:tr>
              <a:tr h="41116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Prodej knih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2.660,00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r"/>
                      <a:endParaRPr lang="cs-CZ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3412363"/>
                  </a:ext>
                </a:extLst>
              </a:tr>
              <a:tr h="447636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Rozpuštění jmění do výnosů  ( majetek, který byl nabyt dotací)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25.740,00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r"/>
                      <a:endParaRPr lang="cs-CZ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3696733"/>
                  </a:ext>
                </a:extLst>
              </a:tr>
              <a:tr h="520716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Úrok běžné účty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924,00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r"/>
                      <a:endParaRPr lang="cs-CZ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6578188"/>
                  </a:ext>
                </a:extLst>
              </a:tr>
              <a:tr h="411165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Celkem hlavní činnost</a:t>
                      </a:r>
                      <a:endParaRPr lang="cs-CZ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3 255 693,41</a:t>
                      </a:r>
                      <a:endParaRPr lang="cs-CZ" sz="1400" b="1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3 202 714,13</a:t>
                      </a:r>
                      <a:endParaRPr lang="cs-CZ" sz="1400" b="1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10 679,28</a:t>
                      </a:r>
                      <a:endParaRPr lang="cs-CZ" sz="1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3439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751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FBD03E3E-9864-42B7-81B5-1CF95AD030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507234"/>
              </p:ext>
            </p:extLst>
          </p:nvPr>
        </p:nvGraphicFramePr>
        <p:xfrm>
          <a:off x="574766" y="1489166"/>
          <a:ext cx="8123025" cy="15506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27867">
                  <a:extLst>
                    <a:ext uri="{9D8B030D-6E8A-4147-A177-3AD203B41FA5}">
                      <a16:colId xmlns:a16="http://schemas.microsoft.com/office/drawing/2014/main" val="4023649504"/>
                    </a:ext>
                  </a:extLst>
                </a:gridCol>
                <a:gridCol w="1218852">
                  <a:extLst>
                    <a:ext uri="{9D8B030D-6E8A-4147-A177-3AD203B41FA5}">
                      <a16:colId xmlns:a16="http://schemas.microsoft.com/office/drawing/2014/main" val="1565898229"/>
                    </a:ext>
                  </a:extLst>
                </a:gridCol>
                <a:gridCol w="1218852">
                  <a:extLst>
                    <a:ext uri="{9D8B030D-6E8A-4147-A177-3AD203B41FA5}">
                      <a16:colId xmlns:a16="http://schemas.microsoft.com/office/drawing/2014/main" val="1495854368"/>
                    </a:ext>
                  </a:extLst>
                </a:gridCol>
                <a:gridCol w="1157454">
                  <a:extLst>
                    <a:ext uri="{9D8B030D-6E8A-4147-A177-3AD203B41FA5}">
                      <a16:colId xmlns:a16="http://schemas.microsoft.com/office/drawing/2014/main" val="564929446"/>
                    </a:ext>
                  </a:extLst>
                </a:gridCol>
              </a:tblGrid>
              <a:tr h="438877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Vedlejší činnost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výnosy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náklady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cs-CZ" sz="1200" dirty="0">
                          <a:effectLst/>
                        </a:rPr>
                        <a:t>výsledek hospodaření</a:t>
                      </a: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53646"/>
                  </a:ext>
                </a:extLst>
              </a:tr>
              <a:tr h="369793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Služby pro DSO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39.900,00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16.074,04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2075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23.825,96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564413"/>
                  </a:ext>
                </a:extLst>
              </a:tr>
              <a:tr h="369793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effectLst/>
                        </a:rPr>
                        <a:t>Podporujeme společně řemesla a tradice – dřevěné stánky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2.400,00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2.400,00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3511546"/>
                  </a:ext>
                </a:extLst>
              </a:tr>
              <a:tr h="369793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Celkem doplňková činnost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42.300,00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16.074,04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dirty="0"/>
                        <a:t>26.225,96</a:t>
                      </a:r>
                      <a:endParaRPr lang="cs-CZ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3439113"/>
                  </a:ext>
                </a:extLst>
              </a:tr>
            </a:tbl>
          </a:graphicData>
        </a:graphic>
      </p:graphicFrame>
      <p:graphicFrame>
        <p:nvGraphicFramePr>
          <p:cNvPr id="3" name="Zástupný symbol pro obsah 3">
            <a:extLst>
              <a:ext uri="{FF2B5EF4-FFF2-40B4-BE49-F238E27FC236}">
                <a16:creationId xmlns:a16="http://schemas.microsoft.com/office/drawing/2014/main" id="{95448161-D085-46F3-B45D-0325B63CFC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277650"/>
              </p:ext>
            </p:extLst>
          </p:nvPr>
        </p:nvGraphicFramePr>
        <p:xfrm>
          <a:off x="574766" y="4005064"/>
          <a:ext cx="8113858" cy="15537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53895">
                  <a:extLst>
                    <a:ext uri="{9D8B030D-6E8A-4147-A177-3AD203B41FA5}">
                      <a16:colId xmlns:a16="http://schemas.microsoft.com/office/drawing/2014/main" val="4023649504"/>
                    </a:ext>
                  </a:extLst>
                </a:gridCol>
                <a:gridCol w="1206920">
                  <a:extLst>
                    <a:ext uri="{9D8B030D-6E8A-4147-A177-3AD203B41FA5}">
                      <a16:colId xmlns:a16="http://schemas.microsoft.com/office/drawing/2014/main" val="1565898229"/>
                    </a:ext>
                  </a:extLst>
                </a:gridCol>
                <a:gridCol w="1206920">
                  <a:extLst>
                    <a:ext uri="{9D8B030D-6E8A-4147-A177-3AD203B41FA5}">
                      <a16:colId xmlns:a16="http://schemas.microsoft.com/office/drawing/2014/main" val="1495854368"/>
                    </a:ext>
                  </a:extLst>
                </a:gridCol>
                <a:gridCol w="1146123">
                  <a:extLst>
                    <a:ext uri="{9D8B030D-6E8A-4147-A177-3AD203B41FA5}">
                      <a16:colId xmlns:a16="http://schemas.microsoft.com/office/drawing/2014/main" val="564929446"/>
                    </a:ext>
                  </a:extLst>
                </a:gridCol>
              </a:tblGrid>
              <a:tr h="298832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Celkem</a:t>
                      </a:r>
                      <a:endParaRPr lang="cs-CZ" sz="14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výnosy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náklady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cs-CZ" sz="1200" dirty="0">
                          <a:effectLst/>
                        </a:rPr>
                        <a:t>výsledek hospodaření</a:t>
                      </a: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53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Hlavní činnost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3 213 393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3 202 714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2075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10 679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564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effectLst/>
                        </a:rPr>
                        <a:t>Vedlejší činnost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42 300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16 074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26 226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3511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Celkem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3 255 693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3 218 788</a:t>
                      </a:r>
                      <a:endParaRPr lang="cs-CZ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200" dirty="0"/>
                        <a:t>36 905</a:t>
                      </a:r>
                      <a:endParaRPr lang="cs-CZ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3439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0996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7476</TotalTime>
  <Words>3999</Words>
  <Application>Microsoft Office PowerPoint</Application>
  <PresentationFormat>Předvádění na obrazovce (4:3)</PresentationFormat>
  <Paragraphs>1007</Paragraphs>
  <Slides>57</Slides>
  <Notes>17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57</vt:i4>
      </vt:variant>
    </vt:vector>
  </HeadingPairs>
  <TitlesOfParts>
    <vt:vector size="68" baseType="lpstr">
      <vt:lpstr>Batang</vt:lpstr>
      <vt:lpstr>SimSun</vt:lpstr>
      <vt:lpstr>Arial</vt:lpstr>
      <vt:lpstr>Book Antiqua</vt:lpstr>
      <vt:lpstr>Calibri</vt:lpstr>
      <vt:lpstr>Calibri Light</vt:lpstr>
      <vt:lpstr>Times New Roman</vt:lpstr>
      <vt:lpstr>Wingdings</vt:lpstr>
      <vt:lpstr>Motiv sady Office</vt:lpstr>
      <vt:lpstr>Worksheet</vt:lpstr>
      <vt:lpstr>Acrobat Document</vt:lpstr>
      <vt:lpstr>       MAS Aktivios, z.s.   </vt:lpstr>
      <vt:lpstr>Prezentace aplikace PowerPoint</vt:lpstr>
      <vt:lpstr>Prezentace aplikace PowerPoint</vt:lpstr>
      <vt:lpstr>Základní údaje </vt:lpstr>
      <vt:lpstr>Orgány MAS</vt:lpstr>
      <vt:lpstr> Naše činnost v r. 2017  </vt:lpstr>
      <vt:lpstr>Prezentace aplikace PowerPoint</vt:lpstr>
      <vt:lpstr>Prezentace aplikace PowerPoint</vt:lpstr>
      <vt:lpstr>Prezentace aplikace PowerPoint</vt:lpstr>
      <vt:lpstr>Činnost MAS v roce 2017 v číslech  </vt:lpstr>
      <vt:lpstr>Společně pracujeme na Strategie komunitně vedeného místního rozvoje (Community–led local-development strategy – SCLLD) – žádost podána 30.3. 2016</vt:lpstr>
      <vt:lpstr> SCLLD  2014 – 2020 ( 2017 -2023)    Strategie komunitně vedeného místního rozvoje </vt:lpstr>
      <vt:lpstr> Dlouhodobá vize rozvoje území </vt:lpstr>
      <vt:lpstr>Strategické cíle MAS </vt:lpstr>
      <vt:lpstr>Programové rámce 2017 - 2023</vt:lpstr>
      <vt:lpstr>Výzvy MAS - OPZ</vt:lpstr>
      <vt:lpstr>Výzvy MAS - OPZ </vt:lpstr>
      <vt:lpstr>Výzvy MAS – IROP </vt:lpstr>
      <vt:lpstr>Výzvy MAS – IROP </vt:lpstr>
      <vt:lpstr>2. výzva MAS -IROP</vt:lpstr>
      <vt:lpstr> IROP- alokace 69 927 000,-Kč, dotace 95% </vt:lpstr>
      <vt:lpstr>OP Zaměstnanost                           alokace 10 070 000,-Kč, dotace až 100%</vt:lpstr>
      <vt:lpstr>PRV  -  celková alokace 31 798 000 Kč</vt:lpstr>
      <vt:lpstr> PRV - 1. výzva        22 000 000 Kč / 13 690 023 Kč</vt:lpstr>
      <vt:lpstr>Grant ProSpolky 2017</vt:lpstr>
      <vt:lpstr>Grant ProSpolky 2017</vt:lpstr>
      <vt:lpstr>Realizujeme  Místní akční plány rozvoje  vzdělávání   </vt:lpstr>
      <vt:lpstr>Přehled škol v ORP Blovice ( 8) </vt:lpstr>
      <vt:lpstr>  Další školy na území MAS Aktivios, z.s.  ( 17)</vt:lpstr>
      <vt:lpstr>Partnerství MAP</vt:lpstr>
      <vt:lpstr>          Činnost MAP Blovice a Přeštice 2017               )     </vt:lpstr>
      <vt:lpstr>          Činnost MAP Blovice a Přeštice 2017               )     </vt:lpstr>
      <vt:lpstr>31. 5. 2017 – 2. setkání MŠ „Povídání tentokráte nejen u kafíčka“  v Přešticích</vt:lpstr>
      <vt:lpstr>Beseda nejen pro rodiče s Ing. Jiřím Šromem ze společnosti ACET ČR / 19 účastníků </vt:lpstr>
      <vt:lpstr>    </vt:lpstr>
      <vt:lpstr>          Činnost MAP Blovice a Přeštice 2017               )     </vt:lpstr>
      <vt:lpstr> 6. září 2017 dopoledne v ZUŠ v Přešticích  „Seznámení s oborem muzikoterapie a možnosti použití prvků muzikoterapie ve školství“ - interaktivní seminář určený především pro pedagogy MŠ, ZŠ, ZUŠ,  DDM. – 18 účastníků z 9 organizací  </vt:lpstr>
      <vt:lpstr>          Činnost MAP Blovice a Přeštice 2017               )     </vt:lpstr>
      <vt:lpstr>          Činnost MAP Blovice a Přeštice 2017               )     </vt:lpstr>
      <vt:lpstr>První pomoc – předškolní děti KKC Přeštice 28.11.2017  - praktický seminář pro MŠ    </vt:lpstr>
      <vt:lpstr> 30. listopadu 2017 – se uskutečnila celodenní exkurze za účelem výměny zkušeností do školy  OPEN GATE – gymnázium a základní škola, s.r.o., která se nachází v Babicích u Říčan. / 25 účastníků </vt:lpstr>
      <vt:lpstr>Projekty zjednodušeného vykazování  MAS Akivios nabízí pomoc 43 školám v území  Šablony pro MŠ a ZŠ  - Operační program Výzkum, vývoj  a vzdělávání OPVV    </vt:lpstr>
      <vt:lpstr> Pořádáme  odborné semináře   Účetnictví pro obce s Ing. Davidem Vičarem  </vt:lpstr>
      <vt:lpstr>     Odborné semináře pro obce  Veřejné zakázky malého rozsahu a zjednodušené podlimitní řízení“ - praktické zkušenosti se zákonem č. 134/2016 Sb., o zadávání veřejných zakázek                 10.3.2017       Přeštice     Ing. Martin Budiš  </vt:lpstr>
      <vt:lpstr>Odborné semináře pro obce     Semináře pro obce  Obecně závazné vyhlášky obcí, stanovení obvodů základních škol a mateřských škol “  „Zasedání zastupitelstva obce“  23.3.2017 Přeštice  a 30.3.2017 Blovice   Nakládání s obecním majetkem –  povinnosti obcí 14.9.2017 Přeštice a 23.10.2017 Blovice JUDr.  Olga Petríková, LL.M. oddělení dozoru Plzeň, odbor veřejné správy , dozoru a kontroly, MVČR         </vt:lpstr>
      <vt:lpstr>       26.10.2017 Přeštice Daňové povinnosti obce a obecně závazné vyhlášky obce,  kterými se  stanoví koeficient pro výpočet daně z  nemovitých věcí   Bc. Kamil Lukáš –zástupce oddělení  majetkové daně FÚ Přeštice       16.11.2017 Přeštice                                                              Právní poměry a odměňování                                                             členů zastupitelstev ÚSC se                                                             zaměřením na právní úpravu                                                             účinnou od 1.1. 2018                                                               Ing. Tomáš Pösl,                                                                      vedoucí oddělení dozoru,                                                                     odbor veřejné správy ,                                                                     dozoru a kontroly, MVČR           </vt:lpstr>
      <vt:lpstr>  12.12.2017 Nezvěstice ( areál ČSCHO)   Ochrana obcí před projevy bleskových povodní a erozí pomocí pozemkových úprav    MAS Aktivios                                                                                 Krajský pozemkový úřad Celostátní síť pro venkov   </vt:lpstr>
      <vt:lpstr>Prezentace aplikace PowerPoint</vt:lpstr>
      <vt:lpstr>Prezentace aplikace PowerPoint</vt:lpstr>
      <vt:lpstr>Myslíme na seniory  Virtuální univerzita třetího věku -  VU3V</vt:lpstr>
      <vt:lpstr>Od roku 2008 postupně realizujeme a obnovujeme Naučnou stezku Čertovo břemeno</vt:lpstr>
      <vt:lpstr>Prezentace aplikace PowerPoint</vt:lpstr>
      <vt:lpstr>Prezentace aplikace PowerPoint</vt:lpstr>
      <vt:lpstr> Veletrh cestovního ruchu Plzeňského kraje  -   ITEP Plzeň ( TJ Lokomotiva Plzeň) 21.-23.9. 2017  </vt:lpstr>
      <vt:lpstr> Den s Aktiviosem   středa 13.12.2017  od 13 hod v KKC Přeštice  </vt:lpstr>
      <vt:lpstr>Kancelář MAS Aktivios, z.s.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Občanské sdružení Aktivios</dc:title>
  <dc:creator>aktivios-bouchnerova</dc:creator>
  <cp:lastModifiedBy>Bouchnerova</cp:lastModifiedBy>
  <cp:revision>816</cp:revision>
  <cp:lastPrinted>2018-07-09T09:24:53Z</cp:lastPrinted>
  <dcterms:created xsi:type="dcterms:W3CDTF">2008-12-09T19:45:36Z</dcterms:created>
  <dcterms:modified xsi:type="dcterms:W3CDTF">2018-07-09T09:30:24Z</dcterms:modified>
</cp:coreProperties>
</file>