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8" r:id="rId6"/>
    <p:sldId id="259" r:id="rId7"/>
    <p:sldId id="260" r:id="rId8"/>
    <p:sldId id="265" r:id="rId9"/>
    <p:sldId id="261" r:id="rId10"/>
    <p:sldId id="262" r:id="rId11"/>
    <p:sldId id="263" r:id="rId12"/>
    <p:sldId id="266" r:id="rId1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Eliška Kloudová" userId="3f7c81bf-7bf2-48e4-a32c-9d89cf81394f" providerId="ADAL" clId="{5A386986-7408-4C5C-8345-399123C6B637}"/>
    <pc:docChg chg="undo custSel addSld delSld modSld">
      <pc:chgData name="Mgr. Eliška Kloudová" userId="3f7c81bf-7bf2-48e4-a32c-9d89cf81394f" providerId="ADAL" clId="{5A386986-7408-4C5C-8345-399123C6B637}" dt="2021-12-07T09:38:11.440" v="1260" actId="5793"/>
      <pc:docMkLst>
        <pc:docMk/>
      </pc:docMkLst>
      <pc:sldChg chg="modSp">
        <pc:chgData name="Mgr. Eliška Kloudová" userId="3f7c81bf-7bf2-48e4-a32c-9d89cf81394f" providerId="ADAL" clId="{5A386986-7408-4C5C-8345-399123C6B637}" dt="2021-12-07T08:07:19.715" v="11" actId="113"/>
        <pc:sldMkLst>
          <pc:docMk/>
          <pc:sldMk cId="3601102988" sldId="258"/>
        </pc:sldMkLst>
        <pc:spChg chg="mod">
          <ac:chgData name="Mgr. Eliška Kloudová" userId="3f7c81bf-7bf2-48e4-a32c-9d89cf81394f" providerId="ADAL" clId="{5A386986-7408-4C5C-8345-399123C6B637}" dt="2021-12-07T08:07:19.715" v="11" actId="113"/>
          <ac:spMkLst>
            <pc:docMk/>
            <pc:sldMk cId="3601102988" sldId="258"/>
            <ac:spMk id="3" creationId="{7ABC54EE-65A8-46EC-8D30-C2BFE6E4C9AB}"/>
          </ac:spMkLst>
        </pc:spChg>
      </pc:sldChg>
      <pc:sldChg chg="modSp">
        <pc:chgData name="Mgr. Eliška Kloudová" userId="3f7c81bf-7bf2-48e4-a32c-9d89cf81394f" providerId="ADAL" clId="{5A386986-7408-4C5C-8345-399123C6B637}" dt="2021-12-07T08:06:37.146" v="6" actId="113"/>
        <pc:sldMkLst>
          <pc:docMk/>
          <pc:sldMk cId="2662256801" sldId="259"/>
        </pc:sldMkLst>
        <pc:spChg chg="mod">
          <ac:chgData name="Mgr. Eliška Kloudová" userId="3f7c81bf-7bf2-48e4-a32c-9d89cf81394f" providerId="ADAL" clId="{5A386986-7408-4C5C-8345-399123C6B637}" dt="2021-12-07T08:06:37.146" v="6" actId="113"/>
          <ac:spMkLst>
            <pc:docMk/>
            <pc:sldMk cId="2662256801" sldId="259"/>
            <ac:spMk id="3" creationId="{62BE03E9-8D62-41F1-88AB-02DBEF81EE15}"/>
          </ac:spMkLst>
        </pc:spChg>
      </pc:sldChg>
      <pc:sldChg chg="modSp">
        <pc:chgData name="Mgr. Eliška Kloudová" userId="3f7c81bf-7bf2-48e4-a32c-9d89cf81394f" providerId="ADAL" clId="{5A386986-7408-4C5C-8345-399123C6B637}" dt="2021-12-07T09:23:51.968" v="1129" actId="790"/>
        <pc:sldMkLst>
          <pc:docMk/>
          <pc:sldMk cId="3995506838" sldId="260"/>
        </pc:sldMkLst>
        <pc:spChg chg="mod">
          <ac:chgData name="Mgr. Eliška Kloudová" userId="3f7c81bf-7bf2-48e4-a32c-9d89cf81394f" providerId="ADAL" clId="{5A386986-7408-4C5C-8345-399123C6B637}" dt="2021-12-07T09:23:51.968" v="1129" actId="790"/>
          <ac:spMkLst>
            <pc:docMk/>
            <pc:sldMk cId="3995506838" sldId="260"/>
            <ac:spMk id="3" creationId="{95EFEBCB-24AE-4DF0-94EA-20A07CF9B176}"/>
          </ac:spMkLst>
        </pc:spChg>
      </pc:sldChg>
      <pc:sldChg chg="modSp">
        <pc:chgData name="Mgr. Eliška Kloudová" userId="3f7c81bf-7bf2-48e4-a32c-9d89cf81394f" providerId="ADAL" clId="{5A386986-7408-4C5C-8345-399123C6B637}" dt="2021-12-07T09:23:22.741" v="1126" actId="790"/>
        <pc:sldMkLst>
          <pc:docMk/>
          <pc:sldMk cId="1901180024" sldId="261"/>
        </pc:sldMkLst>
        <pc:spChg chg="mod">
          <ac:chgData name="Mgr. Eliška Kloudová" userId="3f7c81bf-7bf2-48e4-a32c-9d89cf81394f" providerId="ADAL" clId="{5A386986-7408-4C5C-8345-399123C6B637}" dt="2021-12-07T09:23:22.741" v="1126" actId="790"/>
          <ac:spMkLst>
            <pc:docMk/>
            <pc:sldMk cId="1901180024" sldId="261"/>
            <ac:spMk id="2" creationId="{BF16904E-4CF4-4BDD-B4E8-F56BEAC67A49}"/>
          </ac:spMkLst>
        </pc:spChg>
        <pc:spChg chg="mod">
          <ac:chgData name="Mgr. Eliška Kloudová" userId="3f7c81bf-7bf2-48e4-a32c-9d89cf81394f" providerId="ADAL" clId="{5A386986-7408-4C5C-8345-399123C6B637}" dt="2021-12-07T09:23:04.840" v="1125" actId="790"/>
          <ac:spMkLst>
            <pc:docMk/>
            <pc:sldMk cId="1901180024" sldId="261"/>
            <ac:spMk id="3" creationId="{FA42D1EA-90C8-46D8-BCAE-ED0DAF924751}"/>
          </ac:spMkLst>
        </pc:spChg>
      </pc:sldChg>
      <pc:sldChg chg="modSp">
        <pc:chgData name="Mgr. Eliška Kloudová" userId="3f7c81bf-7bf2-48e4-a32c-9d89cf81394f" providerId="ADAL" clId="{5A386986-7408-4C5C-8345-399123C6B637}" dt="2021-12-07T09:31:19.353" v="1134" actId="20577"/>
        <pc:sldMkLst>
          <pc:docMk/>
          <pc:sldMk cId="3262965224" sldId="262"/>
        </pc:sldMkLst>
        <pc:spChg chg="mod">
          <ac:chgData name="Mgr. Eliška Kloudová" userId="3f7c81bf-7bf2-48e4-a32c-9d89cf81394f" providerId="ADAL" clId="{5A386986-7408-4C5C-8345-399123C6B637}" dt="2021-12-07T09:24:06.370" v="1131" actId="20577"/>
          <ac:spMkLst>
            <pc:docMk/>
            <pc:sldMk cId="3262965224" sldId="262"/>
            <ac:spMk id="2" creationId="{D9A785B1-E620-4777-B302-25EE4DD84D36}"/>
          </ac:spMkLst>
        </pc:spChg>
        <pc:spChg chg="mod">
          <ac:chgData name="Mgr. Eliška Kloudová" userId="3f7c81bf-7bf2-48e4-a32c-9d89cf81394f" providerId="ADAL" clId="{5A386986-7408-4C5C-8345-399123C6B637}" dt="2021-12-07T09:31:19.353" v="1134" actId="20577"/>
          <ac:spMkLst>
            <pc:docMk/>
            <pc:sldMk cId="3262965224" sldId="262"/>
            <ac:spMk id="3" creationId="{D2D93FCC-DDDB-4EA2-B12E-379B7C07B884}"/>
          </ac:spMkLst>
        </pc:spChg>
      </pc:sldChg>
      <pc:sldChg chg="modSp">
        <pc:chgData name="Mgr. Eliška Kloudová" userId="3f7c81bf-7bf2-48e4-a32c-9d89cf81394f" providerId="ADAL" clId="{5A386986-7408-4C5C-8345-399123C6B637}" dt="2021-12-07T09:35:29.211" v="1149" actId="20577"/>
        <pc:sldMkLst>
          <pc:docMk/>
          <pc:sldMk cId="1452400413" sldId="263"/>
        </pc:sldMkLst>
        <pc:spChg chg="mod">
          <ac:chgData name="Mgr. Eliška Kloudová" userId="3f7c81bf-7bf2-48e4-a32c-9d89cf81394f" providerId="ADAL" clId="{5A386986-7408-4C5C-8345-399123C6B637}" dt="2021-12-07T09:35:29.211" v="1149" actId="20577"/>
          <ac:spMkLst>
            <pc:docMk/>
            <pc:sldMk cId="1452400413" sldId="263"/>
            <ac:spMk id="3" creationId="{15406CFE-B935-4DC9-B98D-3D6CAFEF1F78}"/>
          </ac:spMkLst>
        </pc:spChg>
        <pc:cxnChg chg="mod">
          <ac:chgData name="Mgr. Eliška Kloudová" userId="3f7c81bf-7bf2-48e4-a32c-9d89cf81394f" providerId="ADAL" clId="{5A386986-7408-4C5C-8345-399123C6B637}" dt="2021-12-07T09:34:44.612" v="1135" actId="1076"/>
          <ac:cxnSpMkLst>
            <pc:docMk/>
            <pc:sldMk cId="1452400413" sldId="263"/>
            <ac:cxnSpMk id="7" creationId="{84D1A5B6-F47C-4538-980E-5A0FD538E139}"/>
          </ac:cxnSpMkLst>
        </pc:cxnChg>
      </pc:sldChg>
      <pc:sldChg chg="modSp del">
        <pc:chgData name="Mgr. Eliška Kloudová" userId="3f7c81bf-7bf2-48e4-a32c-9d89cf81394f" providerId="ADAL" clId="{5A386986-7408-4C5C-8345-399123C6B637}" dt="2021-12-07T08:30:34.525" v="861" actId="2696"/>
        <pc:sldMkLst>
          <pc:docMk/>
          <pc:sldMk cId="1391281406" sldId="264"/>
        </pc:sldMkLst>
        <pc:spChg chg="mod">
          <ac:chgData name="Mgr. Eliška Kloudová" userId="3f7c81bf-7bf2-48e4-a32c-9d89cf81394f" providerId="ADAL" clId="{5A386986-7408-4C5C-8345-399123C6B637}" dt="2021-12-07T08:30:31.604" v="860" actId="6549"/>
          <ac:spMkLst>
            <pc:docMk/>
            <pc:sldMk cId="1391281406" sldId="264"/>
            <ac:spMk id="3" creationId="{4198839A-BAF4-4B1F-82A4-301C626F133A}"/>
          </ac:spMkLst>
        </pc:spChg>
      </pc:sldChg>
      <pc:sldChg chg="addSp delSp modSp add">
        <pc:chgData name="Mgr. Eliška Kloudová" userId="3f7c81bf-7bf2-48e4-a32c-9d89cf81394f" providerId="ADAL" clId="{5A386986-7408-4C5C-8345-399123C6B637}" dt="2021-12-07T09:23:42.050" v="1128" actId="20577"/>
        <pc:sldMkLst>
          <pc:docMk/>
          <pc:sldMk cId="2348625142" sldId="265"/>
        </pc:sldMkLst>
        <pc:spChg chg="del mod">
          <ac:chgData name="Mgr. Eliška Kloudová" userId="3f7c81bf-7bf2-48e4-a32c-9d89cf81394f" providerId="ADAL" clId="{5A386986-7408-4C5C-8345-399123C6B637}" dt="2021-12-07T08:21:43.495" v="387"/>
          <ac:spMkLst>
            <pc:docMk/>
            <pc:sldMk cId="2348625142" sldId="265"/>
            <ac:spMk id="2" creationId="{2B258156-058F-49BF-B57A-99549B17B191}"/>
          </ac:spMkLst>
        </pc:spChg>
        <pc:spChg chg="mod">
          <ac:chgData name="Mgr. Eliška Kloudová" userId="3f7c81bf-7bf2-48e4-a32c-9d89cf81394f" providerId="ADAL" clId="{5A386986-7408-4C5C-8345-399123C6B637}" dt="2021-12-07T09:23:42.050" v="1128" actId="20577"/>
          <ac:spMkLst>
            <pc:docMk/>
            <pc:sldMk cId="2348625142" sldId="265"/>
            <ac:spMk id="3" creationId="{6C0F1D70-4D4E-46EE-9E37-D7070A07E6C2}"/>
          </ac:spMkLst>
        </pc:spChg>
        <pc:picChg chg="add mod">
          <ac:chgData name="Mgr. Eliška Kloudová" userId="3f7c81bf-7bf2-48e4-a32c-9d89cf81394f" providerId="ADAL" clId="{5A386986-7408-4C5C-8345-399123C6B637}" dt="2021-12-07T08:24:48.514" v="642" actId="1076"/>
          <ac:picMkLst>
            <pc:docMk/>
            <pc:sldMk cId="2348625142" sldId="265"/>
            <ac:picMk id="4" creationId="{C0CBC540-A6A8-407A-9D2D-B8BED979A410}"/>
          </ac:picMkLst>
        </pc:picChg>
        <pc:cxnChg chg="add mod">
          <ac:chgData name="Mgr. Eliška Kloudová" userId="3f7c81bf-7bf2-48e4-a32c-9d89cf81394f" providerId="ADAL" clId="{5A386986-7408-4C5C-8345-399123C6B637}" dt="2021-12-07T08:29:49.624" v="859" actId="1076"/>
          <ac:cxnSpMkLst>
            <pc:docMk/>
            <pc:sldMk cId="2348625142" sldId="265"/>
            <ac:cxnSpMk id="5" creationId="{354C3F00-83BF-4064-866E-F2C093CC5B2D}"/>
          </ac:cxnSpMkLst>
        </pc:cxnChg>
      </pc:sldChg>
      <pc:sldChg chg="addSp modSp add">
        <pc:chgData name="Mgr. Eliška Kloudová" userId="3f7c81bf-7bf2-48e4-a32c-9d89cf81394f" providerId="ADAL" clId="{5A386986-7408-4C5C-8345-399123C6B637}" dt="2021-12-07T09:38:11.440" v="1260" actId="5793"/>
        <pc:sldMkLst>
          <pc:docMk/>
          <pc:sldMk cId="1279811288" sldId="266"/>
        </pc:sldMkLst>
        <pc:spChg chg="mod">
          <ac:chgData name="Mgr. Eliška Kloudová" userId="3f7c81bf-7bf2-48e4-a32c-9d89cf81394f" providerId="ADAL" clId="{5A386986-7408-4C5C-8345-399123C6B637}" dt="2021-12-07T09:36:07.455" v="1172" actId="20577"/>
          <ac:spMkLst>
            <pc:docMk/>
            <pc:sldMk cId="1279811288" sldId="266"/>
            <ac:spMk id="2" creationId="{7A345F9C-F6BB-4DB0-BCED-3D0302DBD04D}"/>
          </ac:spMkLst>
        </pc:spChg>
        <pc:spChg chg="mod">
          <ac:chgData name="Mgr. Eliška Kloudová" userId="3f7c81bf-7bf2-48e4-a32c-9d89cf81394f" providerId="ADAL" clId="{5A386986-7408-4C5C-8345-399123C6B637}" dt="2021-12-07T09:38:11.440" v="1260" actId="5793"/>
          <ac:spMkLst>
            <pc:docMk/>
            <pc:sldMk cId="1279811288" sldId="266"/>
            <ac:spMk id="3" creationId="{B0D2AB56-D4E7-4412-867B-3D28F7275D2C}"/>
          </ac:spMkLst>
        </pc:spChg>
        <pc:picChg chg="add mod">
          <ac:chgData name="Mgr. Eliška Kloudová" userId="3f7c81bf-7bf2-48e4-a32c-9d89cf81394f" providerId="ADAL" clId="{5A386986-7408-4C5C-8345-399123C6B637}" dt="2021-12-07T09:37:04.455" v="1250" actId="1076"/>
          <ac:picMkLst>
            <pc:docMk/>
            <pc:sldMk cId="1279811288" sldId="266"/>
            <ac:picMk id="4" creationId="{52A78590-5BD5-4C1A-AA96-072C2759F35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12/7/2021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pohodovarodina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152D24-A231-4283-AA74-8EAB6DAD0A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PPP Plzeň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1193691-8CEC-419C-AEBE-2D5A99465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Mgr. Eliška Kloudová</a:t>
            </a:r>
          </a:p>
          <a:p>
            <a:r>
              <a:rPr lang="cs-CZ" dirty="0"/>
              <a:t>speciální pedagožka</a:t>
            </a:r>
          </a:p>
          <a:p>
            <a:r>
              <a:rPr lang="cs-CZ" dirty="0"/>
              <a:t>vedoucí pracoviště PPP Plzeň-jih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0C17774-84AC-4F6A-B3D7-71ACBAC96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659" y="3757840"/>
            <a:ext cx="2144490" cy="166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07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44FD61-2E23-400A-AE2D-230F62A21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Pedagogicko-psychologická poradna Plzeň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BC54EE-65A8-46EC-8D30-C2BFE6E4C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školní poradenské zařízení </a:t>
            </a:r>
            <a:r>
              <a:rPr lang="cs-CZ" dirty="0"/>
              <a:t>zřizované KÚ Plzeňského kraje</a:t>
            </a:r>
          </a:p>
          <a:p>
            <a:r>
              <a:rPr lang="cs-CZ" dirty="0"/>
              <a:t>zajišťuje komplexní psychologickou, speciálně pedagogickou a sociální diagnostiku zaměřenou především na okolnosti ovlivňující školní úspěšnost klientů</a:t>
            </a:r>
          </a:p>
          <a:p>
            <a:r>
              <a:rPr lang="cs-CZ" dirty="0"/>
              <a:t>poskytuje poradenskou činnost se zaměřením na diagnostiku schopností, dovedností a dalších </a:t>
            </a:r>
            <a:r>
              <a:rPr lang="cs-CZ" b="1" dirty="0"/>
              <a:t>okolností ovlivňujících školní prosperitu dětí a žáků, jejich spokojenost ve vzdělávacím systému a začlenění v třídním kolektivu</a:t>
            </a:r>
          </a:p>
          <a:p>
            <a:r>
              <a:rPr lang="cs-CZ" dirty="0"/>
              <a:t>poskytuje </a:t>
            </a:r>
            <a:r>
              <a:rPr lang="cs-CZ" b="1" dirty="0"/>
              <a:t>konzultace rodičům, pracovníkům škol</a:t>
            </a:r>
            <a:r>
              <a:rPr lang="cs-CZ" dirty="0"/>
              <a:t>, metodicky vede pedagogické pracovníky škol</a:t>
            </a:r>
          </a:p>
          <a:p>
            <a:r>
              <a:rPr lang="cs-CZ" dirty="0"/>
              <a:t>vykonává přímou i metodickou činnost v oblasti </a:t>
            </a:r>
            <a:r>
              <a:rPr lang="cs-CZ" b="1" dirty="0"/>
              <a:t>primární prevence rizikového chování</a:t>
            </a:r>
          </a:p>
          <a:p>
            <a:r>
              <a:rPr lang="cs-CZ" dirty="0"/>
              <a:t>děti a mládež </a:t>
            </a:r>
            <a:r>
              <a:rPr lang="cs-CZ" b="1" dirty="0"/>
              <a:t>od 3 let </a:t>
            </a:r>
            <a:r>
              <a:rPr lang="cs-CZ" dirty="0"/>
              <a:t>do ukončení středoškolského, respektive vyššího odborného studia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7102C8E-FD30-4574-B810-1014A8CD5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7231" y="6047162"/>
            <a:ext cx="1042506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10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492145-C536-4EBD-990F-125ED285D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PPP: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BE03E9-8D62-41F1-88AB-02DBEF81E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psychologické a speciálně-pedagogické vyšetření </a:t>
            </a:r>
            <a:r>
              <a:rPr lang="cs-CZ" dirty="0"/>
              <a:t>(diagnostika vývojových poruch učení a chování, odhalování dalších speciálních vzdělávacích potřeb, diagnostika nadání a mimořádného nadání, vyšetření školní zralosti, kariérové poradenství, vyšetření k uzpůsobení podmínek maturitní zkoušky)</a:t>
            </a:r>
          </a:p>
          <a:p>
            <a:r>
              <a:rPr lang="cs-CZ" b="1" dirty="0"/>
              <a:t>podpora při nápravě zjištěných obtíží </a:t>
            </a:r>
            <a:r>
              <a:rPr lang="cs-CZ" dirty="0"/>
              <a:t>- pracovníci PPP kladou důraz na pravidelnou práci s dítětem v domácím prostředí a </a:t>
            </a:r>
            <a:r>
              <a:rPr lang="cs-CZ" b="1" dirty="0"/>
              <a:t>cíleně vedou rodiče a vychovatele posilováním jejich kompetencí </a:t>
            </a:r>
            <a:r>
              <a:rPr lang="cs-CZ" dirty="0"/>
              <a:t>pro podporu pozitivního rozvoje schopností a dovedností dětí (komplexní programy nebo postupy „na míru“ podle individuálních potřeb klientů) </a:t>
            </a:r>
          </a:p>
          <a:p>
            <a:r>
              <a:rPr lang="cs-CZ" dirty="0"/>
              <a:t>konzultační podpora v náročných situacích ve školních třídách, intervenční programy, adaptační a zážitkové </a:t>
            </a:r>
            <a:r>
              <a:rPr lang="cs-CZ" b="1" dirty="0"/>
              <a:t>programy, primární prevence</a:t>
            </a:r>
            <a:r>
              <a:rPr lang="cs-CZ" dirty="0"/>
              <a:t> pro školy</a:t>
            </a:r>
          </a:p>
          <a:p>
            <a:r>
              <a:rPr lang="cs-CZ" b="1" dirty="0"/>
              <a:t>spolupráce</a:t>
            </a:r>
            <a:r>
              <a:rPr lang="cs-CZ" dirty="0"/>
              <a:t> s dalšími školskými poradenskými zařízeními i odborníky mimo oblast školství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0430BA5-78FF-4603-BD9C-392D70AB7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3557" y="6052478"/>
            <a:ext cx="1042506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25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E0A6B6-2B63-48C6-B0B4-20EE27D9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PPP v řešení nerovností ve vzdělávání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5EFEBCB-24AE-4DF0-94EA-20A07CF9B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ŠZ §2 (1) </a:t>
            </a:r>
            <a:r>
              <a:rPr lang="cs-CZ" noProof="1"/>
              <a:t>Vzdělávání je založeno na </a:t>
            </a:r>
            <a:r>
              <a:rPr lang="cs-CZ" b="1" noProof="1"/>
              <a:t>zásadách rovného přístupu </a:t>
            </a:r>
            <a:r>
              <a:rPr lang="cs-CZ" noProof="1"/>
              <a:t>(a) </a:t>
            </a:r>
            <a:r>
              <a:rPr lang="cs-CZ" b="1" noProof="1"/>
              <a:t>zohledňování vzdělávacích potřeb jednotlivce </a:t>
            </a:r>
            <a:r>
              <a:rPr lang="cs-CZ" noProof="1"/>
              <a:t>(b)</a:t>
            </a:r>
          </a:p>
          <a:p>
            <a:r>
              <a:rPr lang="cs-CZ" b="1" dirty="0"/>
              <a:t>zahájení PŠD </a:t>
            </a:r>
            <a:r>
              <a:rPr lang="cs-CZ" dirty="0"/>
              <a:t>– posouzení školní zralosti dítěte, případně </a:t>
            </a:r>
            <a:r>
              <a:rPr lang="cs-CZ" b="1" dirty="0"/>
              <a:t>doporučení OŠD </a:t>
            </a:r>
          </a:p>
          <a:p>
            <a:pPr marL="0" indent="0">
              <a:buNone/>
            </a:pPr>
            <a:r>
              <a:rPr lang="cs-CZ" dirty="0"/>
              <a:t>		- ! </a:t>
            </a:r>
            <a:r>
              <a:rPr lang="cs-CZ" b="1" dirty="0"/>
              <a:t>komplexní speciálně pedagogická prevence </a:t>
            </a:r>
            <a:r>
              <a:rPr lang="cs-CZ" dirty="0"/>
              <a:t>– stimulace </a:t>
            </a:r>
          </a:p>
          <a:p>
            <a:pPr marL="0" indent="0">
              <a:buNone/>
            </a:pPr>
            <a:r>
              <a:rPr lang="cs-CZ" dirty="0"/>
              <a:t>		   přirozeného rozvoje dětí - kompetence pedagogů (komunikace s</a:t>
            </a:r>
          </a:p>
          <a:p>
            <a:pPr marL="0" indent="0">
              <a:buNone/>
            </a:pPr>
            <a:r>
              <a:rPr lang="cs-CZ" dirty="0"/>
              <a:t>		   rodiči – role rodičů) - </a:t>
            </a:r>
            <a:r>
              <a:rPr lang="cs-CZ" dirty="0">
                <a:hlinkClick r:id="rId2"/>
              </a:rPr>
              <a:t>www.pohodovarodina.cz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	- </a:t>
            </a:r>
            <a:r>
              <a:rPr lang="cs-CZ" b="1" dirty="0"/>
              <a:t>prodloužená fáze stimulace a mapování </a:t>
            </a:r>
            <a:r>
              <a:rPr lang="cs-CZ" b="1" dirty="0" err="1"/>
              <a:t>předčtenářských</a:t>
            </a:r>
            <a:r>
              <a:rPr lang="cs-CZ" b="1" dirty="0"/>
              <a:t> </a:t>
            </a:r>
            <a:r>
              <a:rPr lang="cs-CZ" dirty="0"/>
              <a:t>(…)</a:t>
            </a:r>
          </a:p>
          <a:p>
            <a:pPr marL="0" indent="0">
              <a:buNone/>
            </a:pPr>
            <a:r>
              <a:rPr lang="cs-CZ" dirty="0"/>
              <a:t>		  dovedností prvňáků (komunikace s rodiči – co, proč děláme a co</a:t>
            </a:r>
          </a:p>
          <a:p>
            <a:pPr marL="0" indent="0">
              <a:buNone/>
            </a:pPr>
            <a:r>
              <a:rPr lang="cs-CZ" dirty="0"/>
              <a:t>		  bude, když dělat nebudeme)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DB53DD3-339A-4E36-8178-207018B4C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1659" y="6047162"/>
            <a:ext cx="1042506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0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0F1D70-4D4E-46EE-9E37-D7070A07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08074"/>
            <a:ext cx="10058400" cy="5364126"/>
          </a:xfrm>
        </p:spPr>
        <p:txBody>
          <a:bodyPr/>
          <a:lstStyle/>
          <a:p>
            <a:r>
              <a:rPr lang="cs-CZ" b="1" noProof="1"/>
              <a:t>přijímání na SŠ a ukončování SŠ vzdělávání </a:t>
            </a:r>
            <a:r>
              <a:rPr lang="cs-CZ" noProof="1"/>
              <a:t>– doporučení uzpůsobení podmínek pro konání jednotné zkoušky (žáci se SVP, zkoušky za podmínek, ve kterých se žák vzdělával, nesmí vzniknout zvýhodnění – vyrovnáváme znevýhodnění žáka proti vrstevníkům)</a:t>
            </a:r>
          </a:p>
          <a:p>
            <a:r>
              <a:rPr lang="cs-CZ" b="1" noProof="1"/>
              <a:t>v průběhu vzdělávání </a:t>
            </a:r>
            <a:r>
              <a:rPr lang="cs-CZ" noProof="1"/>
              <a:t>– PPP vyhodnocuje </a:t>
            </a:r>
            <a:r>
              <a:rPr lang="cs-CZ" b="1" noProof="1"/>
              <a:t>speciální vzdělávací potřeby </a:t>
            </a:r>
            <a:r>
              <a:rPr lang="cs-CZ" noProof="1"/>
              <a:t>dětí a žáků a doporučuje vhodná podpůrná opatření vedoucí k naplnění jejich vzdělávacích možností (nezbytné úpravy ve vzdělávání a školských službách </a:t>
            </a:r>
            <a:r>
              <a:rPr lang="cs-CZ" b="1" noProof="1"/>
              <a:t>)</a:t>
            </a:r>
          </a:p>
          <a:p>
            <a:pPr marL="0" indent="0">
              <a:buNone/>
            </a:pPr>
            <a:r>
              <a:rPr lang="cs-CZ" b="1" noProof="1"/>
              <a:t> 	</a:t>
            </a:r>
            <a:r>
              <a:rPr lang="cs-CZ" noProof="1"/>
              <a:t>+ vzdělávací </a:t>
            </a:r>
            <a:r>
              <a:rPr lang="cs-CZ" b="1" noProof="1"/>
              <a:t>potřeby žáků nadaných a mimořádně nadaných </a:t>
            </a:r>
            <a:r>
              <a:rPr lang="cs-CZ" noProof="1"/>
              <a:t>(nadání s sebou přináší řadu specifik, které je potřeba ve vzdělávání  zohlednit) </a:t>
            </a:r>
          </a:p>
          <a:p>
            <a:pPr marL="0" indent="0">
              <a:buNone/>
            </a:pPr>
            <a:r>
              <a:rPr lang="cs-CZ" dirty="0"/>
              <a:t>	modely vyvážené inkluze – projekt Synapse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0CBC540-A6A8-407A-9D2D-B8BED979A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7864" y="6047162"/>
            <a:ext cx="1042506" cy="810838"/>
          </a:xfrm>
          <a:prstGeom prst="rect">
            <a:avLst/>
          </a:prstGeom>
        </p:spPr>
      </p:pic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354C3F00-83BF-4064-866E-F2C093CC5B2D}"/>
              </a:ext>
            </a:extLst>
          </p:cNvPr>
          <p:cNvCxnSpPr/>
          <p:nvPr/>
        </p:nvCxnSpPr>
        <p:spPr>
          <a:xfrm>
            <a:off x="1360967" y="3923413"/>
            <a:ext cx="5954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62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16904E-4CF4-4BDD-B4E8-F56BEAC67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44438"/>
          </a:xfrm>
        </p:spPr>
        <p:txBody>
          <a:bodyPr/>
          <a:lstStyle/>
          <a:p>
            <a:r>
              <a:rPr lang="cs-CZ" b="0" noProof="1"/>
              <a:t>Podpůrná opatření spočívají v</a:t>
            </a:r>
            <a:endParaRPr lang="cs-CZ" noProof="1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42D1EA-90C8-46D8-BCAE-ED0DAF924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29069"/>
            <a:ext cx="10058400" cy="5241851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a) </a:t>
            </a:r>
            <a:r>
              <a:rPr lang="cs-CZ" noProof="1"/>
              <a:t>poradenské pomoci školy a školského poradenského zařízení,</a:t>
            </a:r>
          </a:p>
          <a:p>
            <a:pPr algn="just"/>
            <a:r>
              <a:rPr lang="cs-CZ" noProof="1"/>
              <a:t>b) úpravě organizace, obsahu, hodnocení, forem a metod vzdělávání a školských služeb, včetně zabezpečení výuky předmětů speciálně pedagogické péče a včetně prodloužení délky středního nebo vyššího odborného vzdělávání až o dva roky,</a:t>
            </a:r>
          </a:p>
          <a:p>
            <a:pPr algn="just"/>
            <a:r>
              <a:rPr lang="cs-CZ" noProof="1"/>
              <a:t>c) úpravě podmínek přijímání ke vzdělávání a ukončování vzdělávání,</a:t>
            </a:r>
          </a:p>
          <a:p>
            <a:pPr algn="just"/>
            <a:r>
              <a:rPr lang="cs-CZ" noProof="1"/>
              <a:t>d) použití kompenzačních pomůcek, speciálních učebnic a speciálních učebních pomůcek, využívání komunikačních systémů neslyšících …,</a:t>
            </a:r>
          </a:p>
          <a:p>
            <a:pPr algn="just"/>
            <a:r>
              <a:rPr lang="cs-CZ" noProof="1"/>
              <a:t>e) úpravě očekávaných výstupů vzdělávání v mezích stanovených rámcovými vzdělávacími programy a akreditovanými vzdělávacími programy,</a:t>
            </a:r>
          </a:p>
          <a:p>
            <a:pPr algn="just"/>
            <a:r>
              <a:rPr lang="cs-CZ" noProof="1"/>
              <a:t>f) vzdělávání podle individuálního vzdělávacího plánu,</a:t>
            </a:r>
          </a:p>
          <a:p>
            <a:pPr algn="just"/>
            <a:r>
              <a:rPr lang="cs-CZ" noProof="1"/>
              <a:t>g) využití asistenta pedagoga,</a:t>
            </a:r>
          </a:p>
          <a:p>
            <a:pPr algn="just"/>
            <a:r>
              <a:rPr lang="cs-CZ" noProof="1"/>
              <a:t>h) využití dalšího pedagogického pracovníka, tlumočníka…, nebo</a:t>
            </a:r>
          </a:p>
          <a:p>
            <a:pPr algn="just"/>
            <a:r>
              <a:rPr lang="cs-CZ" noProof="1"/>
              <a:t>i) poskytování vzdělávání nebo školských služeb v prostorách stavebně nebo technicky upravených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4CBAB42-3AFD-49F9-9272-3D0A3CDCE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2291" y="6041846"/>
            <a:ext cx="1042506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80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A785B1-E620-4777-B302-25EE4DD8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1620615"/>
          </a:xfrm>
        </p:spPr>
        <p:txBody>
          <a:bodyPr>
            <a:normAutofit fontScale="90000"/>
          </a:bodyPr>
          <a:lstStyle/>
          <a:p>
            <a:r>
              <a:rPr lang="cs-CZ" dirty="0"/>
              <a:t>Dopady pandemie </a:t>
            </a:r>
            <a:r>
              <a:rPr lang="cs-CZ" dirty="0" err="1"/>
              <a:t>Covid</a:t>
            </a:r>
            <a:r>
              <a:rPr lang="cs-CZ" dirty="0"/>
              <a:t>- 19</a:t>
            </a:r>
            <a:br>
              <a:rPr lang="cs-CZ" dirty="0"/>
            </a:br>
            <a:r>
              <a:rPr lang="cs-CZ" dirty="0"/>
              <a:t> - </a:t>
            </a:r>
            <a:r>
              <a:rPr lang="cs-CZ" sz="3600" dirty="0"/>
              <a:t>prohloubení nerovnosti ve vzdělávání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D93FCC-DDDB-4EA2-B12E-379B7C07B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92595"/>
            <a:ext cx="10058400" cy="4279605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výukové obtíže související </a:t>
            </a:r>
            <a:r>
              <a:rPr lang="cs-CZ" dirty="0"/>
              <a:t>s distanční formou výuky (potíže v přechodu mezi vzdělávacími stupni – prvňáci a současné 7. ročníky, současné 2. ročníky – chybějící metodika čtení a psaní, současné 3. ročníky – chybějící metodika počítání, obecně u žáků v rámci testování pokles v oblasti všeobecných vědomostí a počtů (typicky školských dovedností)</a:t>
            </a:r>
          </a:p>
          <a:p>
            <a:r>
              <a:rPr lang="cs-CZ" b="1" dirty="0"/>
              <a:t>problematika zkreslení hodnocení </a:t>
            </a:r>
            <a:r>
              <a:rPr lang="cs-CZ" dirty="0"/>
              <a:t>- návaznosti hodnocení (distanční a prezenční), vnímání potřeb dětí (zařazování na doučování)</a:t>
            </a:r>
          </a:p>
          <a:p>
            <a:r>
              <a:rPr lang="cs-CZ" dirty="0"/>
              <a:t>nárůst obtíží souvisejících se </a:t>
            </a:r>
            <a:r>
              <a:rPr lang="cs-CZ" b="1" dirty="0"/>
              <a:t>sociální izolací </a:t>
            </a:r>
            <a:r>
              <a:rPr lang="cs-CZ" dirty="0"/>
              <a:t>– komunikace, mezilidské vztahy, spolupráce ve skupině (poptávka po zapojení do nízkoprahových volnočasových, sportovních či kulturních aktivit)</a:t>
            </a:r>
          </a:p>
          <a:p>
            <a:r>
              <a:rPr lang="cs-CZ" b="1" dirty="0"/>
              <a:t>psychické problémy, duševní nepohoda </a:t>
            </a:r>
            <a:r>
              <a:rPr lang="cs-CZ" dirty="0"/>
              <a:t>(špatné nálady, podrážděnost, problémy se spánkem až sebepoškozování) - děti, které nestíhali probíranou látku během distanční ho vzdělávání + </a:t>
            </a:r>
            <a:r>
              <a:rPr lang="cs-CZ" b="1" dirty="0"/>
              <a:t>pokles motivace </a:t>
            </a:r>
            <a:r>
              <a:rPr lang="cs-CZ" dirty="0"/>
              <a:t>(až problémové chování) </a:t>
            </a:r>
          </a:p>
          <a:p>
            <a:r>
              <a:rPr lang="cs-CZ" b="1" dirty="0"/>
              <a:t>nejistá situace </a:t>
            </a:r>
            <a:r>
              <a:rPr lang="cs-CZ" dirty="0"/>
              <a:t>ve školách – priority, přetíženost pedagogů, časté absence žáků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B2A920-FC6B-4440-B197-0BB47997E8E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67003"/>
          <a:stretch/>
        </p:blipFill>
        <p:spPr bwMode="auto">
          <a:xfrm>
            <a:off x="10911575" y="6045200"/>
            <a:ext cx="1043940" cy="812800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6296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8932B9-4A60-4661-9FDB-C4958319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		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406CFE-B935-4DC9-B98D-3D6CAFEF1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28800"/>
            <a:ext cx="10058400" cy="472085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výukové obtíže – doučování ze šablon, Národní plán doučování</a:t>
            </a:r>
          </a:p>
          <a:p>
            <a:pPr marL="0" indent="0">
              <a:buNone/>
            </a:pPr>
            <a:r>
              <a:rPr lang="cs-CZ" dirty="0"/>
              <a:t>		pozor na přetížení žáků, zařazování na doučování</a:t>
            </a:r>
          </a:p>
          <a:p>
            <a:r>
              <a:rPr lang="cs-CZ" dirty="0"/>
              <a:t>zkreslení hodnocení – přehledná kritéria hodnocení, formativní hodnocení</a:t>
            </a:r>
          </a:p>
          <a:p>
            <a:pPr marL="0" indent="0">
              <a:buNone/>
            </a:pPr>
            <a:r>
              <a:rPr lang="cs-CZ" dirty="0"/>
              <a:t>		komunikovat se žáky i rodiči</a:t>
            </a:r>
          </a:p>
          <a:p>
            <a:r>
              <a:rPr lang="cs-CZ" dirty="0"/>
              <a:t>sociální izolace – primárně preventivní programy (klima třídy, rozvoj sociálních kompetencí, ! školní družiny – zacílit také na tuto skupinu pedagogů), propojení s neformálním vzděláváním </a:t>
            </a:r>
            <a:r>
              <a:rPr lang="cs-CZ" noProof="1"/>
              <a:t>(nízkoprahovost)</a:t>
            </a:r>
          </a:p>
          <a:p>
            <a:pPr marL="0" indent="0">
              <a:buNone/>
            </a:pPr>
            <a:r>
              <a:rPr lang="cs-CZ" noProof="1"/>
              <a:t>		wellbeing v</a:t>
            </a:r>
            <a:r>
              <a:rPr lang="cs-CZ" dirty="0"/>
              <a:t>e škole, socializační funkce školy</a:t>
            </a:r>
          </a:p>
          <a:p>
            <a:r>
              <a:rPr lang="cs-CZ" dirty="0"/>
              <a:t>duševní obtíže - ? rozpoznání ohroženého dítěte, cílení primární prevence, posilování ŠPP</a:t>
            </a:r>
          </a:p>
          <a:p>
            <a:pPr marL="0" indent="0">
              <a:buNone/>
            </a:pPr>
            <a:r>
              <a:rPr lang="cs-CZ" dirty="0"/>
              <a:t>		vznikající materiály (PPP – workshopy k domácímu násilí, NÚDZ – připravuje Den duševního zdraví s cílem přípravy metodiky, dokument První pomoc chronicky traumatizovanému dítěti (K. </a:t>
            </a:r>
            <a:r>
              <a:rPr lang="cs-CZ" dirty="0" err="1"/>
              <a:t>Emmer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894F2E98-A796-4E76-AF11-A059E1E4E466}"/>
              </a:ext>
            </a:extLst>
          </p:cNvPr>
          <p:cNvCxnSpPr/>
          <p:nvPr/>
        </p:nvCxnSpPr>
        <p:spPr>
          <a:xfrm>
            <a:off x="2254102" y="2371060"/>
            <a:ext cx="5954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0D966F5D-3ACD-4548-8544-5D0C6A572260}"/>
              </a:ext>
            </a:extLst>
          </p:cNvPr>
          <p:cNvCxnSpPr/>
          <p:nvPr/>
        </p:nvCxnSpPr>
        <p:spPr>
          <a:xfrm>
            <a:off x="2254102" y="3129515"/>
            <a:ext cx="5954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84D1A5B6-F47C-4538-980E-5A0FD538E139}"/>
              </a:ext>
            </a:extLst>
          </p:cNvPr>
          <p:cNvCxnSpPr/>
          <p:nvPr/>
        </p:nvCxnSpPr>
        <p:spPr>
          <a:xfrm>
            <a:off x="2254102" y="4419599"/>
            <a:ext cx="5954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>
            <a:extLst>
              <a:ext uri="{FF2B5EF4-FFF2-40B4-BE49-F238E27FC236}">
                <a16:creationId xmlns:a16="http://schemas.microsoft.com/office/drawing/2014/main" id="{773BA7B8-AC73-49CF-B4DA-3856AC379177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67003"/>
          <a:stretch/>
        </p:blipFill>
        <p:spPr bwMode="auto">
          <a:xfrm>
            <a:off x="10837147" y="6045200"/>
            <a:ext cx="1043940" cy="812800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0813126B-ED9C-4E6B-AEAC-C44B4F39A4A3}"/>
              </a:ext>
            </a:extLst>
          </p:cNvPr>
          <p:cNvCxnSpPr/>
          <p:nvPr/>
        </p:nvCxnSpPr>
        <p:spPr>
          <a:xfrm>
            <a:off x="2254102" y="5461589"/>
            <a:ext cx="5954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40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345F9C-F6BB-4DB0-BCED-3D0302DBD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D2AB56-D4E7-4412-867B-3D28F7275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„Nejvíce nespravedlivé je, když se k různým dětem přistupuje </a:t>
            </a:r>
            <a:r>
              <a:rPr lang="cs-CZ"/>
              <a:t>stejně.“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2A78590-5BD5-4C1A-AA96-072C2759F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0393" y="6084376"/>
            <a:ext cx="1042506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11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6963967DC82448B556D476DF75F6D9" ma:contentTypeVersion="7" ma:contentTypeDescription="Vytvoří nový dokument" ma:contentTypeScope="" ma:versionID="fb4bead37f7cc2121edca75625d8a704">
  <xsd:schema xmlns:xsd="http://www.w3.org/2001/XMLSchema" xmlns:xs="http://www.w3.org/2001/XMLSchema" xmlns:p="http://schemas.microsoft.com/office/2006/metadata/properties" xmlns:ns3="e12226d0-a520-4acc-aab4-111a5f8f3382" targetNamespace="http://schemas.microsoft.com/office/2006/metadata/properties" ma:root="true" ma:fieldsID="72dce648331d52292b9b5aa320d33ae9" ns3:_="">
    <xsd:import namespace="e12226d0-a520-4acc-aab4-111a5f8f338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2226d0-a520-4acc-aab4-111a5f8f3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2BB12A-F5FC-4906-94D0-BFED312730DC}">
  <ds:schemaRefs>
    <ds:schemaRef ds:uri="e12226d0-a520-4acc-aab4-111a5f8f3382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6D178C-BCEB-41E7-891D-B01A541FB7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C201C4-272D-46E3-82AF-0BFEAF529B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2226d0-a520-4acc-aab4-111a5f8f3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437</TotalTime>
  <Words>894</Words>
  <Application>Microsoft Office PowerPoint</Application>
  <PresentationFormat>Širokoúhlá obrazovka</PresentationFormat>
  <Paragraphs>56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Georgia</vt:lpstr>
      <vt:lpstr>Trebuchet MS</vt:lpstr>
      <vt:lpstr>Wingdings</vt:lpstr>
      <vt:lpstr>Dřevo</vt:lpstr>
      <vt:lpstr>PPP Plzeň</vt:lpstr>
      <vt:lpstr>Pedagogicko-psychologická poradna Plzeň</vt:lpstr>
      <vt:lpstr>Činnost PPP:</vt:lpstr>
      <vt:lpstr>Role PPP v řešení nerovností ve vzdělávání</vt:lpstr>
      <vt:lpstr>Prezentace aplikace PowerPoint</vt:lpstr>
      <vt:lpstr>Podpůrná opatření spočívají v</vt:lpstr>
      <vt:lpstr>Dopady pandemie Covid- 19  - prohloubení nerovnosti ve vzdělávání </vt:lpstr>
      <vt:lpstr>Řešení  ?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PPP Plzeň</dc:title>
  <dc:creator>Mgr. Eliška Kloudová</dc:creator>
  <cp:lastModifiedBy>Mgr. Eliška Kloudová</cp:lastModifiedBy>
  <cp:revision>28</cp:revision>
  <cp:lastPrinted>2021-12-07T08:33:13Z</cp:lastPrinted>
  <dcterms:created xsi:type="dcterms:W3CDTF">2021-12-06T08:39:29Z</dcterms:created>
  <dcterms:modified xsi:type="dcterms:W3CDTF">2021-12-07T09:38:31Z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0x010100016963967DC82448B556D476DF75F6D9</vt:lpwstr>
  </property>
</Properties>
</file>