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4"/>
  </p:notesMasterIdLst>
  <p:sldIdLst>
    <p:sldId id="264" r:id="rId2"/>
    <p:sldId id="266" r:id="rId3"/>
    <p:sldId id="256" r:id="rId4"/>
    <p:sldId id="257" r:id="rId5"/>
    <p:sldId id="258" r:id="rId6"/>
    <p:sldId id="265" r:id="rId7"/>
    <p:sldId id="261" r:id="rId8"/>
    <p:sldId id="263" r:id="rId9"/>
    <p:sldId id="268" r:id="rId10"/>
    <p:sldId id="269" r:id="rId11"/>
    <p:sldId id="270" r:id="rId12"/>
    <p:sldId id="267" r:id="rId13"/>
  </p:sldIdLst>
  <p:sldSz cx="14630400" cy="8229600"/>
  <p:notesSz cx="8229600" cy="14630400"/>
  <p:embeddedFontLst>
    <p:embeddedFont>
      <p:font typeface="Inter" panose="020B0604020202020204" charset="0"/>
      <p:regular r:id="rId15"/>
    </p:embeddedFont>
    <p:embeddedFont>
      <p:font typeface="Neue Haas Grotesk Text Pro" panose="020B0504020202020204" pitchFamily="34" charset="-18"/>
      <p:regular r:id="rId16"/>
      <p:bold r:id="rId17"/>
      <p:italic r:id="rId18"/>
      <p:boldItalic r:id="rId19"/>
    </p:embeddedFont>
  </p:embeddedFont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10"/>
  </p:normalViewPr>
  <p:slideViewPr>
    <p:cSldViewPr snapToGrid="0" snapToObjects="1">
      <p:cViewPr varScale="1">
        <p:scale>
          <a:sx n="72" d="100"/>
          <a:sy n="72" d="100"/>
        </p:scale>
        <p:origin x="509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9857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7127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EA840E-01FB-FAC8-3190-1B76886622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A6B5445-CB8E-1AAD-3F81-A358635F54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1B2EB1C-ED58-BAF1-DA1D-AB526C11BE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788795-1C1B-42F9-83A3-3308269C2C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8206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4A5FB3-2EF5-984E-1135-3712AA3B71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D1D973D-35E6-107C-A85E-A295E767BF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11494DD-C2DB-5873-BAEC-B3CAD553E8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36A52A-5028-F33B-005E-ECAEB7B391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069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7856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9490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3FB428-3F09-46A7-2209-035D537533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962F387-B947-927A-1271-95D3EE76BD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3962E0-8B61-4314-9DB2-84E97E3A33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243D4B-0DB4-2558-242E-C5E07C426D8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504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uzeum-blovice.cz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0.jp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702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77520" y="2702600"/>
            <a:ext cx="13396238" cy="18549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endParaRPr lang="en-US" sz="3200" dirty="0">
              <a:latin typeface="Neue Haas Grotesk Text Pro" panose="020B0504020202020204" pitchFamily="34" charset="-18"/>
            </a:endParaRP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823" y="4760843"/>
            <a:ext cx="2789168" cy="2789168"/>
          </a:xfrm>
          <a:prstGeom prst="rect">
            <a:avLst/>
          </a:prstGeom>
        </p:spPr>
      </p:pic>
      <p:sp>
        <p:nvSpPr>
          <p:cNvPr id="14" name="Text 1"/>
          <p:cNvSpPr/>
          <p:nvPr/>
        </p:nvSpPr>
        <p:spPr>
          <a:xfrm>
            <a:off x="1103134" y="3945796"/>
            <a:ext cx="2518545" cy="7134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600"/>
              </a:lnSpc>
              <a:buNone/>
            </a:pPr>
            <a:r>
              <a:rPr lang="cs-CZ" b="1" dirty="0">
                <a:solidFill>
                  <a:srgbClr val="272525"/>
                </a:solidFill>
                <a:ea typeface="Petrona Bold" pitchFamily="34" charset="-122"/>
              </a:rPr>
              <a:t>Návod v češtině</a:t>
            </a:r>
            <a:endParaRPr lang="en-US" dirty="0"/>
          </a:p>
        </p:txBody>
      </p:sp>
      <p:sp>
        <p:nvSpPr>
          <p:cNvPr id="15" name="Text 1"/>
          <p:cNvSpPr/>
          <p:nvPr/>
        </p:nvSpPr>
        <p:spPr>
          <a:xfrm>
            <a:off x="6020007" y="3936936"/>
            <a:ext cx="2518545" cy="7134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600"/>
              </a:lnSpc>
              <a:buNone/>
            </a:pPr>
            <a:r>
              <a:rPr lang="cs-CZ" b="1" dirty="0">
                <a:solidFill>
                  <a:srgbClr val="272525"/>
                </a:solidFill>
                <a:ea typeface="Petrona Bold" pitchFamily="34" charset="-122"/>
              </a:rPr>
              <a:t>Návod v AJ + popisky</a:t>
            </a:r>
            <a:endParaRPr lang="en-US" dirty="0"/>
          </a:p>
        </p:txBody>
      </p:sp>
      <p:sp>
        <p:nvSpPr>
          <p:cNvPr id="16" name="Text 1"/>
          <p:cNvSpPr/>
          <p:nvPr/>
        </p:nvSpPr>
        <p:spPr>
          <a:xfrm>
            <a:off x="10936880" y="3946875"/>
            <a:ext cx="2518545" cy="7134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600"/>
              </a:lnSpc>
              <a:buNone/>
            </a:pPr>
            <a:r>
              <a:rPr lang="cs-CZ" b="1" dirty="0">
                <a:solidFill>
                  <a:srgbClr val="272525"/>
                </a:solidFill>
                <a:ea typeface="Petrona Bold" pitchFamily="34" charset="-122"/>
              </a:rPr>
              <a:t>Návod v AJ + komentáře</a:t>
            </a:r>
            <a:endParaRPr lang="en-US" dirty="0"/>
          </a:p>
        </p:txBody>
      </p:sp>
      <p:pic>
        <p:nvPicPr>
          <p:cNvPr id="17" name="Obrázek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0007" y="4760843"/>
            <a:ext cx="2789168" cy="2789168"/>
          </a:xfrm>
          <a:prstGeom prst="rect">
            <a:avLst/>
          </a:prstGeom>
        </p:spPr>
      </p:pic>
      <p:pic>
        <p:nvPicPr>
          <p:cNvPr id="18" name="Obrázek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94184" y="4760844"/>
            <a:ext cx="2789168" cy="2789168"/>
          </a:xfrm>
          <a:prstGeom prst="rect">
            <a:avLst/>
          </a:prstGeom>
        </p:spPr>
      </p:pic>
      <p:sp>
        <p:nvSpPr>
          <p:cNvPr id="19" name="Text 0"/>
          <p:cNvSpPr/>
          <p:nvPr/>
        </p:nvSpPr>
        <p:spPr>
          <a:xfrm>
            <a:off x="629920" y="2855001"/>
            <a:ext cx="10561541" cy="7131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cs-CZ" sz="2000" b="1" dirty="0">
                <a:solidFill>
                  <a:srgbClr val="000000"/>
                </a:solidFill>
                <a:latin typeface="Neue Haas Grotesk Text Pro" panose="020B0504020202020204" pitchFamily="34" charset="-18"/>
                <a:ea typeface="Petrona Bold" pitchFamily="34" charset="-122"/>
              </a:rPr>
              <a:t>Návod na skládání </a:t>
            </a:r>
            <a:r>
              <a:rPr lang="cs-CZ" sz="2000" b="1" dirty="0" err="1">
                <a:solidFill>
                  <a:srgbClr val="000000"/>
                </a:solidFill>
                <a:latin typeface="Neue Haas Grotesk Text Pro" panose="020B0504020202020204" pitchFamily="34" charset="-18"/>
                <a:ea typeface="Petrona Bold" pitchFamily="34" charset="-122"/>
              </a:rPr>
              <a:t>origami</a:t>
            </a:r>
            <a:r>
              <a:rPr lang="cs-CZ" sz="2000" b="1" dirty="0">
                <a:solidFill>
                  <a:srgbClr val="000000"/>
                </a:solidFill>
                <a:latin typeface="Neue Haas Grotesk Text Pro" panose="020B0504020202020204" pitchFamily="34" charset="-18"/>
                <a:ea typeface="Petrona Bold" pitchFamily="34" charset="-122"/>
              </a:rPr>
              <a:t> jeřába podle legendy </a:t>
            </a:r>
            <a:r>
              <a:rPr lang="cs-CZ" sz="2000" b="1" dirty="0" err="1">
                <a:solidFill>
                  <a:srgbClr val="000000"/>
                </a:solidFill>
                <a:latin typeface="Neue Haas Grotesk Text Pro" panose="020B0504020202020204" pitchFamily="34" charset="-18"/>
                <a:ea typeface="Petrona Bold" pitchFamily="34" charset="-122"/>
              </a:rPr>
              <a:t>Senbazuru</a:t>
            </a:r>
            <a:r>
              <a:rPr lang="cs-CZ" sz="2000" b="1" dirty="0">
                <a:solidFill>
                  <a:srgbClr val="000000"/>
                </a:solidFill>
                <a:latin typeface="Neue Haas Grotesk Text Pro" panose="020B0504020202020204" pitchFamily="34" charset="-18"/>
                <a:ea typeface="Petrona Bold" pitchFamily="34" charset="-122"/>
              </a:rPr>
              <a:t> </a:t>
            </a:r>
            <a:endParaRPr lang="en-US" sz="2000" dirty="0">
              <a:latin typeface="Neue Haas Grotesk Text Pro" panose="020B0504020202020204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4287424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2BA4BE-C3D4-1C71-21F8-D5B4C36E18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9A5F9F0F-5899-62F8-DA2E-ACD16C99C8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2643" y="742950"/>
            <a:ext cx="4780569" cy="6752155"/>
          </a:xfrm>
          <a:prstGeom prst="rect">
            <a:avLst/>
          </a:prstGeom>
        </p:spPr>
      </p:pic>
      <p:sp>
        <p:nvSpPr>
          <p:cNvPr id="4" name="Text 1">
            <a:extLst>
              <a:ext uri="{FF2B5EF4-FFF2-40B4-BE49-F238E27FC236}">
                <a16:creationId xmlns:a16="http://schemas.microsoft.com/office/drawing/2014/main" id="{122875A8-2AC0-881E-418C-747F49D6B384}"/>
              </a:ext>
            </a:extLst>
          </p:cNvPr>
          <p:cNvSpPr/>
          <p:nvPr/>
        </p:nvSpPr>
        <p:spPr>
          <a:xfrm>
            <a:off x="459487" y="1743075"/>
            <a:ext cx="8320182" cy="61436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15000"/>
              </a:lnSpc>
            </a:pPr>
            <a:endParaRPr lang="cs-CZ" sz="1750" dirty="0">
              <a:latin typeface="Neue Haas Grotesk Text Pro" panose="020B0504020202020204" pitchFamily="34" charset="-18"/>
            </a:endParaRPr>
          </a:p>
        </p:txBody>
      </p:sp>
      <p:sp>
        <p:nvSpPr>
          <p:cNvPr id="3" name="Text 0">
            <a:extLst>
              <a:ext uri="{FF2B5EF4-FFF2-40B4-BE49-F238E27FC236}">
                <a16:creationId xmlns:a16="http://schemas.microsoft.com/office/drawing/2014/main" id="{F12155D3-18AE-A7CD-DAA4-07BEBA4C686B}"/>
              </a:ext>
            </a:extLst>
          </p:cNvPr>
          <p:cNvSpPr/>
          <p:nvPr/>
        </p:nvSpPr>
        <p:spPr>
          <a:xfrm>
            <a:off x="614885" y="597531"/>
            <a:ext cx="7922827" cy="7442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850"/>
              </a:lnSpc>
              <a:buNone/>
            </a:pPr>
            <a:r>
              <a:rPr lang="cs-CZ" sz="4650" b="1" dirty="0">
                <a:solidFill>
                  <a:srgbClr val="000000"/>
                </a:solidFill>
                <a:latin typeface="Neue Haas Grotesk Text Pro" panose="020B0504020202020204" pitchFamily="34" charset="-18"/>
                <a:ea typeface="Petrona Bold" pitchFamily="34" charset="-122"/>
                <a:cs typeface="Petrona Bold" pitchFamily="34" charset="-120"/>
              </a:rPr>
              <a:t>Literární přehlídka 2025</a:t>
            </a: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"/>
            </a:pPr>
            <a:endParaRPr lang="cs-CZ" sz="1800" b="1" dirty="0">
              <a:solidFill>
                <a:srgbClr val="474747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07000"/>
              </a:lnSpc>
            </a:pPr>
            <a:r>
              <a:rPr lang="cs-CZ" sz="2400" b="1" dirty="0">
                <a:solidFill>
                  <a:srgbClr val="474747"/>
                </a:solidFill>
                <a:highlight>
                  <a:srgbClr val="FFFFFF"/>
                </a:highlight>
                <a:latin typeface="Neue Haas Grotesk Text Pro" panose="020B0504020202020204" pitchFamily="34" charset="-18"/>
                <a:ea typeface="Calibri" panose="020F0502020204030204" pitchFamily="34" charset="0"/>
                <a:cs typeface="Calibri" panose="020F0502020204030204" pitchFamily="34" charset="0"/>
              </a:rPr>
              <a:t>Sdílejte svoji stávající přípravu s ostatními (ve skupině):</a:t>
            </a:r>
          </a:p>
          <a:p>
            <a:pPr lvl="0">
              <a:lnSpc>
                <a:spcPct val="107000"/>
              </a:lnSpc>
            </a:pPr>
            <a:endParaRPr lang="cs-CZ" sz="2400" dirty="0">
              <a:solidFill>
                <a:srgbClr val="474747"/>
              </a:solidFill>
              <a:highlight>
                <a:srgbClr val="FFFFFF"/>
              </a:highlight>
              <a:latin typeface="Neue Haas Grotesk Text Pro" panose="020B0504020202020204" pitchFamily="34" charset="-18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buSzPct val="150000"/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474747"/>
                </a:solidFill>
                <a:highlight>
                  <a:srgbClr val="FFFFFF"/>
                </a:highlight>
                <a:latin typeface="Neue Haas Grotesk Text Pro" panose="020B0504020202020204" pitchFamily="34" charset="-18"/>
                <a:ea typeface="Calibri" panose="020F0502020204030204" pitchFamily="34" charset="0"/>
                <a:cs typeface="Calibri" panose="020F0502020204030204" pitchFamily="34" charset="0"/>
              </a:rPr>
              <a:t>Jak o svém textu v tuto chvíli uvažuješ? </a:t>
            </a:r>
          </a:p>
          <a:p>
            <a:pPr marL="342900" lvl="0" indent="-342900">
              <a:lnSpc>
                <a:spcPct val="107000"/>
              </a:lnSpc>
              <a:buSzPct val="150000"/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474747"/>
                </a:solidFill>
                <a:highlight>
                  <a:srgbClr val="FFFFFF"/>
                </a:highlight>
                <a:latin typeface="Neue Haas Grotesk Text Pro" panose="020B0504020202020204" pitchFamily="34" charset="-18"/>
                <a:ea typeface="Calibri" panose="020F0502020204030204" pitchFamily="34" charset="0"/>
                <a:cs typeface="Calibri" panose="020F0502020204030204" pitchFamily="34" charset="0"/>
              </a:rPr>
              <a:t>Jakou formou budeš svůj text psát?</a:t>
            </a:r>
          </a:p>
          <a:p>
            <a:pPr marL="342900" lvl="0" indent="-342900">
              <a:lnSpc>
                <a:spcPct val="107000"/>
              </a:lnSpc>
              <a:buSzPct val="150000"/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474747"/>
                </a:solidFill>
                <a:highlight>
                  <a:srgbClr val="FFFFFF"/>
                </a:highlight>
                <a:latin typeface="Neue Haas Grotesk Text Pro" panose="020B0504020202020204" pitchFamily="34" charset="-18"/>
                <a:ea typeface="Calibri" panose="020F0502020204030204" pitchFamily="34" charset="0"/>
                <a:cs typeface="Calibri" panose="020F0502020204030204" pitchFamily="34" charset="0"/>
              </a:rPr>
              <a:t>Na co se chceš hlavně zaměřit, co bude hlavní „linka“?</a:t>
            </a:r>
          </a:p>
          <a:p>
            <a:pPr marL="342900" lvl="0" indent="-342900">
              <a:lnSpc>
                <a:spcPct val="107000"/>
              </a:lnSpc>
              <a:buSzPct val="150000"/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474747"/>
                </a:solidFill>
                <a:highlight>
                  <a:srgbClr val="FFFFFF"/>
                </a:highlight>
                <a:latin typeface="Neue Haas Grotesk Text Pro" panose="020B0504020202020204" pitchFamily="34" charset="-18"/>
                <a:ea typeface="Calibri" panose="020F0502020204030204" pitchFamily="34" charset="0"/>
                <a:cs typeface="Calibri" panose="020F0502020204030204" pitchFamily="34" charset="0"/>
              </a:rPr>
              <a:t>Už tě napadají nějaké detaily či podrobnosti textu?</a:t>
            </a:r>
          </a:p>
          <a:p>
            <a:pPr marL="342900" lvl="0" indent="-342900">
              <a:lnSpc>
                <a:spcPct val="107000"/>
              </a:lnSpc>
              <a:buSzPct val="150000"/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474747"/>
                </a:solidFill>
                <a:latin typeface="Neue Haas Grotesk Text Pro" panose="020B0504020202020204" pitchFamily="34" charset="-18"/>
                <a:ea typeface="Calibri" panose="020F0502020204030204" pitchFamily="34" charset="0"/>
                <a:cs typeface="Calibri" panose="020F0502020204030204" pitchFamily="34" charset="0"/>
              </a:rPr>
              <a:t>Na co tví čtenáři budou asi nejvíce zvědaví? </a:t>
            </a:r>
          </a:p>
          <a:p>
            <a:pPr marL="342900" lvl="0" indent="-342900">
              <a:lnSpc>
                <a:spcPct val="107000"/>
              </a:lnSpc>
              <a:buSzPct val="150000"/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474747"/>
                </a:solidFill>
                <a:latin typeface="Neue Haas Grotesk Text Pro" panose="020B0504020202020204" pitchFamily="34" charset="-18"/>
                <a:ea typeface="Calibri" panose="020F0502020204030204" pitchFamily="34" charset="0"/>
                <a:cs typeface="Calibri" panose="020F0502020204030204" pitchFamily="34" charset="0"/>
              </a:rPr>
              <a:t>…</a:t>
            </a:r>
            <a:endParaRPr lang="cs-CZ" sz="2400" dirty="0">
              <a:latin typeface="Neue Haas Grotesk Text Pro" panose="020B0504020202020204" pitchFamily="34" charset="-18"/>
              <a:ea typeface="Calibri" panose="020F0502020204030204" pitchFamily="34" charset="0"/>
            </a:endParaRPr>
          </a:p>
          <a:p>
            <a:pPr lvl="0">
              <a:lnSpc>
                <a:spcPct val="107000"/>
              </a:lnSpc>
            </a:pPr>
            <a:endParaRPr lang="cs-CZ" b="1" dirty="0">
              <a:solidFill>
                <a:srgbClr val="474747"/>
              </a:solidFill>
              <a:highlight>
                <a:srgbClr val="FFFFFF"/>
              </a:highlight>
              <a:latin typeface="Neue Haas Grotesk Text Pro" panose="020B0504020202020204" pitchFamily="34" charset="-18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ts val="5850"/>
              </a:lnSpc>
              <a:buNone/>
            </a:pPr>
            <a:endParaRPr lang="cs-CZ" sz="4650" b="1" dirty="0">
              <a:solidFill>
                <a:srgbClr val="000000"/>
              </a:solidFill>
              <a:ea typeface="Petrona Bold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668819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B9E94F-C06C-0FA6-32D4-613A970947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4230C406-054A-90CF-E0F2-6C6B42F8A6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2643" y="742950"/>
            <a:ext cx="4780569" cy="6752155"/>
          </a:xfrm>
          <a:prstGeom prst="rect">
            <a:avLst/>
          </a:prstGeom>
        </p:spPr>
      </p:pic>
      <p:sp>
        <p:nvSpPr>
          <p:cNvPr id="4" name="Text 1">
            <a:extLst>
              <a:ext uri="{FF2B5EF4-FFF2-40B4-BE49-F238E27FC236}">
                <a16:creationId xmlns:a16="http://schemas.microsoft.com/office/drawing/2014/main" id="{059A9973-08C2-918A-3F67-668DEF84D8E5}"/>
              </a:ext>
            </a:extLst>
          </p:cNvPr>
          <p:cNvSpPr/>
          <p:nvPr/>
        </p:nvSpPr>
        <p:spPr>
          <a:xfrm>
            <a:off x="459487" y="1743075"/>
            <a:ext cx="8320182" cy="61436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15000"/>
              </a:lnSpc>
            </a:pPr>
            <a:endParaRPr lang="cs-CZ" sz="1750" dirty="0">
              <a:latin typeface="Neue Haas Grotesk Text Pro" panose="020B0504020202020204" pitchFamily="34" charset="-18"/>
            </a:endParaRPr>
          </a:p>
        </p:txBody>
      </p:sp>
      <p:sp>
        <p:nvSpPr>
          <p:cNvPr id="3" name="Text 0">
            <a:extLst>
              <a:ext uri="{FF2B5EF4-FFF2-40B4-BE49-F238E27FC236}">
                <a16:creationId xmlns:a16="http://schemas.microsoft.com/office/drawing/2014/main" id="{7E11FAC4-2255-A8A9-F0BD-EF66520976C7}"/>
              </a:ext>
            </a:extLst>
          </p:cNvPr>
          <p:cNvSpPr/>
          <p:nvPr/>
        </p:nvSpPr>
        <p:spPr>
          <a:xfrm>
            <a:off x="614885" y="597531"/>
            <a:ext cx="7922827" cy="7442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850"/>
              </a:lnSpc>
              <a:buNone/>
            </a:pPr>
            <a:r>
              <a:rPr lang="cs-CZ" sz="4650" b="1" dirty="0">
                <a:solidFill>
                  <a:srgbClr val="000000"/>
                </a:solidFill>
                <a:latin typeface="Neue Haas Grotesk Text Pro" panose="020B0504020202020204" pitchFamily="34" charset="-18"/>
                <a:ea typeface="Petrona Bold" pitchFamily="34" charset="-122"/>
                <a:cs typeface="Petrona Bold" pitchFamily="34" charset="-120"/>
              </a:rPr>
              <a:t>Literární přehlídka 2025</a:t>
            </a: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"/>
            </a:pPr>
            <a:endParaRPr lang="cs-CZ" sz="1800" b="1" dirty="0">
              <a:solidFill>
                <a:srgbClr val="474747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07000"/>
              </a:lnSpc>
            </a:pPr>
            <a:endParaRPr lang="cs-CZ" b="1" dirty="0">
              <a:solidFill>
                <a:srgbClr val="474747"/>
              </a:solidFill>
              <a:highlight>
                <a:srgbClr val="FFFFFF"/>
              </a:highlight>
              <a:latin typeface="Neue Haas Grotesk Text Pro" panose="020B0504020202020204" pitchFamily="34" charset="-18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07000"/>
              </a:lnSpc>
            </a:pPr>
            <a:endParaRPr lang="cs-CZ" b="1" dirty="0">
              <a:solidFill>
                <a:srgbClr val="474747"/>
              </a:solidFill>
              <a:highlight>
                <a:srgbClr val="FFFFFF"/>
              </a:highlight>
              <a:latin typeface="Neue Haas Grotesk Text Pro" panose="020B0504020202020204" pitchFamily="34" charset="-18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07000"/>
              </a:lnSpc>
            </a:pPr>
            <a:endParaRPr lang="cs-CZ" b="1" dirty="0">
              <a:solidFill>
                <a:srgbClr val="474747"/>
              </a:solidFill>
              <a:highlight>
                <a:srgbClr val="FFFFFF"/>
              </a:highlight>
              <a:latin typeface="Neue Haas Grotesk Text Pro" panose="020B0504020202020204" pitchFamily="34" charset="-18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07000"/>
              </a:lnSpc>
            </a:pPr>
            <a:endParaRPr lang="cs-CZ" b="1" dirty="0">
              <a:solidFill>
                <a:srgbClr val="474747"/>
              </a:solidFill>
              <a:highlight>
                <a:srgbClr val="FFFFFF"/>
              </a:highlight>
              <a:latin typeface="Neue Haas Grotesk Text Pro" panose="020B0504020202020204" pitchFamily="34" charset="-18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07000"/>
              </a:lnSpc>
            </a:pPr>
            <a:endParaRPr lang="cs-CZ" b="1" dirty="0">
              <a:solidFill>
                <a:srgbClr val="474747"/>
              </a:solidFill>
              <a:highlight>
                <a:srgbClr val="FFFFFF"/>
              </a:highlight>
              <a:latin typeface="Neue Haas Grotesk Text Pro" panose="020B0504020202020204" pitchFamily="34" charset="-18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07000"/>
              </a:lnSpc>
            </a:pPr>
            <a:endParaRPr lang="cs-CZ" b="1">
              <a:solidFill>
                <a:srgbClr val="474747"/>
              </a:solidFill>
              <a:highlight>
                <a:srgbClr val="FFFFFF"/>
              </a:highlight>
              <a:latin typeface="Neue Haas Grotesk Text Pro" panose="020B0504020202020204" pitchFamily="34" charset="-18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07000"/>
              </a:lnSpc>
            </a:pPr>
            <a:endParaRPr lang="cs-CZ" b="1" dirty="0">
              <a:solidFill>
                <a:srgbClr val="474747"/>
              </a:solidFill>
              <a:highlight>
                <a:srgbClr val="FFFFFF"/>
              </a:highlight>
              <a:latin typeface="Neue Haas Grotesk Text Pro" panose="020B0504020202020204" pitchFamily="34" charset="-18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07000"/>
              </a:lnSpc>
            </a:pPr>
            <a:r>
              <a:rPr lang="cs-CZ" sz="3200" dirty="0">
                <a:solidFill>
                  <a:srgbClr val="474747"/>
                </a:solidFill>
                <a:highlight>
                  <a:srgbClr val="FFFFFF"/>
                </a:highlight>
                <a:latin typeface="Neue Haas Grotesk Text Pro" panose="020B0504020202020204" pitchFamily="34" charset="-18"/>
                <a:ea typeface="Calibri" panose="020F0502020204030204" pitchFamily="34" charset="0"/>
                <a:cs typeface="Calibri" panose="020F0502020204030204" pitchFamily="34" charset="0"/>
              </a:rPr>
              <a:t>Prostor pro vlastní psaní</a:t>
            </a:r>
          </a:p>
          <a:p>
            <a:pPr marL="0" indent="0">
              <a:lnSpc>
                <a:spcPts val="5850"/>
              </a:lnSpc>
              <a:buNone/>
            </a:pPr>
            <a:endParaRPr lang="cs-CZ" sz="4650" b="1" dirty="0">
              <a:solidFill>
                <a:srgbClr val="000000"/>
              </a:solidFill>
              <a:ea typeface="Petrona Bold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224942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6606" y="176144"/>
            <a:ext cx="5577188" cy="7877313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10694146" y="7042758"/>
            <a:ext cx="3788217" cy="4642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850"/>
              </a:lnSpc>
            </a:pPr>
            <a:r>
              <a:rPr lang="en-US" dirty="0">
                <a:latin typeface="Neue Haas Grotesk Text Pro" panose="020B0504020202020204" pitchFamily="34" charset="-18"/>
                <a:hlinkClick r:id="rId3"/>
              </a:rPr>
              <a:t>https://www.muzeum-blovice.cz/</a:t>
            </a:r>
            <a:r>
              <a:rPr lang="cs-CZ" dirty="0">
                <a:latin typeface="Neue Haas Grotesk Text Pro" panose="020B0504020202020204" pitchFamily="34" charset="-18"/>
              </a:rPr>
              <a:t> </a:t>
            </a:r>
            <a:endParaRPr lang="en-US" dirty="0">
              <a:latin typeface="Neue Haas Grotesk Text Pro" panose="020B0504020202020204" pitchFamily="34" charset="-18"/>
            </a:endParaRPr>
          </a:p>
        </p:txBody>
      </p:sp>
      <p:pic>
        <p:nvPicPr>
          <p:cNvPr id="1028" name="Picture 4" descr="Muzeum jižního Plzeňska v Blovicích, p. o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2026" y="404813"/>
            <a:ext cx="2442756" cy="2442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FFD8CAF-AA27-05E8-42A9-6A6928659F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399" y="404812"/>
            <a:ext cx="3226975" cy="2153903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254562E5-0663-FB17-CB60-61E428830527}"/>
              </a:ext>
            </a:extLst>
          </p:cNvPr>
          <p:cNvSpPr/>
          <p:nvPr/>
        </p:nvSpPr>
        <p:spPr>
          <a:xfrm>
            <a:off x="586127" y="7274873"/>
            <a:ext cx="3384260" cy="4267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850"/>
              </a:lnSpc>
            </a:pPr>
            <a:r>
              <a:rPr lang="en-US" dirty="0">
                <a:latin typeface="Neue Haas Grotesk Text Pro" panose="020B0504020202020204" pitchFamily="34" charset="-18"/>
                <a:hlinkClick r:id="rId3"/>
              </a:rPr>
              <a:t>https://www.m</a:t>
            </a:r>
            <a:r>
              <a:rPr lang="cs-CZ" dirty="0">
                <a:latin typeface="Neue Haas Grotesk Text Pro" panose="020B0504020202020204" pitchFamily="34" charset="-18"/>
                <a:hlinkClick r:id="rId3"/>
              </a:rPr>
              <a:t>as-</a:t>
            </a:r>
            <a:r>
              <a:rPr lang="cs-CZ" dirty="0" err="1">
                <a:latin typeface="Neue Haas Grotesk Text Pro" panose="020B0504020202020204" pitchFamily="34" charset="-18"/>
                <a:hlinkClick r:id="rId3"/>
              </a:rPr>
              <a:t>aktivios</a:t>
            </a:r>
            <a:r>
              <a:rPr lang="en-US" dirty="0">
                <a:latin typeface="Neue Haas Grotesk Text Pro" panose="020B0504020202020204" pitchFamily="34" charset="-18"/>
                <a:hlinkClick r:id="rId3"/>
              </a:rPr>
              <a:t>.cz/</a:t>
            </a:r>
            <a:r>
              <a:rPr lang="cs-CZ" dirty="0">
                <a:latin typeface="Neue Haas Grotesk Text Pro" panose="020B0504020202020204" pitchFamily="34" charset="-18"/>
              </a:rPr>
              <a:t> </a:t>
            </a:r>
            <a:endParaRPr lang="en-US" dirty="0">
              <a:latin typeface="Neue Haas Grotesk Text Pro" panose="020B0504020202020204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769568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702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77520" y="2702600"/>
            <a:ext cx="13396238" cy="18549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cs-CZ" sz="3200" b="1" dirty="0">
                <a:solidFill>
                  <a:srgbClr val="000000"/>
                </a:solidFill>
                <a:latin typeface="Neue Haas Grotesk Text Pro" panose="020B0504020202020204" pitchFamily="34" charset="-18"/>
                <a:ea typeface="Petrona Bold" pitchFamily="34" charset="-122"/>
                <a:cs typeface="Petrona Bold" pitchFamily="34" charset="-120"/>
              </a:rPr>
              <a:t>Dovedete si představit, že by někdo složil 1000 papírových jeřábů?</a:t>
            </a:r>
          </a:p>
          <a:p>
            <a:pPr marL="0" indent="0">
              <a:lnSpc>
                <a:spcPts val="5550"/>
              </a:lnSpc>
              <a:buNone/>
            </a:pPr>
            <a:r>
              <a:rPr lang="cs-CZ" sz="3200" b="1" dirty="0">
                <a:solidFill>
                  <a:srgbClr val="000000"/>
                </a:solidFill>
                <a:latin typeface="Neue Haas Grotesk Text Pro" panose="020B0504020202020204" pitchFamily="34" charset="-18"/>
                <a:ea typeface="Petrona Bold" pitchFamily="34" charset="-122"/>
              </a:rPr>
              <a:t>Co by ho k tomu mohlo vést / motivovat?</a:t>
            </a:r>
            <a:endParaRPr lang="en-US" sz="3200" dirty="0">
              <a:latin typeface="Neue Haas Grotesk Text Pro" panose="020B0504020202020204" pitchFamily="34" charset="-18"/>
            </a:endParaRPr>
          </a:p>
        </p:txBody>
      </p:sp>
      <p:sp>
        <p:nvSpPr>
          <p:cNvPr id="4" name="Text 1"/>
          <p:cNvSpPr/>
          <p:nvPr/>
        </p:nvSpPr>
        <p:spPr>
          <a:xfrm>
            <a:off x="756642" y="4438650"/>
            <a:ext cx="4156234" cy="7134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600"/>
              </a:lnSpc>
              <a:buNone/>
            </a:pPr>
            <a:r>
              <a:rPr lang="cs-CZ" sz="5600" b="1" dirty="0">
                <a:solidFill>
                  <a:srgbClr val="272525"/>
                </a:solidFill>
                <a:ea typeface="Petrona Bold" pitchFamily="34" charset="-122"/>
              </a:rPr>
              <a:t>6</a:t>
            </a:r>
            <a:endParaRPr lang="en-US" sz="5600" dirty="0"/>
          </a:p>
        </p:txBody>
      </p:sp>
      <p:sp>
        <p:nvSpPr>
          <p:cNvPr id="5" name="Text 2"/>
          <p:cNvSpPr/>
          <p:nvPr/>
        </p:nvSpPr>
        <p:spPr>
          <a:xfrm>
            <a:off x="1415891" y="5422106"/>
            <a:ext cx="2837736" cy="3545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cs-CZ" sz="2200" b="1" dirty="0">
                <a:solidFill>
                  <a:srgbClr val="272525"/>
                </a:solidFill>
                <a:latin typeface="Neue Haas Grotesk Text Pro" panose="020B0504020202020204" pitchFamily="34" charset="-18"/>
                <a:ea typeface="Petrona Bold" pitchFamily="34" charset="-122"/>
                <a:cs typeface="Petrona Bold" pitchFamily="34" charset="-120"/>
              </a:rPr>
              <a:t>Členů skupiny</a:t>
            </a:r>
            <a:endParaRPr lang="en-US" sz="2200" dirty="0">
              <a:latin typeface="Neue Haas Grotesk Text Pro" panose="020B0504020202020204" pitchFamily="34" charset="-18"/>
            </a:endParaRPr>
          </a:p>
        </p:txBody>
      </p:sp>
      <p:sp>
        <p:nvSpPr>
          <p:cNvPr id="6" name="Text 3"/>
          <p:cNvSpPr/>
          <p:nvPr/>
        </p:nvSpPr>
        <p:spPr>
          <a:xfrm>
            <a:off x="756642" y="5906333"/>
            <a:ext cx="4156234" cy="10376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cs-CZ" sz="17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Rozdělte se tak, aby ve skupině bylo ideálně 6 členů. Pokud to nevyjde, může být i jiný počet. </a:t>
            </a:r>
          </a:p>
          <a:p>
            <a:pPr marL="0" indent="0" algn="ctr">
              <a:lnSpc>
                <a:spcPts val="2700"/>
              </a:lnSpc>
              <a:buNone/>
            </a:pPr>
            <a:r>
              <a:rPr lang="cs-CZ" sz="17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</a:rPr>
              <a:t>Jeden ze členů by měl být moderátorem skupiny a hlídat předávání listů papíru a čas. </a:t>
            </a:r>
            <a:endParaRPr lang="en-US" sz="1700" dirty="0"/>
          </a:p>
        </p:txBody>
      </p:sp>
      <p:sp>
        <p:nvSpPr>
          <p:cNvPr id="7" name="Text 4"/>
          <p:cNvSpPr/>
          <p:nvPr/>
        </p:nvSpPr>
        <p:spPr>
          <a:xfrm>
            <a:off x="5237083" y="4438650"/>
            <a:ext cx="4156234" cy="7134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600"/>
              </a:lnSpc>
              <a:buNone/>
            </a:pPr>
            <a:r>
              <a:rPr lang="cs-CZ" sz="5600" b="1" dirty="0">
                <a:solidFill>
                  <a:srgbClr val="272525"/>
                </a:solidFill>
                <a:ea typeface="Petrona Bold" pitchFamily="34" charset="-122"/>
              </a:rPr>
              <a:t>3</a:t>
            </a:r>
            <a:endParaRPr lang="en-US" sz="5600" dirty="0"/>
          </a:p>
        </p:txBody>
      </p:sp>
      <p:sp>
        <p:nvSpPr>
          <p:cNvPr id="8" name="Text 5"/>
          <p:cNvSpPr/>
          <p:nvPr/>
        </p:nvSpPr>
        <p:spPr>
          <a:xfrm>
            <a:off x="5896332" y="5422106"/>
            <a:ext cx="2837736" cy="3545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cs-CZ" sz="2200" b="1" dirty="0">
                <a:solidFill>
                  <a:srgbClr val="272525"/>
                </a:solidFill>
                <a:latin typeface="Neue Haas Grotesk Text Pro" panose="020B0504020202020204" pitchFamily="34" charset="-18"/>
                <a:ea typeface="Petrona Bold" pitchFamily="34" charset="-122"/>
                <a:cs typeface="Petrona Bold" pitchFamily="34" charset="-120"/>
              </a:rPr>
              <a:t>Nápady </a:t>
            </a:r>
            <a:endParaRPr lang="en-US" sz="2200" dirty="0">
              <a:latin typeface="Neue Haas Grotesk Text Pro" panose="020B0504020202020204" pitchFamily="34" charset="-18"/>
            </a:endParaRPr>
          </a:p>
        </p:txBody>
      </p:sp>
      <p:sp>
        <p:nvSpPr>
          <p:cNvPr id="9" name="Text 6"/>
          <p:cNvSpPr/>
          <p:nvPr/>
        </p:nvSpPr>
        <p:spPr>
          <a:xfrm>
            <a:off x="5237083" y="5906333"/>
            <a:ext cx="4156234" cy="13835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cs-CZ" sz="17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</a:rPr>
              <a:t>Za stanovenou dobu by měl každý člen zapsat alespoň tři nápady. Můžete zapisovat nové nápady, nebo podrobněji rozpracovávat předchozí nápady ostatních členů. Jeden nápad = jeden časový úsek (hlídá moderátor)</a:t>
            </a:r>
            <a:endParaRPr lang="en-US" sz="1700" dirty="0"/>
          </a:p>
        </p:txBody>
      </p:sp>
      <p:sp>
        <p:nvSpPr>
          <p:cNvPr id="10" name="Text 7"/>
          <p:cNvSpPr/>
          <p:nvPr/>
        </p:nvSpPr>
        <p:spPr>
          <a:xfrm>
            <a:off x="9717524" y="4438650"/>
            <a:ext cx="4156234" cy="7134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600"/>
              </a:lnSpc>
              <a:buNone/>
            </a:pPr>
            <a:r>
              <a:rPr lang="cs-CZ" sz="5600" b="1" dirty="0">
                <a:solidFill>
                  <a:srgbClr val="272525"/>
                </a:solidFill>
                <a:ea typeface="Petrona Bold" pitchFamily="34" charset="-122"/>
              </a:rPr>
              <a:t>5</a:t>
            </a:r>
            <a:endParaRPr lang="en-US" sz="5600" dirty="0"/>
          </a:p>
        </p:txBody>
      </p:sp>
      <p:sp>
        <p:nvSpPr>
          <p:cNvPr id="11" name="Text 8"/>
          <p:cNvSpPr/>
          <p:nvPr/>
        </p:nvSpPr>
        <p:spPr>
          <a:xfrm>
            <a:off x="10376773" y="5422106"/>
            <a:ext cx="2837736" cy="3545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cs-CZ" sz="2200" b="1" dirty="0">
                <a:solidFill>
                  <a:srgbClr val="272525"/>
                </a:solidFill>
                <a:latin typeface="Neue Haas Grotesk Text Pro" panose="020B0504020202020204" pitchFamily="34" charset="-18"/>
                <a:ea typeface="Petrona Bold" pitchFamily="34" charset="-122"/>
                <a:cs typeface="Petrona Bold" pitchFamily="34" charset="-120"/>
              </a:rPr>
              <a:t>Minut </a:t>
            </a:r>
            <a:endParaRPr lang="en-US" sz="2200" dirty="0">
              <a:latin typeface="Neue Haas Grotesk Text Pro" panose="020B0504020202020204" pitchFamily="34" charset="-18"/>
            </a:endParaRPr>
          </a:p>
        </p:txBody>
      </p:sp>
      <p:sp>
        <p:nvSpPr>
          <p:cNvPr id="12" name="Text 9"/>
          <p:cNvSpPr/>
          <p:nvPr/>
        </p:nvSpPr>
        <p:spPr>
          <a:xfrm>
            <a:off x="9717524" y="5906333"/>
            <a:ext cx="4156234" cy="17293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cs-CZ" sz="17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5 minut pro sběr nápadů od členů skupinky.  </a:t>
            </a:r>
          </a:p>
          <a:p>
            <a:pPr marL="0" indent="0" algn="ctr">
              <a:lnSpc>
                <a:spcPts val="2700"/>
              </a:lnSpc>
              <a:buNone/>
            </a:pPr>
            <a:r>
              <a:rPr lang="cs-CZ" sz="17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</a:rPr>
              <a:t>Hlídá moderátor. 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999966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3574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346905" y="889763"/>
            <a:ext cx="8135210" cy="14885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850"/>
              </a:lnSpc>
              <a:buNone/>
            </a:pPr>
            <a:r>
              <a:rPr lang="en-US" sz="4650" b="1" dirty="0" err="1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Sadako</a:t>
            </a:r>
            <a:r>
              <a:rPr lang="en-US" sz="465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 Sasaki</a:t>
            </a:r>
            <a:endParaRPr lang="en-US" sz="4650" dirty="0"/>
          </a:p>
        </p:txBody>
      </p:sp>
      <p:sp>
        <p:nvSpPr>
          <p:cNvPr id="4" name="Text 1"/>
          <p:cNvSpPr/>
          <p:nvPr/>
        </p:nvSpPr>
        <p:spPr>
          <a:xfrm>
            <a:off x="870433" y="1978785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Sadako Sasaki byla mladá japonská dívka, která se stala symbolem míru a naděje. Její příběh je úzce spjat s origami jeřáby, </a:t>
            </a:r>
            <a:r>
              <a:rPr lang="cs-CZ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kteří</a:t>
            </a: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symbolizují </a:t>
            </a:r>
            <a:r>
              <a:rPr lang="cs-CZ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dlouhý život</a:t>
            </a: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.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793790" y="5519499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cs-CZ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001" y="7584519"/>
            <a:ext cx="347663" cy="347663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4648644" y="888296"/>
            <a:ext cx="42000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48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佐々木 禎子</a:t>
            </a:r>
            <a:endParaRPr lang="cs-CZ" sz="4800" b="1" dirty="0"/>
          </a:p>
        </p:txBody>
      </p:sp>
      <p:pic>
        <p:nvPicPr>
          <p:cNvPr id="1026" name="Picture 2" descr="Sadako Sasakiová (1955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204" y="2808315"/>
            <a:ext cx="3054489" cy="4072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e Story of Sadako Sasaki (U.S. National Park Service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541" y="5019261"/>
            <a:ext cx="3081252" cy="3081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 day with Sadako and Masahiro Sasaki – Homosapien 200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36" y="4114800"/>
            <a:ext cx="2314099" cy="3091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513290"/>
            <a:ext cx="6602016" cy="7442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850"/>
              </a:lnSpc>
              <a:buNone/>
            </a:pPr>
            <a:r>
              <a:rPr lang="en-US" sz="465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Kdo byla Sadako Sasaki?</a:t>
            </a:r>
            <a:endParaRPr lang="en-US" sz="4650" dirty="0"/>
          </a:p>
        </p:txBody>
      </p:sp>
      <p:sp>
        <p:nvSpPr>
          <p:cNvPr id="3" name="Text 1"/>
          <p:cNvSpPr/>
          <p:nvPr/>
        </p:nvSpPr>
        <p:spPr>
          <a:xfrm>
            <a:off x="793790" y="3824526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Sadako Sasaki</a:t>
            </a:r>
            <a:endParaRPr lang="en-US" sz="2300" dirty="0"/>
          </a:p>
        </p:txBody>
      </p:sp>
      <p:sp>
        <p:nvSpPr>
          <p:cNvPr id="4" name="Text 2"/>
          <p:cNvSpPr/>
          <p:nvPr/>
        </p:nvSpPr>
        <p:spPr>
          <a:xfrm>
            <a:off x="793790" y="4423410"/>
            <a:ext cx="624470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Sadako Sasaki se narodila v roce 1943 v </a:t>
            </a:r>
            <a:r>
              <a:rPr lang="en-US" sz="1750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Hirošimě</a:t>
            </a:r>
            <a:r>
              <a:rPr lang="cs-CZ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v Japonsku</a:t>
            </a: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. Byla to veselá a talentovaná dívka, která </a:t>
            </a:r>
            <a:r>
              <a:rPr lang="en-US" sz="1750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milovala</a:t>
            </a: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cs-CZ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běh</a:t>
            </a: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a tanec.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599521" y="3824526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Osudný den</a:t>
            </a:r>
            <a:endParaRPr lang="en-US" sz="2300" dirty="0"/>
          </a:p>
        </p:txBody>
      </p:sp>
      <p:sp>
        <p:nvSpPr>
          <p:cNvPr id="6" name="Text 4"/>
          <p:cNvSpPr/>
          <p:nvPr/>
        </p:nvSpPr>
        <p:spPr>
          <a:xfrm>
            <a:off x="7599521" y="4423410"/>
            <a:ext cx="624470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cs-CZ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6. srpna </a:t>
            </a: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1945, když </a:t>
            </a:r>
            <a:r>
              <a:rPr lang="en-US" sz="1750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jí</a:t>
            </a: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750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byl</a:t>
            </a:r>
            <a:r>
              <a:rPr lang="cs-CZ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y pouhé</a:t>
            </a: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dva roky, zažila Sadako atomový výbuch v Hirošimě. Ačkoliv přežila, tato tragédie ovlivnila její život.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927735"/>
            <a:ext cx="9161264" cy="7442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850"/>
              </a:lnSpc>
              <a:buNone/>
            </a:pPr>
            <a:r>
              <a:rPr lang="en-US" sz="465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1945: Atomový výbuch v Hirošimě</a:t>
            </a:r>
            <a:endParaRPr lang="en-US" sz="46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8348" y="2125623"/>
            <a:ext cx="2152055" cy="1687592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3993713" y="2961680"/>
            <a:ext cx="121325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1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5357217" y="2352437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6. srpna 1945</a:t>
            </a:r>
            <a:endParaRPr lang="en-US" sz="2300" dirty="0"/>
          </a:p>
        </p:txBody>
      </p:sp>
      <p:sp>
        <p:nvSpPr>
          <p:cNvPr id="6" name="Text 3"/>
          <p:cNvSpPr/>
          <p:nvPr/>
        </p:nvSpPr>
        <p:spPr>
          <a:xfrm>
            <a:off x="5357217" y="2860596"/>
            <a:ext cx="842272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V Hirošimě došlo k </a:t>
            </a:r>
            <a:r>
              <a:rPr lang="en-US" sz="1750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atomovému</a:t>
            </a: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750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výbuchu</a:t>
            </a:r>
            <a:r>
              <a:rPr lang="cs-CZ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, když bylo město bombardováno USA</a:t>
            </a: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. Tisíce lidí zahynuly a </a:t>
            </a:r>
            <a:r>
              <a:rPr lang="en-US" sz="1750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další</a:t>
            </a: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cs-CZ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lidé </a:t>
            </a:r>
            <a:r>
              <a:rPr lang="en-US" sz="1750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utrpěli</a:t>
            </a: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těžké následky radiace.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5187077" y="3826312"/>
            <a:ext cx="8592860" cy="15240"/>
          </a:xfrm>
          <a:prstGeom prst="roundRect">
            <a:avLst>
              <a:gd name="adj" fmla="val 625116"/>
            </a:avLst>
          </a:prstGeom>
          <a:solidFill>
            <a:srgbClr val="B2D4E5"/>
          </a:solidFill>
          <a:ln/>
        </p:spPr>
        <p:txBody>
          <a:bodyPr/>
          <a:lstStyle/>
          <a:p>
            <a:endParaRPr lang="cs-CZ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2381" y="3869888"/>
            <a:ext cx="4304109" cy="1687592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3973949" y="4486870"/>
            <a:ext cx="160734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2</a:t>
            </a:r>
            <a:endParaRPr lang="en-US" sz="2200" dirty="0"/>
          </a:p>
        </p:txBody>
      </p:sp>
      <p:sp>
        <p:nvSpPr>
          <p:cNvPr id="10" name="Text 6"/>
          <p:cNvSpPr/>
          <p:nvPr/>
        </p:nvSpPr>
        <p:spPr>
          <a:xfrm>
            <a:off x="6433304" y="4096703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Důsledky</a:t>
            </a:r>
            <a:endParaRPr lang="en-US" sz="2300" dirty="0"/>
          </a:p>
        </p:txBody>
      </p:sp>
      <p:sp>
        <p:nvSpPr>
          <p:cNvPr id="11" name="Text 7"/>
          <p:cNvSpPr/>
          <p:nvPr/>
        </p:nvSpPr>
        <p:spPr>
          <a:xfrm>
            <a:off x="6433304" y="4604861"/>
            <a:ext cx="717649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Sadako, stejně jako mnoho dalších přeživších, trpěla </a:t>
            </a:r>
            <a:r>
              <a:rPr lang="en-US" sz="1750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následky</a:t>
            </a: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750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radiace</a:t>
            </a:r>
            <a:r>
              <a:rPr lang="cs-CZ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, </a:t>
            </a:r>
            <a:r>
              <a:rPr lang="en-US" sz="1750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rozvinula</a:t>
            </a:r>
            <a:r>
              <a:rPr lang="cs-CZ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se u ní</a:t>
            </a: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leukémie.</a:t>
            </a:r>
            <a:endParaRPr lang="en-US" sz="1750" dirty="0"/>
          </a:p>
        </p:txBody>
      </p:sp>
      <p:sp>
        <p:nvSpPr>
          <p:cNvPr id="12" name="Shape 8"/>
          <p:cNvSpPr/>
          <p:nvPr/>
        </p:nvSpPr>
        <p:spPr>
          <a:xfrm>
            <a:off x="6263164" y="5570577"/>
            <a:ext cx="7516773" cy="15240"/>
          </a:xfrm>
          <a:prstGeom prst="roundRect">
            <a:avLst>
              <a:gd name="adj" fmla="val 625116"/>
            </a:avLst>
          </a:prstGeom>
          <a:solidFill>
            <a:srgbClr val="B2D4E5"/>
          </a:solidFill>
          <a:ln/>
        </p:spPr>
        <p:txBody>
          <a:bodyPr/>
          <a:lstStyle/>
          <a:p>
            <a:endParaRPr lang="cs-CZ"/>
          </a:p>
        </p:txBody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294" y="5614154"/>
            <a:ext cx="6456164" cy="1687592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3974068" y="6231136"/>
            <a:ext cx="160496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3</a:t>
            </a:r>
            <a:endParaRPr lang="en-US" sz="2200" dirty="0"/>
          </a:p>
        </p:txBody>
      </p:sp>
      <p:sp>
        <p:nvSpPr>
          <p:cNvPr id="15" name="Text 10"/>
          <p:cNvSpPr/>
          <p:nvPr/>
        </p:nvSpPr>
        <p:spPr>
          <a:xfrm>
            <a:off x="7509272" y="5840968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Boj o život</a:t>
            </a:r>
            <a:endParaRPr lang="en-US" sz="2300" dirty="0"/>
          </a:p>
        </p:txBody>
      </p:sp>
      <p:sp>
        <p:nvSpPr>
          <p:cNvPr id="16" name="Text 11"/>
          <p:cNvSpPr/>
          <p:nvPr/>
        </p:nvSpPr>
        <p:spPr>
          <a:xfrm>
            <a:off x="7509272" y="6349127"/>
            <a:ext cx="6100524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Sadako se ocitla v těžké situaci, ale její odhodlání bojovat s nemocí bylo úžasné.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516039" y="3376007"/>
            <a:ext cx="8135210" cy="14885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850"/>
              </a:lnSpc>
              <a:buNone/>
            </a:pPr>
            <a:r>
              <a:rPr lang="en-US" sz="4650" b="1" dirty="0" err="1">
                <a:solidFill>
                  <a:srgbClr val="000000"/>
                </a:solidFill>
                <a:latin typeface="Neue Haas Grotesk Text Pro" panose="020B0504020202020204" pitchFamily="34" charset="-18"/>
                <a:ea typeface="Petrona Bold" pitchFamily="34" charset="-122"/>
                <a:cs typeface="Petrona Bold" pitchFamily="34" charset="-120"/>
              </a:rPr>
              <a:t>Sadako</a:t>
            </a:r>
            <a:r>
              <a:rPr lang="en-US" sz="4650" b="1" dirty="0">
                <a:solidFill>
                  <a:srgbClr val="000000"/>
                </a:solidFill>
                <a:latin typeface="Neue Haas Grotesk Text Pro" panose="020B0504020202020204" pitchFamily="34" charset="-18"/>
                <a:ea typeface="Petrona Bold" pitchFamily="34" charset="-122"/>
                <a:cs typeface="Petrona Bold" pitchFamily="34" charset="-120"/>
              </a:rPr>
              <a:t> Sasaki</a:t>
            </a:r>
            <a:r>
              <a:rPr lang="cs-CZ" sz="4650" b="1" dirty="0">
                <a:solidFill>
                  <a:srgbClr val="000000"/>
                </a:solidFill>
                <a:latin typeface="Neue Haas Grotesk Text Pro" panose="020B0504020202020204" pitchFamily="34" charset="-18"/>
                <a:ea typeface="Petrona Bold" pitchFamily="34" charset="-122"/>
                <a:cs typeface="Petrona Bold" pitchFamily="34" charset="-120"/>
              </a:rPr>
              <a:t> a její příběh</a:t>
            </a:r>
          </a:p>
          <a:p>
            <a:pPr marL="0" indent="0">
              <a:lnSpc>
                <a:spcPts val="5850"/>
              </a:lnSpc>
              <a:buNone/>
            </a:pPr>
            <a:endParaRPr lang="cs-CZ" sz="4650" b="1" dirty="0">
              <a:solidFill>
                <a:srgbClr val="000000"/>
              </a:solidFill>
              <a:ea typeface="Petrona Bold" pitchFamily="34" charset="-122"/>
            </a:endParaRPr>
          </a:p>
          <a:p>
            <a:pPr marL="0" indent="0">
              <a:lnSpc>
                <a:spcPts val="5850"/>
              </a:lnSpc>
              <a:buNone/>
            </a:pPr>
            <a:r>
              <a:rPr lang="cs-CZ" sz="2400" b="1" dirty="0">
                <a:solidFill>
                  <a:srgbClr val="000000"/>
                </a:solidFill>
                <a:ea typeface="Petrona Bold" pitchFamily="34" charset="-122"/>
              </a:rPr>
              <a:t>Potvrdil se někomu odhad, proč by někdo skládal 1000 jeřábů?</a:t>
            </a:r>
            <a:endParaRPr lang="en-US" sz="2400" dirty="0"/>
          </a:p>
        </p:txBody>
      </p:sp>
      <p:sp>
        <p:nvSpPr>
          <p:cNvPr id="4" name="Text 1"/>
          <p:cNvSpPr/>
          <p:nvPr/>
        </p:nvSpPr>
        <p:spPr>
          <a:xfrm>
            <a:off x="870433" y="1978785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793790" y="5519499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cs-CZ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001" y="7584519"/>
            <a:ext cx="347663" cy="347663"/>
          </a:xfrm>
          <a:prstGeom prst="rect">
            <a:avLst/>
          </a:prstGeom>
        </p:spPr>
      </p:pic>
      <p:pic>
        <p:nvPicPr>
          <p:cNvPr id="2050" name="Picture 2" descr="Sadako Sasaki a tisíc papírových jeřábů | Krásná literatura |Trit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5643" y="16180"/>
            <a:ext cx="5754757" cy="820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7577685" y="7732643"/>
            <a:ext cx="1073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Str. 95-98</a:t>
            </a:r>
          </a:p>
        </p:txBody>
      </p:sp>
    </p:spTree>
    <p:extLst>
      <p:ext uri="{BB962C8B-B14F-4D97-AF65-F5344CB8AC3E}">
        <p14:creationId xmlns:p14="http://schemas.microsoft.com/office/powerpoint/2010/main" val="2307609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793790" y="1211937"/>
            <a:ext cx="5954197" cy="7442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850"/>
              </a:lnSpc>
              <a:buNone/>
            </a:pPr>
            <a:r>
              <a:rPr lang="en-US" sz="465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Odkaz Sadako Sasaki</a:t>
            </a:r>
            <a:endParaRPr lang="en-US" sz="4650" dirty="0"/>
          </a:p>
        </p:txBody>
      </p:sp>
      <p:sp>
        <p:nvSpPr>
          <p:cNvPr id="4" name="Shape 1"/>
          <p:cNvSpPr/>
          <p:nvPr/>
        </p:nvSpPr>
        <p:spPr>
          <a:xfrm>
            <a:off x="399931" y="2239685"/>
            <a:ext cx="3664863" cy="2791539"/>
          </a:xfrm>
          <a:prstGeom prst="roundRect">
            <a:avLst>
              <a:gd name="adj" fmla="val 3413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  <p:txBody>
          <a:bodyPr/>
          <a:lstStyle/>
          <a:p>
            <a:endParaRPr lang="cs-CZ"/>
          </a:p>
        </p:txBody>
      </p:sp>
      <p:sp>
        <p:nvSpPr>
          <p:cNvPr id="5" name="Text 2"/>
          <p:cNvSpPr/>
          <p:nvPr/>
        </p:nvSpPr>
        <p:spPr>
          <a:xfrm>
            <a:off x="1028224" y="2530793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Smrt</a:t>
            </a:r>
            <a:endParaRPr lang="en-US" sz="2300" dirty="0"/>
          </a:p>
        </p:txBody>
      </p:sp>
      <p:sp>
        <p:nvSpPr>
          <p:cNvPr id="6" name="Text 3"/>
          <p:cNvSpPr/>
          <p:nvPr/>
        </p:nvSpPr>
        <p:spPr>
          <a:xfrm>
            <a:off x="634364" y="3038951"/>
            <a:ext cx="3195995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Sadako Sasaki zemřela v roce 1955, krátce po svých 12. narozeninách. Svou smrtí se stala symbolem míru a naděje.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4299227" y="2288739"/>
            <a:ext cx="3664863" cy="2791539"/>
          </a:xfrm>
          <a:prstGeom prst="roundRect">
            <a:avLst>
              <a:gd name="adj" fmla="val 3413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  <p:txBody>
          <a:bodyPr/>
          <a:lstStyle/>
          <a:p>
            <a:endParaRPr lang="cs-CZ"/>
          </a:p>
        </p:txBody>
      </p:sp>
      <p:sp>
        <p:nvSpPr>
          <p:cNvPr id="8" name="Text 5"/>
          <p:cNvSpPr/>
          <p:nvPr/>
        </p:nvSpPr>
        <p:spPr>
          <a:xfrm>
            <a:off x="4919901" y="2530793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Památník</a:t>
            </a:r>
            <a:endParaRPr lang="en-US" sz="2300" dirty="0"/>
          </a:p>
        </p:txBody>
      </p:sp>
      <p:sp>
        <p:nvSpPr>
          <p:cNvPr id="9" name="Text 6"/>
          <p:cNvSpPr/>
          <p:nvPr/>
        </p:nvSpPr>
        <p:spPr>
          <a:xfrm>
            <a:off x="4712086" y="3038951"/>
            <a:ext cx="3195995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cs-CZ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V Hirošimě</a:t>
            </a: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, kde Sadako zemřela, byl postaven památník s tisíci origami jeřáby, které darovali lidé z celého světa.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399931" y="5293042"/>
            <a:ext cx="7556421" cy="1702832"/>
          </a:xfrm>
          <a:prstGeom prst="roundRect">
            <a:avLst>
              <a:gd name="adj" fmla="val 5595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  <p:txBody>
          <a:bodyPr/>
          <a:lstStyle/>
          <a:p>
            <a:endParaRPr lang="cs-CZ"/>
          </a:p>
        </p:txBody>
      </p:sp>
      <p:sp>
        <p:nvSpPr>
          <p:cNvPr id="11" name="Text 8"/>
          <p:cNvSpPr/>
          <p:nvPr/>
        </p:nvSpPr>
        <p:spPr>
          <a:xfrm>
            <a:off x="634364" y="5590649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Příběh Sadako</a:t>
            </a:r>
            <a:endParaRPr lang="en-US" sz="2300" dirty="0"/>
          </a:p>
        </p:txBody>
      </p:sp>
      <p:sp>
        <p:nvSpPr>
          <p:cNvPr id="12" name="Text 9"/>
          <p:cNvSpPr/>
          <p:nvPr/>
        </p:nvSpPr>
        <p:spPr>
          <a:xfrm>
            <a:off x="634364" y="6057305"/>
            <a:ext cx="708755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Její příběh se stal inspirací pro lidi po celém světě a symbolizuje sílu naděje a lidského ducha.</a:t>
            </a:r>
            <a:endParaRPr lang="en-US" sz="1750" dirty="0"/>
          </a:p>
        </p:txBody>
      </p:sp>
      <p:pic>
        <p:nvPicPr>
          <p:cNvPr id="3074" name="Picture 2" descr="Origami a Sadako - Základní škola Praha - Radotí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1" y="0"/>
            <a:ext cx="6172199" cy="822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4885" y="597531"/>
            <a:ext cx="7922827" cy="7442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850"/>
              </a:lnSpc>
              <a:buNone/>
            </a:pPr>
            <a:r>
              <a:rPr lang="cs-CZ" sz="4650" b="1" dirty="0">
                <a:solidFill>
                  <a:srgbClr val="000000"/>
                </a:solidFill>
                <a:latin typeface="Neue Haas Grotesk Text Pro" panose="020B0504020202020204" pitchFamily="34" charset="-18"/>
                <a:ea typeface="Petrona Bold" pitchFamily="34" charset="-122"/>
                <a:cs typeface="Petrona Bold" pitchFamily="34" charset="-120"/>
              </a:rPr>
              <a:t>Literární přehlídka 2025</a:t>
            </a:r>
          </a:p>
          <a:p>
            <a:pPr marL="0" indent="0">
              <a:lnSpc>
                <a:spcPts val="5850"/>
              </a:lnSpc>
              <a:buNone/>
            </a:pPr>
            <a:endParaRPr lang="cs-CZ" sz="4650" b="1" dirty="0">
              <a:solidFill>
                <a:srgbClr val="000000"/>
              </a:solidFill>
              <a:ea typeface="Petrona Bold" pitchFamily="34" charset="-122"/>
            </a:endParaRPr>
          </a:p>
        </p:txBody>
      </p:sp>
      <p:sp>
        <p:nvSpPr>
          <p:cNvPr id="4" name="Text 1"/>
          <p:cNvSpPr/>
          <p:nvPr/>
        </p:nvSpPr>
        <p:spPr>
          <a:xfrm>
            <a:off x="459487" y="1935986"/>
            <a:ext cx="7556421" cy="59507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15000"/>
              </a:lnSpc>
            </a:pPr>
            <a:r>
              <a:rPr lang="cs-CZ" sz="2400" b="1" dirty="0">
                <a:solidFill>
                  <a:srgbClr val="272525"/>
                </a:solidFill>
                <a:latin typeface="Neue Haas Grotesk Text Pro" panose="020B0504020202020204" pitchFamily="34" charset="-18"/>
                <a:ea typeface="Inter" pitchFamily="34" charset="-122"/>
                <a:cs typeface="Inter" pitchFamily="34" charset="-120"/>
              </a:rPr>
              <a:t>1. </a:t>
            </a:r>
            <a:r>
              <a:rPr lang="cs-CZ" sz="2400" b="1" u="sng" dirty="0">
                <a:solidFill>
                  <a:srgbClr val="272525"/>
                </a:solidFill>
                <a:latin typeface="Neue Haas Grotesk Text Pro" panose="020B0504020202020204" pitchFamily="34" charset="-18"/>
                <a:ea typeface="Inter" pitchFamily="34" charset="-122"/>
                <a:cs typeface="Inter" pitchFamily="34" charset="-120"/>
              </a:rPr>
              <a:t>1000 jeřábů a splněné přání </a:t>
            </a:r>
            <a:br>
              <a:rPr lang="cs-CZ" sz="1750" dirty="0">
                <a:solidFill>
                  <a:srgbClr val="272525"/>
                </a:solidFill>
                <a:latin typeface="Neue Haas Grotesk Text Pro" panose="020B0504020202020204" pitchFamily="34" charset="-18"/>
                <a:ea typeface="Inter" pitchFamily="34" charset="-122"/>
                <a:cs typeface="Inter" pitchFamily="34" charset="-120"/>
              </a:rPr>
            </a:br>
            <a:r>
              <a:rPr lang="cs-CZ" sz="1800" dirty="0">
                <a:effectLst/>
                <a:highlight>
                  <a:srgbClr val="FFFFFF"/>
                </a:highlight>
                <a:latin typeface="Neue Haas Grotesk Text Pro" panose="020B0504020202020204" pitchFamily="34" charset="-18"/>
                <a:ea typeface="Times New Roman" panose="02020603050405020304" pitchFamily="18" charset="0"/>
              </a:rPr>
              <a:t>Napiš příběh (básničku, reportáž, záznam z deníku…), který vychází z legendy o tisíci origami jeřábech. Můžeš </a:t>
            </a:r>
            <a:r>
              <a:rPr lang="cs-CZ" sz="1800" dirty="0">
                <a:effectLst/>
                <a:latin typeface="Neue Haas Grotesk Text Pro" panose="020B0504020202020204" pitchFamily="34" charset="-18"/>
                <a:ea typeface="Times New Roman" panose="02020603050405020304" pitchFamily="18" charset="0"/>
              </a:rPr>
              <a:t>zkusit zasadit </a:t>
            </a:r>
            <a:r>
              <a:rPr lang="cs-CZ" sz="1800" dirty="0">
                <a:solidFill>
                  <a:srgbClr val="000000"/>
                </a:solidFill>
                <a:effectLst/>
                <a:latin typeface="Neue Haas Grotesk Text Pro" panose="020B0504020202020204" pitchFamily="34" charset="-18"/>
                <a:ea typeface="Times New Roman" panose="02020603050405020304" pitchFamily="18" charset="0"/>
              </a:rPr>
              <a:t>hlavní postavu i do současné</a:t>
            </a:r>
            <a:r>
              <a:rPr lang="cs-CZ" sz="1800" dirty="0">
                <a:effectLst/>
                <a:latin typeface="Neue Haas Grotesk Text Pro" panose="020B0504020202020204" pitchFamily="34" charset="-18"/>
                <a:ea typeface="Calibri" panose="020F0502020204030204" pitchFamily="34" charset="0"/>
              </a:rPr>
              <a:t> </a:t>
            </a:r>
            <a:r>
              <a:rPr lang="cs-CZ" sz="1800" dirty="0">
                <a:solidFill>
                  <a:srgbClr val="000000"/>
                </a:solidFill>
                <a:effectLst/>
                <a:latin typeface="Neue Haas Grotesk Text Pro" panose="020B0504020202020204" pitchFamily="34" charset="-18"/>
                <a:ea typeface="Times New Roman" panose="02020603050405020304" pitchFamily="18" charset="0"/>
              </a:rPr>
              <a:t> doby.  Co by si asi přála? Proč právě toto? </a:t>
            </a:r>
            <a:r>
              <a:rPr lang="cs-CZ" sz="1800" dirty="0">
                <a:effectLst/>
                <a:highlight>
                  <a:srgbClr val="FFFFFF"/>
                </a:highlight>
                <a:latin typeface="Neue Haas Grotesk Text Pro" panose="020B0504020202020204" pitchFamily="34" charset="-18"/>
                <a:ea typeface="Times New Roman" panose="02020603050405020304" pitchFamily="18" charset="0"/>
              </a:rPr>
              <a:t>Mohla by její odhodlanost ovlivnit to, co se stane</a:t>
            </a:r>
            <a:r>
              <a:rPr lang="cs-CZ" sz="1800" dirty="0">
                <a:effectLst/>
                <a:latin typeface="Neue Haas Grotesk Text Pro" panose="020B0504020202020204" pitchFamily="34" charset="-18"/>
                <a:ea typeface="Times New Roman" panose="02020603050405020304" pitchFamily="18" charset="0"/>
              </a:rPr>
              <a:t>?</a:t>
            </a:r>
          </a:p>
          <a:p>
            <a:pPr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cs-CZ" sz="1750" dirty="0">
              <a:solidFill>
                <a:srgbClr val="272525"/>
              </a:solidFill>
              <a:latin typeface="Neue Haas Grotesk Text Pro" panose="020B0504020202020204" pitchFamily="34" charset="-18"/>
              <a:ea typeface="Inter" pitchFamily="34" charset="-122"/>
            </a:endParaRPr>
          </a:p>
          <a:p>
            <a:pPr>
              <a:lnSpc>
                <a:spcPts val="2850"/>
              </a:lnSpc>
            </a:pPr>
            <a:r>
              <a:rPr lang="cs-CZ" sz="2400" b="1" dirty="0">
                <a:latin typeface="Neue Haas Grotesk Text Pro" panose="020B0504020202020204" pitchFamily="34" charset="-18"/>
              </a:rPr>
              <a:t>2. </a:t>
            </a:r>
            <a:r>
              <a:rPr lang="cs-CZ" sz="2400" b="1" u="sng" dirty="0">
                <a:latin typeface="Neue Haas Grotesk Text Pro" panose="020B0504020202020204" pitchFamily="34" charset="-18"/>
              </a:rPr>
              <a:t>Mých 1000 jeřábů a splněné přání </a:t>
            </a:r>
            <a:br>
              <a:rPr lang="cs-CZ" sz="1750" dirty="0">
                <a:latin typeface="Neue Haas Grotesk Text Pro" panose="020B0504020202020204" pitchFamily="34" charset="-18"/>
              </a:rPr>
            </a:br>
            <a:r>
              <a:rPr lang="cs-CZ" sz="1750" dirty="0">
                <a:latin typeface="Neue Haas Grotesk Text Pro" panose="020B0504020202020204" pitchFamily="34" charset="-18"/>
              </a:rPr>
              <a:t>Kdyby sis ty osobně mohl/a přát jedno přání, jaké by bylo? Komu by patřilo? Koho/čeho by se týkalo? Co bys byl/a ochotný/á udělat pro jeho splnění ty osobně?</a:t>
            </a:r>
          </a:p>
          <a:p>
            <a:pPr>
              <a:lnSpc>
                <a:spcPts val="2850"/>
              </a:lnSpc>
            </a:pPr>
            <a:endParaRPr lang="cs-CZ" sz="1750" dirty="0">
              <a:latin typeface="Neue Haas Grotesk Text Pro" panose="020B0504020202020204" pitchFamily="34" charset="-18"/>
            </a:endParaRPr>
          </a:p>
          <a:p>
            <a:pPr>
              <a:lnSpc>
                <a:spcPts val="2850"/>
              </a:lnSpc>
            </a:pPr>
            <a:r>
              <a:rPr lang="cs-CZ" sz="2400" b="1" dirty="0">
                <a:latin typeface="Neue Haas Grotesk Text Pro" panose="020B0504020202020204" pitchFamily="34" charset="-18"/>
              </a:rPr>
              <a:t>3. …</a:t>
            </a:r>
          </a:p>
          <a:p>
            <a:pPr>
              <a:lnSpc>
                <a:spcPts val="2850"/>
              </a:lnSpc>
            </a:pPr>
            <a:endParaRPr lang="cs-CZ" sz="2400" b="1" dirty="0">
              <a:latin typeface="Neue Haas Grotesk Text Pro" panose="020B0504020202020204" pitchFamily="34" charset="-18"/>
            </a:endParaRPr>
          </a:p>
          <a:p>
            <a:pPr>
              <a:lnSpc>
                <a:spcPts val="2850"/>
              </a:lnSpc>
            </a:pPr>
            <a:r>
              <a:rPr lang="cs-CZ" sz="1750" dirty="0">
                <a:latin typeface="Neue Haas Grotesk Text Pro" panose="020B0504020202020204" pitchFamily="34" charset="-18"/>
              </a:rPr>
              <a:t>Promítněte do psaní naději, přání, jaká přání mohou nést papíroví jeřábi , zamyšlení proč jeřábi plní přání, kdybych si já mohl/a přát, jeřáb přání a nadějí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7898" y="597531"/>
            <a:ext cx="3489302" cy="492834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D8D1A7-9E20-8B23-10C7-E0069EC666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4CE6BC29-2AB0-3537-8978-13C0A860EA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2643" y="742950"/>
            <a:ext cx="4780569" cy="6752155"/>
          </a:xfrm>
          <a:prstGeom prst="rect">
            <a:avLst/>
          </a:prstGeom>
        </p:spPr>
      </p:pic>
      <p:sp>
        <p:nvSpPr>
          <p:cNvPr id="4" name="Text 1">
            <a:extLst>
              <a:ext uri="{FF2B5EF4-FFF2-40B4-BE49-F238E27FC236}">
                <a16:creationId xmlns:a16="http://schemas.microsoft.com/office/drawing/2014/main" id="{6A979ECE-1CAF-4B03-B7AC-083CDAD2D175}"/>
              </a:ext>
            </a:extLst>
          </p:cNvPr>
          <p:cNvSpPr/>
          <p:nvPr/>
        </p:nvSpPr>
        <p:spPr>
          <a:xfrm>
            <a:off x="459487" y="1743075"/>
            <a:ext cx="7556421" cy="61436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15000"/>
              </a:lnSpc>
            </a:pPr>
            <a:endParaRPr lang="cs-CZ" sz="1750" dirty="0">
              <a:latin typeface="Neue Haas Grotesk Text Pro" panose="020B0504020202020204" pitchFamily="34" charset="-18"/>
            </a:endParaRPr>
          </a:p>
        </p:txBody>
      </p:sp>
      <p:sp>
        <p:nvSpPr>
          <p:cNvPr id="3" name="Text 0">
            <a:extLst>
              <a:ext uri="{FF2B5EF4-FFF2-40B4-BE49-F238E27FC236}">
                <a16:creationId xmlns:a16="http://schemas.microsoft.com/office/drawing/2014/main" id="{0A9790DA-DE4B-BA29-324C-DEC924981E8C}"/>
              </a:ext>
            </a:extLst>
          </p:cNvPr>
          <p:cNvSpPr/>
          <p:nvPr/>
        </p:nvSpPr>
        <p:spPr>
          <a:xfrm>
            <a:off x="614885" y="597531"/>
            <a:ext cx="7922827" cy="7442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850"/>
              </a:lnSpc>
              <a:buNone/>
            </a:pPr>
            <a:r>
              <a:rPr lang="cs-CZ" sz="4650" b="1" dirty="0">
                <a:solidFill>
                  <a:srgbClr val="000000"/>
                </a:solidFill>
                <a:latin typeface="Neue Haas Grotesk Text Pro" panose="020B0504020202020204" pitchFamily="34" charset="-18"/>
                <a:ea typeface="Petrona Bold" pitchFamily="34" charset="-122"/>
                <a:cs typeface="Petrona Bold" pitchFamily="34" charset="-120"/>
              </a:rPr>
              <a:t>Literární přehlídka 2025</a:t>
            </a: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"/>
            </a:pPr>
            <a:endParaRPr lang="cs-CZ" sz="1800" b="1" dirty="0">
              <a:solidFill>
                <a:srgbClr val="474747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"/>
            </a:pPr>
            <a:endParaRPr lang="cs-CZ" sz="2400" b="1" dirty="0">
              <a:solidFill>
                <a:srgbClr val="474747"/>
              </a:solidFill>
              <a:highlight>
                <a:srgbClr val="FFFFFF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8000" lvl="0" indent="-285750">
              <a:lnSpc>
                <a:spcPct val="107000"/>
              </a:lnSpc>
              <a:buSzPct val="150000"/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474747"/>
                </a:solidFill>
                <a:effectLst/>
                <a:highlight>
                  <a:srgbClr val="FFFFFF"/>
                </a:highlight>
                <a:latin typeface="Neue Haas Grotesk Text Pro" panose="020B0504020202020204" pitchFamily="34" charset="-18"/>
                <a:ea typeface="Calibri" panose="020F0502020204030204" pitchFamily="34" charset="0"/>
                <a:cs typeface="Calibri" panose="020F0502020204030204" pitchFamily="34" charset="0"/>
              </a:rPr>
              <a:t>Promysli si dobře, o čem budeš psát. Co se v textu stane, </a:t>
            </a:r>
          </a:p>
          <a:p>
            <a:pPr marL="288000" lvl="0">
              <a:lnSpc>
                <a:spcPct val="107000"/>
              </a:lnSpc>
            </a:pPr>
            <a:r>
              <a:rPr lang="cs-CZ" sz="2400" dirty="0">
                <a:solidFill>
                  <a:srgbClr val="474747"/>
                </a:solidFill>
                <a:effectLst/>
                <a:highlight>
                  <a:srgbClr val="FFFFFF"/>
                </a:highlight>
                <a:latin typeface="Neue Haas Grotesk Text Pro" panose="020B0504020202020204" pitchFamily="34" charset="-18"/>
                <a:ea typeface="Calibri" panose="020F0502020204030204" pitchFamily="34" charset="0"/>
                <a:cs typeface="Calibri" panose="020F0502020204030204" pitchFamily="34" charset="0"/>
              </a:rPr>
              <a:t>kdo bude hlavní postava, do jakého prostoru a času svůj text</a:t>
            </a:r>
          </a:p>
          <a:p>
            <a:pPr marL="288000" lvl="0">
              <a:lnSpc>
                <a:spcPct val="107000"/>
              </a:lnSpc>
            </a:pPr>
            <a:r>
              <a:rPr lang="cs-CZ" sz="2400" dirty="0">
                <a:solidFill>
                  <a:srgbClr val="474747"/>
                </a:solidFill>
                <a:effectLst/>
                <a:highlight>
                  <a:srgbClr val="FFFFFF"/>
                </a:highlight>
                <a:latin typeface="Neue Haas Grotesk Text Pro" panose="020B0504020202020204" pitchFamily="34" charset="-18"/>
                <a:ea typeface="Calibri" panose="020F0502020204030204" pitchFamily="34" charset="0"/>
                <a:cs typeface="Calibri" panose="020F0502020204030204" pitchFamily="34" charset="0"/>
              </a:rPr>
              <a:t>zasadíš, kdo bude vypravěčem, z čí perspektivy budeš příběh</a:t>
            </a:r>
          </a:p>
          <a:p>
            <a:pPr marL="288000" lvl="0">
              <a:lnSpc>
                <a:spcPct val="107000"/>
              </a:lnSpc>
            </a:pPr>
            <a:r>
              <a:rPr lang="cs-CZ" sz="2400" dirty="0">
                <a:solidFill>
                  <a:srgbClr val="474747"/>
                </a:solidFill>
                <a:effectLst/>
                <a:highlight>
                  <a:srgbClr val="FFFFFF"/>
                </a:highlight>
                <a:latin typeface="Neue Haas Grotesk Text Pro" panose="020B0504020202020204" pitchFamily="34" charset="-18"/>
                <a:ea typeface="Calibri" panose="020F0502020204030204" pitchFamily="34" charset="0"/>
                <a:cs typeface="Calibri" panose="020F0502020204030204" pitchFamily="34" charset="0"/>
              </a:rPr>
              <a:t>psát…</a:t>
            </a:r>
          </a:p>
          <a:p>
            <a:pPr lvl="0">
              <a:lnSpc>
                <a:spcPct val="107000"/>
              </a:lnSpc>
            </a:pPr>
            <a:endParaRPr lang="cs-CZ" sz="2400" dirty="0">
              <a:solidFill>
                <a:srgbClr val="474747"/>
              </a:solidFill>
              <a:effectLst/>
              <a:highlight>
                <a:srgbClr val="FFFFFF"/>
              </a:highlight>
              <a:latin typeface="Neue Haas Grotesk Text Pro" panose="020B0504020202020204" pitchFamily="34" charset="-18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8000" lvl="0" indent="-285750">
              <a:lnSpc>
                <a:spcPct val="107000"/>
              </a:lnSpc>
              <a:buSzPct val="150000"/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474747"/>
                </a:solidFill>
                <a:highlight>
                  <a:srgbClr val="FFFFFF"/>
                </a:highlight>
                <a:latin typeface="Neue Haas Grotesk Text Pro" panose="020B0504020202020204" pitchFamily="34" charset="-18"/>
                <a:ea typeface="Calibri" panose="020F0502020204030204" pitchFamily="34" charset="0"/>
                <a:cs typeface="Calibri" panose="020F0502020204030204" pitchFamily="34" charset="0"/>
              </a:rPr>
              <a:t>Přípravu na následné psaní si můžeš udělat v bodech, </a:t>
            </a:r>
          </a:p>
          <a:p>
            <a:pPr marL="288000" lvl="0">
              <a:lnSpc>
                <a:spcPct val="107000"/>
              </a:lnSpc>
              <a:buSzPct val="150000"/>
            </a:pPr>
            <a:r>
              <a:rPr lang="cs-CZ" sz="2400" dirty="0">
                <a:solidFill>
                  <a:srgbClr val="474747"/>
                </a:solidFill>
                <a:highlight>
                  <a:srgbClr val="FFFFFF"/>
                </a:highlight>
                <a:latin typeface="Neue Haas Grotesk Text Pro" panose="020B0504020202020204" pitchFamily="34" charset="-18"/>
                <a:ea typeface="Calibri" panose="020F0502020204030204" pitchFamily="34" charset="0"/>
                <a:cs typeface="Calibri" panose="020F0502020204030204" pitchFamily="34" charset="0"/>
              </a:rPr>
              <a:t>pomocí myšlenkové mapy či dalším způsobem, který ti</a:t>
            </a:r>
          </a:p>
          <a:p>
            <a:pPr marL="288000" lvl="0">
              <a:lnSpc>
                <a:spcPct val="107000"/>
              </a:lnSpc>
              <a:buSzPct val="150000"/>
            </a:pPr>
            <a:r>
              <a:rPr lang="cs-CZ" sz="2400" dirty="0">
                <a:solidFill>
                  <a:srgbClr val="474747"/>
                </a:solidFill>
                <a:highlight>
                  <a:srgbClr val="FFFFFF"/>
                </a:highlight>
                <a:latin typeface="Neue Haas Grotesk Text Pro" panose="020B0504020202020204" pitchFamily="34" charset="-18"/>
                <a:ea typeface="Calibri" panose="020F0502020204030204" pitchFamily="34" charset="0"/>
                <a:cs typeface="Calibri" panose="020F0502020204030204" pitchFamily="34" charset="0"/>
              </a:rPr>
              <a:t>pomůže utřídit si své myšlenky. </a:t>
            </a:r>
          </a:p>
          <a:p>
            <a:pPr marL="288000" lvl="0">
              <a:lnSpc>
                <a:spcPct val="107000"/>
              </a:lnSpc>
            </a:pPr>
            <a:endParaRPr lang="cs-CZ" sz="2400" dirty="0">
              <a:solidFill>
                <a:srgbClr val="474747"/>
              </a:solidFill>
              <a:effectLst/>
              <a:highlight>
                <a:srgbClr val="FFFFFF"/>
              </a:highlight>
              <a:latin typeface="Neue Haas Grotesk Text Pro" panose="020B0504020202020204" pitchFamily="34" charset="-18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8000" lvl="0" indent="-285750">
              <a:lnSpc>
                <a:spcPct val="107000"/>
              </a:lnSpc>
              <a:buSzPct val="150000"/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474747"/>
                </a:solidFill>
                <a:highlight>
                  <a:srgbClr val="FFFFFF"/>
                </a:highlight>
                <a:latin typeface="Neue Haas Grotesk Text Pro" panose="020B0504020202020204" pitchFamily="34" charset="-18"/>
                <a:ea typeface="Calibri" panose="020F0502020204030204" pitchFamily="34" charset="0"/>
                <a:cs typeface="Calibri" panose="020F0502020204030204" pitchFamily="34" charset="0"/>
              </a:rPr>
              <a:t>Promysli si také jakou formu pro své psaní zvolíš. </a:t>
            </a:r>
          </a:p>
          <a:p>
            <a:pPr marL="288000" lvl="0">
              <a:lnSpc>
                <a:spcPct val="107000"/>
              </a:lnSpc>
            </a:pPr>
            <a:r>
              <a:rPr lang="cs-CZ" sz="2400" dirty="0">
                <a:solidFill>
                  <a:srgbClr val="474747"/>
                </a:solidFill>
                <a:highlight>
                  <a:srgbClr val="FFFFFF"/>
                </a:highlight>
                <a:latin typeface="Neue Haas Grotesk Text Pro" panose="020B0504020202020204" pitchFamily="34" charset="-18"/>
                <a:ea typeface="Calibri" panose="020F0502020204030204" pitchFamily="34" charset="0"/>
                <a:cs typeface="Calibri" panose="020F0502020204030204" pitchFamily="34" charset="0"/>
              </a:rPr>
              <a:t>Budeš-li psát příběh,  básničku, deníkový záznam, reportáž</a:t>
            </a:r>
          </a:p>
          <a:p>
            <a:pPr marL="288000" lvl="0">
              <a:lnSpc>
                <a:spcPct val="107000"/>
              </a:lnSpc>
            </a:pPr>
            <a:r>
              <a:rPr lang="cs-CZ" sz="2400" dirty="0">
                <a:solidFill>
                  <a:srgbClr val="474747"/>
                </a:solidFill>
                <a:highlight>
                  <a:srgbClr val="FFFFFF"/>
                </a:highlight>
                <a:latin typeface="Neue Haas Grotesk Text Pro" panose="020B0504020202020204" pitchFamily="34" charset="-18"/>
                <a:ea typeface="Calibri" panose="020F0502020204030204" pitchFamily="34" charset="0"/>
                <a:cs typeface="Calibri" panose="020F0502020204030204" pitchFamily="34" charset="0"/>
              </a:rPr>
              <a:t>atp.</a:t>
            </a:r>
            <a:endParaRPr lang="cs-CZ" sz="2400" dirty="0">
              <a:solidFill>
                <a:srgbClr val="474747"/>
              </a:solidFill>
              <a:effectLst/>
              <a:highlight>
                <a:srgbClr val="FFFFFF"/>
              </a:highlight>
              <a:latin typeface="Neue Haas Grotesk Text Pro" panose="020B0504020202020204" pitchFamily="34" charset="-18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"/>
            </a:pPr>
            <a:endParaRPr lang="cs-CZ" sz="2400" b="1" dirty="0">
              <a:solidFill>
                <a:srgbClr val="474747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"/>
            </a:pPr>
            <a:endParaRPr lang="cs-CZ" sz="2400" b="1" dirty="0">
              <a:solidFill>
                <a:srgbClr val="474747"/>
              </a:solidFill>
              <a:highlight>
                <a:srgbClr val="FFFFFF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ts val="5850"/>
              </a:lnSpc>
              <a:buNone/>
            </a:pPr>
            <a:endParaRPr lang="cs-CZ" sz="4650" b="1" dirty="0">
              <a:solidFill>
                <a:srgbClr val="000000"/>
              </a:solidFill>
              <a:ea typeface="Petrona Bold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618730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14891</TotalTime>
  <Words>733</Words>
  <Application>Microsoft Office PowerPoint</Application>
  <PresentationFormat>Vlastní</PresentationFormat>
  <Paragraphs>103</Paragraphs>
  <Slides>12</Slides>
  <Notes>11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9" baseType="lpstr">
      <vt:lpstr>Neue Haas Grotesk Text Pro</vt:lpstr>
      <vt:lpstr>Petrona Bold</vt:lpstr>
      <vt:lpstr>Wingdings</vt:lpstr>
      <vt:lpstr>Inter</vt:lpstr>
      <vt:lpstr>Calibri</vt:lpstr>
      <vt:lpstr>Arial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Martina Hanzlíková</cp:lastModifiedBy>
  <cp:revision>38</cp:revision>
  <dcterms:created xsi:type="dcterms:W3CDTF">2025-01-13T11:58:19Z</dcterms:created>
  <dcterms:modified xsi:type="dcterms:W3CDTF">2025-02-15T13:29:19Z</dcterms:modified>
</cp:coreProperties>
</file>